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Lst>
  <p:notesMasterIdLst>
    <p:notesMasterId r:id="rId11"/>
  </p:notesMasterIdLst>
  <p:handoutMasterIdLst>
    <p:handoutMasterId r:id="rId12"/>
  </p:handoutMasterIdLst>
  <p:sldIdLst>
    <p:sldId id="653" r:id="rId2"/>
    <p:sldId id="657" r:id="rId3"/>
    <p:sldId id="658" r:id="rId4"/>
    <p:sldId id="659" r:id="rId5"/>
    <p:sldId id="637" r:id="rId6"/>
    <p:sldId id="660" r:id="rId7"/>
    <p:sldId id="662" r:id="rId8"/>
    <p:sldId id="639" r:id="rId9"/>
    <p:sldId id="663" r:id="rId10"/>
  </p:sldIdLst>
  <p:sldSz cx="9144000" cy="6858000" type="screen4x3"/>
  <p:notesSz cx="6888163" cy="10021888"/>
  <p:defaultTextStyle>
    <a:defPPr>
      <a:defRPr lang="en-GB"/>
    </a:defPPr>
    <a:lvl1pPr algn="l" rtl="0" eaLnBrk="0" fontAlgn="base" hangingPunct="0">
      <a:spcBef>
        <a:spcPct val="0"/>
      </a:spcBef>
      <a:spcAft>
        <a:spcPct val="0"/>
      </a:spcAft>
      <a:defRPr sz="2000" b="1" kern="1200">
        <a:solidFill>
          <a:schemeClr val="tx2"/>
        </a:solidFill>
        <a:latin typeface="Futurist" charset="0"/>
        <a:ea typeface="ＭＳ Ｐゴシック" pitchFamily="34" charset="-128"/>
        <a:cs typeface="+mn-cs"/>
      </a:defRPr>
    </a:lvl1pPr>
    <a:lvl2pPr marL="457200" algn="l" rtl="0" eaLnBrk="0" fontAlgn="base" hangingPunct="0">
      <a:spcBef>
        <a:spcPct val="0"/>
      </a:spcBef>
      <a:spcAft>
        <a:spcPct val="0"/>
      </a:spcAft>
      <a:defRPr sz="2000" b="1" kern="1200">
        <a:solidFill>
          <a:schemeClr val="tx2"/>
        </a:solidFill>
        <a:latin typeface="Futurist" charset="0"/>
        <a:ea typeface="ＭＳ Ｐゴシック" pitchFamily="34" charset="-128"/>
        <a:cs typeface="+mn-cs"/>
      </a:defRPr>
    </a:lvl2pPr>
    <a:lvl3pPr marL="914400" algn="l" rtl="0" eaLnBrk="0" fontAlgn="base" hangingPunct="0">
      <a:spcBef>
        <a:spcPct val="0"/>
      </a:spcBef>
      <a:spcAft>
        <a:spcPct val="0"/>
      </a:spcAft>
      <a:defRPr sz="2000" b="1" kern="1200">
        <a:solidFill>
          <a:schemeClr val="tx2"/>
        </a:solidFill>
        <a:latin typeface="Futurist" charset="0"/>
        <a:ea typeface="ＭＳ Ｐゴシック" pitchFamily="34" charset="-128"/>
        <a:cs typeface="+mn-cs"/>
      </a:defRPr>
    </a:lvl3pPr>
    <a:lvl4pPr marL="1371600" algn="l" rtl="0" eaLnBrk="0" fontAlgn="base" hangingPunct="0">
      <a:spcBef>
        <a:spcPct val="0"/>
      </a:spcBef>
      <a:spcAft>
        <a:spcPct val="0"/>
      </a:spcAft>
      <a:defRPr sz="2000" b="1" kern="1200">
        <a:solidFill>
          <a:schemeClr val="tx2"/>
        </a:solidFill>
        <a:latin typeface="Futurist" charset="0"/>
        <a:ea typeface="ＭＳ Ｐゴシック" pitchFamily="34" charset="-128"/>
        <a:cs typeface="+mn-cs"/>
      </a:defRPr>
    </a:lvl4pPr>
    <a:lvl5pPr marL="1828800" algn="l" rtl="0" eaLnBrk="0" fontAlgn="base" hangingPunct="0">
      <a:spcBef>
        <a:spcPct val="0"/>
      </a:spcBef>
      <a:spcAft>
        <a:spcPct val="0"/>
      </a:spcAft>
      <a:defRPr sz="2000" b="1" kern="1200">
        <a:solidFill>
          <a:schemeClr val="tx2"/>
        </a:solidFill>
        <a:latin typeface="Futurist" charset="0"/>
        <a:ea typeface="ＭＳ Ｐゴシック" pitchFamily="34" charset="-128"/>
        <a:cs typeface="+mn-cs"/>
      </a:defRPr>
    </a:lvl5pPr>
    <a:lvl6pPr marL="2286000" algn="l" defTabSz="914400" rtl="0" eaLnBrk="1" latinLnBrk="0" hangingPunct="1">
      <a:defRPr sz="2000" b="1" kern="1200">
        <a:solidFill>
          <a:schemeClr val="tx2"/>
        </a:solidFill>
        <a:latin typeface="Futurist" charset="0"/>
        <a:ea typeface="ＭＳ Ｐゴシック" pitchFamily="34" charset="-128"/>
        <a:cs typeface="+mn-cs"/>
      </a:defRPr>
    </a:lvl6pPr>
    <a:lvl7pPr marL="2743200" algn="l" defTabSz="914400" rtl="0" eaLnBrk="1" latinLnBrk="0" hangingPunct="1">
      <a:defRPr sz="2000" b="1" kern="1200">
        <a:solidFill>
          <a:schemeClr val="tx2"/>
        </a:solidFill>
        <a:latin typeface="Futurist" charset="0"/>
        <a:ea typeface="ＭＳ Ｐゴシック" pitchFamily="34" charset="-128"/>
        <a:cs typeface="+mn-cs"/>
      </a:defRPr>
    </a:lvl7pPr>
    <a:lvl8pPr marL="3200400" algn="l" defTabSz="914400" rtl="0" eaLnBrk="1" latinLnBrk="0" hangingPunct="1">
      <a:defRPr sz="2000" b="1" kern="1200">
        <a:solidFill>
          <a:schemeClr val="tx2"/>
        </a:solidFill>
        <a:latin typeface="Futurist" charset="0"/>
        <a:ea typeface="ＭＳ Ｐゴシック" pitchFamily="34" charset="-128"/>
        <a:cs typeface="+mn-cs"/>
      </a:defRPr>
    </a:lvl8pPr>
    <a:lvl9pPr marL="3657600" algn="l" defTabSz="914400" rtl="0" eaLnBrk="1" latinLnBrk="0" hangingPunct="1">
      <a:defRPr sz="2000" b="1" kern="1200">
        <a:solidFill>
          <a:schemeClr val="tx2"/>
        </a:solidFill>
        <a:latin typeface="Futurist" charset="0"/>
        <a:ea typeface="ＭＳ Ｐゴシック" pitchFamily="34" charset="-128"/>
        <a:cs typeface="+mn-cs"/>
      </a:defRPr>
    </a:lvl9pPr>
  </p:defaultTextStyle>
  <p:extLst>
    <p:ext uri="{EFAFB233-063F-42B5-8137-9DF3F51BA10A}">
      <p15:sldGuideLst xmlns:p15="http://schemas.microsoft.com/office/powerpoint/2012/main">
        <p15:guide id="1" orient="horz" pos="1056">
          <p15:clr>
            <a:srgbClr val="A4A3A4"/>
          </p15:clr>
        </p15:guide>
        <p15:guide id="2" pos="6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7C80"/>
    <a:srgbClr val="FF0000"/>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6478" autoAdjust="0"/>
  </p:normalViewPr>
  <p:slideViewPr>
    <p:cSldViewPr snapToGrid="0">
      <p:cViewPr>
        <p:scale>
          <a:sx n="75" d="100"/>
          <a:sy n="75" d="100"/>
        </p:scale>
        <p:origin x="1824" y="96"/>
      </p:cViewPr>
      <p:guideLst>
        <p:guide orient="horz" pos="1056"/>
        <p:guide pos="672"/>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738"/>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985621" cy="501656"/>
          </a:xfrm>
          <a:prstGeom prst="rect">
            <a:avLst/>
          </a:prstGeom>
          <a:noFill/>
          <a:ln w="9525">
            <a:noFill/>
            <a:miter lim="800000"/>
            <a:headEnd/>
            <a:tailEnd/>
          </a:ln>
          <a:effectLst/>
        </p:spPr>
        <p:txBody>
          <a:bodyPr vert="horz" wrap="square" lIns="93892" tIns="46947" rIns="93892" bIns="46947" numCol="1" anchor="t" anchorCtr="0" compatLnSpc="1">
            <a:prstTxWarp prst="textNoShape">
              <a:avLst/>
            </a:prstTxWarp>
          </a:bodyPr>
          <a:lstStyle>
            <a:lvl1pPr defTabSz="938719">
              <a:defRPr sz="1200" b="0">
                <a:solidFill>
                  <a:schemeClr val="tx1"/>
                </a:solidFill>
                <a:latin typeface="Times New Roman" pitchFamily="18" charset="0"/>
                <a:ea typeface="+mn-ea"/>
              </a:defRPr>
            </a:lvl1pPr>
          </a:lstStyle>
          <a:p>
            <a:pPr>
              <a:defRPr/>
            </a:pPr>
            <a:endParaRPr lang="en-GB" dirty="0"/>
          </a:p>
        </p:txBody>
      </p:sp>
      <p:sp>
        <p:nvSpPr>
          <p:cNvPr id="82947" name="Rectangle 3"/>
          <p:cNvSpPr>
            <a:spLocks noGrp="1" noChangeArrowheads="1"/>
          </p:cNvSpPr>
          <p:nvPr>
            <p:ph type="dt" sz="quarter" idx="1"/>
          </p:nvPr>
        </p:nvSpPr>
        <p:spPr bwMode="auto">
          <a:xfrm>
            <a:off x="3902542" y="0"/>
            <a:ext cx="2985621" cy="501656"/>
          </a:xfrm>
          <a:prstGeom prst="rect">
            <a:avLst/>
          </a:prstGeom>
          <a:noFill/>
          <a:ln w="9525">
            <a:noFill/>
            <a:miter lim="800000"/>
            <a:headEnd/>
            <a:tailEnd/>
          </a:ln>
          <a:effectLst/>
        </p:spPr>
        <p:txBody>
          <a:bodyPr vert="horz" wrap="square" lIns="93892" tIns="46947" rIns="93892" bIns="46947" numCol="1" anchor="t" anchorCtr="0" compatLnSpc="1">
            <a:prstTxWarp prst="textNoShape">
              <a:avLst/>
            </a:prstTxWarp>
          </a:bodyPr>
          <a:lstStyle>
            <a:lvl1pPr algn="r" defTabSz="938719">
              <a:defRPr sz="1200" b="0">
                <a:solidFill>
                  <a:schemeClr val="tx1"/>
                </a:solidFill>
                <a:latin typeface="Times New Roman" pitchFamily="18" charset="0"/>
                <a:ea typeface="+mn-ea"/>
              </a:defRPr>
            </a:lvl1pPr>
          </a:lstStyle>
          <a:p>
            <a:pPr>
              <a:defRPr/>
            </a:pPr>
            <a:endParaRPr lang="en-GB" dirty="0"/>
          </a:p>
        </p:txBody>
      </p:sp>
      <p:sp>
        <p:nvSpPr>
          <p:cNvPr id="82948" name="Rectangle 4"/>
          <p:cNvSpPr>
            <a:spLocks noGrp="1" noChangeArrowheads="1"/>
          </p:cNvSpPr>
          <p:nvPr>
            <p:ph type="ftr" sz="quarter" idx="2"/>
          </p:nvPr>
        </p:nvSpPr>
        <p:spPr bwMode="auto">
          <a:xfrm>
            <a:off x="0" y="9520232"/>
            <a:ext cx="2985621" cy="501656"/>
          </a:xfrm>
          <a:prstGeom prst="rect">
            <a:avLst/>
          </a:prstGeom>
          <a:noFill/>
          <a:ln w="9525">
            <a:noFill/>
            <a:miter lim="800000"/>
            <a:headEnd/>
            <a:tailEnd/>
          </a:ln>
          <a:effectLst/>
        </p:spPr>
        <p:txBody>
          <a:bodyPr vert="horz" wrap="square" lIns="93892" tIns="46947" rIns="93892" bIns="46947" numCol="1" anchor="b" anchorCtr="0" compatLnSpc="1">
            <a:prstTxWarp prst="textNoShape">
              <a:avLst/>
            </a:prstTxWarp>
          </a:bodyPr>
          <a:lstStyle>
            <a:lvl1pPr defTabSz="938719">
              <a:defRPr sz="1200" b="0">
                <a:solidFill>
                  <a:schemeClr val="tx1"/>
                </a:solidFill>
                <a:latin typeface="Times New Roman" pitchFamily="18" charset="0"/>
                <a:ea typeface="+mn-ea"/>
              </a:defRPr>
            </a:lvl1pPr>
          </a:lstStyle>
          <a:p>
            <a:pPr>
              <a:defRPr/>
            </a:pPr>
            <a:endParaRPr lang="en-GB" dirty="0"/>
          </a:p>
        </p:txBody>
      </p:sp>
      <p:sp>
        <p:nvSpPr>
          <p:cNvPr id="82949" name="Rectangle 5"/>
          <p:cNvSpPr>
            <a:spLocks noGrp="1" noChangeArrowheads="1"/>
          </p:cNvSpPr>
          <p:nvPr>
            <p:ph type="sldNum" sz="quarter" idx="3"/>
          </p:nvPr>
        </p:nvSpPr>
        <p:spPr bwMode="auto">
          <a:xfrm>
            <a:off x="3902542" y="9520232"/>
            <a:ext cx="2985621" cy="501656"/>
          </a:xfrm>
          <a:prstGeom prst="rect">
            <a:avLst/>
          </a:prstGeom>
          <a:noFill/>
          <a:ln w="9525">
            <a:noFill/>
            <a:miter lim="800000"/>
            <a:headEnd/>
            <a:tailEnd/>
          </a:ln>
          <a:effectLst/>
        </p:spPr>
        <p:txBody>
          <a:bodyPr vert="horz" wrap="square" lIns="93892" tIns="46947" rIns="93892" bIns="46947" numCol="1" anchor="b" anchorCtr="0" compatLnSpc="1">
            <a:prstTxWarp prst="textNoShape">
              <a:avLst/>
            </a:prstTxWarp>
          </a:bodyPr>
          <a:lstStyle>
            <a:lvl1pPr algn="r" defTabSz="937391">
              <a:defRPr sz="1200" b="0">
                <a:solidFill>
                  <a:schemeClr val="tx1"/>
                </a:solidFill>
                <a:latin typeface="Times New Roman" pitchFamily="18" charset="0"/>
              </a:defRPr>
            </a:lvl1pPr>
          </a:lstStyle>
          <a:p>
            <a:pPr>
              <a:defRPr/>
            </a:pPr>
            <a:fld id="{3BFCF0B4-0DA8-41A1-AAEE-3404CC11A327}" type="slidenum">
              <a:rPr lang="en-GB"/>
              <a:pPr>
                <a:defRPr/>
              </a:pPr>
              <a:t>‹#›</a:t>
            </a:fld>
            <a:endParaRPr lang="en-GB" dirty="0"/>
          </a:p>
        </p:txBody>
      </p:sp>
    </p:spTree>
    <p:extLst>
      <p:ext uri="{BB962C8B-B14F-4D97-AF65-F5344CB8AC3E}">
        <p14:creationId xmlns:p14="http://schemas.microsoft.com/office/powerpoint/2010/main" val="875733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85621" cy="501656"/>
          </a:xfrm>
          <a:prstGeom prst="rect">
            <a:avLst/>
          </a:prstGeom>
          <a:noFill/>
          <a:ln w="9525">
            <a:noFill/>
            <a:miter lim="800000"/>
            <a:headEnd/>
            <a:tailEnd/>
          </a:ln>
          <a:effectLst/>
        </p:spPr>
        <p:txBody>
          <a:bodyPr vert="horz" wrap="square" lIns="93892" tIns="46947" rIns="93892" bIns="46947" numCol="1" anchor="t" anchorCtr="0" compatLnSpc="1">
            <a:prstTxWarp prst="textNoShape">
              <a:avLst/>
            </a:prstTxWarp>
          </a:bodyPr>
          <a:lstStyle>
            <a:lvl1pPr defTabSz="938719">
              <a:defRPr sz="1200" b="0">
                <a:solidFill>
                  <a:schemeClr val="tx1"/>
                </a:solidFill>
                <a:latin typeface="Times New Roman" pitchFamily="18" charset="0"/>
                <a:ea typeface="+mn-ea"/>
              </a:defRPr>
            </a:lvl1pPr>
          </a:lstStyle>
          <a:p>
            <a:pPr>
              <a:defRPr/>
            </a:pPr>
            <a:endParaRPr lang="en-GB" dirty="0"/>
          </a:p>
        </p:txBody>
      </p:sp>
      <p:sp>
        <p:nvSpPr>
          <p:cNvPr id="78851" name="Rectangle 3"/>
          <p:cNvSpPr>
            <a:spLocks noGrp="1" noChangeArrowheads="1"/>
          </p:cNvSpPr>
          <p:nvPr>
            <p:ph type="dt" idx="1"/>
          </p:nvPr>
        </p:nvSpPr>
        <p:spPr bwMode="auto">
          <a:xfrm>
            <a:off x="3902542" y="0"/>
            <a:ext cx="2985621" cy="501656"/>
          </a:xfrm>
          <a:prstGeom prst="rect">
            <a:avLst/>
          </a:prstGeom>
          <a:noFill/>
          <a:ln w="9525">
            <a:noFill/>
            <a:miter lim="800000"/>
            <a:headEnd/>
            <a:tailEnd/>
          </a:ln>
          <a:effectLst/>
        </p:spPr>
        <p:txBody>
          <a:bodyPr vert="horz" wrap="square" lIns="93892" tIns="46947" rIns="93892" bIns="46947" numCol="1" anchor="t" anchorCtr="0" compatLnSpc="1">
            <a:prstTxWarp prst="textNoShape">
              <a:avLst/>
            </a:prstTxWarp>
          </a:bodyPr>
          <a:lstStyle>
            <a:lvl1pPr algn="r" defTabSz="938719">
              <a:defRPr sz="1200" b="0">
                <a:solidFill>
                  <a:schemeClr val="tx1"/>
                </a:solidFill>
                <a:latin typeface="Times New Roman" pitchFamily="18" charset="0"/>
                <a:ea typeface="+mn-ea"/>
              </a:defRPr>
            </a:lvl1pPr>
          </a:lstStyle>
          <a:p>
            <a:pPr>
              <a:defRPr/>
            </a:pPr>
            <a:endParaRPr lang="en-GB" dirty="0"/>
          </a:p>
        </p:txBody>
      </p:sp>
      <p:sp>
        <p:nvSpPr>
          <p:cNvPr id="16388" name="Rectangle 4"/>
          <p:cNvSpPr>
            <a:spLocks noGrp="1" noRot="1" noChangeAspect="1" noChangeArrowheads="1" noTextEdit="1"/>
          </p:cNvSpPr>
          <p:nvPr>
            <p:ph type="sldImg" idx="2"/>
          </p:nvPr>
        </p:nvSpPr>
        <p:spPr bwMode="auto">
          <a:xfrm>
            <a:off x="939800" y="752475"/>
            <a:ext cx="5011738" cy="3759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3" name="Rectangle 5"/>
          <p:cNvSpPr>
            <a:spLocks noGrp="1" noChangeArrowheads="1"/>
          </p:cNvSpPr>
          <p:nvPr>
            <p:ph type="body" sz="quarter" idx="3"/>
          </p:nvPr>
        </p:nvSpPr>
        <p:spPr bwMode="auto">
          <a:xfrm>
            <a:off x="920138" y="4760116"/>
            <a:ext cx="5047888" cy="4510090"/>
          </a:xfrm>
          <a:prstGeom prst="rect">
            <a:avLst/>
          </a:prstGeom>
          <a:noFill/>
          <a:ln w="9525">
            <a:noFill/>
            <a:miter lim="800000"/>
            <a:headEnd/>
            <a:tailEnd/>
          </a:ln>
          <a:effectLst/>
        </p:spPr>
        <p:txBody>
          <a:bodyPr vert="horz" wrap="square" lIns="93892" tIns="46947" rIns="93892" bIns="4694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8854" name="Rectangle 6"/>
          <p:cNvSpPr>
            <a:spLocks noGrp="1" noChangeArrowheads="1"/>
          </p:cNvSpPr>
          <p:nvPr>
            <p:ph type="ftr" sz="quarter" idx="4"/>
          </p:nvPr>
        </p:nvSpPr>
        <p:spPr bwMode="auto">
          <a:xfrm>
            <a:off x="0" y="9520232"/>
            <a:ext cx="2985621" cy="501656"/>
          </a:xfrm>
          <a:prstGeom prst="rect">
            <a:avLst/>
          </a:prstGeom>
          <a:noFill/>
          <a:ln w="9525">
            <a:noFill/>
            <a:miter lim="800000"/>
            <a:headEnd/>
            <a:tailEnd/>
          </a:ln>
          <a:effectLst/>
        </p:spPr>
        <p:txBody>
          <a:bodyPr vert="horz" wrap="square" lIns="93892" tIns="46947" rIns="93892" bIns="46947" numCol="1" anchor="b" anchorCtr="0" compatLnSpc="1">
            <a:prstTxWarp prst="textNoShape">
              <a:avLst/>
            </a:prstTxWarp>
          </a:bodyPr>
          <a:lstStyle>
            <a:lvl1pPr defTabSz="938719">
              <a:defRPr sz="1200" b="0">
                <a:solidFill>
                  <a:schemeClr val="tx1"/>
                </a:solidFill>
                <a:latin typeface="Times New Roman" pitchFamily="18" charset="0"/>
                <a:ea typeface="+mn-ea"/>
              </a:defRPr>
            </a:lvl1pPr>
          </a:lstStyle>
          <a:p>
            <a:pPr>
              <a:defRPr/>
            </a:pPr>
            <a:endParaRPr lang="en-GB" dirty="0"/>
          </a:p>
        </p:txBody>
      </p:sp>
      <p:sp>
        <p:nvSpPr>
          <p:cNvPr id="78855" name="Rectangle 7"/>
          <p:cNvSpPr>
            <a:spLocks noGrp="1" noChangeArrowheads="1"/>
          </p:cNvSpPr>
          <p:nvPr>
            <p:ph type="sldNum" sz="quarter" idx="5"/>
          </p:nvPr>
        </p:nvSpPr>
        <p:spPr bwMode="auto">
          <a:xfrm>
            <a:off x="3902542" y="9520232"/>
            <a:ext cx="2985621" cy="501656"/>
          </a:xfrm>
          <a:prstGeom prst="rect">
            <a:avLst/>
          </a:prstGeom>
          <a:noFill/>
          <a:ln w="9525">
            <a:noFill/>
            <a:miter lim="800000"/>
            <a:headEnd/>
            <a:tailEnd/>
          </a:ln>
          <a:effectLst/>
        </p:spPr>
        <p:txBody>
          <a:bodyPr vert="horz" wrap="square" lIns="93892" tIns="46947" rIns="93892" bIns="46947" numCol="1" anchor="b" anchorCtr="0" compatLnSpc="1">
            <a:prstTxWarp prst="textNoShape">
              <a:avLst/>
            </a:prstTxWarp>
          </a:bodyPr>
          <a:lstStyle>
            <a:lvl1pPr algn="r" defTabSz="937391">
              <a:defRPr sz="1200" b="0">
                <a:solidFill>
                  <a:schemeClr val="tx1"/>
                </a:solidFill>
                <a:latin typeface="Times New Roman" pitchFamily="18" charset="0"/>
              </a:defRPr>
            </a:lvl1pPr>
          </a:lstStyle>
          <a:p>
            <a:pPr>
              <a:defRPr/>
            </a:pPr>
            <a:fld id="{2307A826-13B0-49AC-9ACE-AA3133A7A91C}" type="slidenum">
              <a:rPr lang="en-GB"/>
              <a:pPr>
                <a:defRPr/>
              </a:pPr>
              <a:t>‹#›</a:t>
            </a:fld>
            <a:endParaRPr lang="en-GB" dirty="0"/>
          </a:p>
        </p:txBody>
      </p:sp>
    </p:spTree>
    <p:extLst>
      <p:ext uri="{BB962C8B-B14F-4D97-AF65-F5344CB8AC3E}">
        <p14:creationId xmlns:p14="http://schemas.microsoft.com/office/powerpoint/2010/main" val="6897550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ondoku3.com/ja/post/terms-licence/" TargetMode="External"/><Relationship Id="rId13" Type="http://schemas.openxmlformats.org/officeDocument/2006/relationships/hyperlink" Target="https://ondoku3.com/ja/post/how-to-set-up-dictionary/" TargetMode="External"/><Relationship Id="rId18" Type="http://schemas.openxmlformats.org/officeDocument/2006/relationships/hyperlink" Target="https://ondoku3.com/post/ondoku-faq/" TargetMode="External"/><Relationship Id="rId26" Type="http://schemas.openxmlformats.org/officeDocument/2006/relationships/hyperlink" Target="https://ondoku3.com/post/update-multilingual-2025/" TargetMode="External"/><Relationship Id="rId3" Type="http://schemas.openxmlformats.org/officeDocument/2006/relationships/hyperlink" Target="https://ondoku3.com/ja/#nav-2-1-default-hor-left-icons--1" TargetMode="External"/><Relationship Id="rId21" Type="http://schemas.openxmlformats.org/officeDocument/2006/relationships/hyperlink" Target="https://ondoku3.com/ja/terms/" TargetMode="External"/><Relationship Id="rId7" Type="http://schemas.openxmlformats.org/officeDocument/2006/relationships/hyperlink" Target="https://ondoku3.com/ja/post/how-to-make-break-time/" TargetMode="External"/><Relationship Id="rId12" Type="http://schemas.openxmlformats.org/officeDocument/2006/relationships/hyperlink" Target="https://ondoku3.com/ja/post/how-to-make-intonation/" TargetMode="External"/><Relationship Id="rId17" Type="http://schemas.openxmlformats.org/officeDocument/2006/relationships/hyperlink" Target="https://ondoku3.com/ja/post/" TargetMode="External"/><Relationship Id="rId25" Type="http://schemas.openxmlformats.org/officeDocument/2006/relationships/hyperlink" Target="https://ondoku3.com/" TargetMode="External"/><Relationship Id="rId2" Type="http://schemas.openxmlformats.org/officeDocument/2006/relationships/slide" Target="../slides/slide2.xml"/><Relationship Id="rId16" Type="http://schemas.openxmlformats.org/officeDocument/2006/relationships/hyperlink" Target="https://mojiokoshi3.com/" TargetMode="External"/><Relationship Id="rId20" Type="http://schemas.openxmlformats.org/officeDocument/2006/relationships/hyperlink" Target="https://ondoku3.com/ja/contact/" TargetMode="External"/><Relationship Id="rId1" Type="http://schemas.openxmlformats.org/officeDocument/2006/relationships/notesMaster" Target="../notesMasters/notesMaster1.xml"/><Relationship Id="rId6" Type="http://schemas.openxmlformats.org/officeDocument/2006/relationships/hyperlink" Target="https://ondoku3.com/ja/share/87948499/" TargetMode="External"/><Relationship Id="rId11" Type="http://schemas.openxmlformats.org/officeDocument/2006/relationships/hyperlink" Target="https://ondoku3.com/ja/post/how-to-contact-about-error/" TargetMode="External"/><Relationship Id="rId24" Type="http://schemas.openxmlformats.org/officeDocument/2006/relationships/hyperlink" Target="https://ondoku3.com/ja/" TargetMode="External"/><Relationship Id="rId5" Type="http://schemas.openxmlformats.org/officeDocument/2006/relationships/hyperlink" Target="https://ondoku3.com/ja/download/mp3/sentence/87948499/" TargetMode="External"/><Relationship Id="rId15" Type="http://schemas.openxmlformats.org/officeDocument/2006/relationships/hyperlink" Target="https://ondoku3.com/ja/post/system-fault-information/" TargetMode="External"/><Relationship Id="rId23" Type="http://schemas.openxmlformats.org/officeDocument/2006/relationships/hyperlink" Target="https://ondoku3.com/ja/regal/" TargetMode="External"/><Relationship Id="rId10" Type="http://schemas.openxmlformats.org/officeDocument/2006/relationships/hyperlink" Target="https://ondoku3.com/ja/post/about-payment/" TargetMode="External"/><Relationship Id="rId19" Type="http://schemas.openxmlformats.org/officeDocument/2006/relationships/hyperlink" Target="https://ondoku3.com/ja/about/" TargetMode="External"/><Relationship Id="rId4" Type="http://schemas.openxmlformats.org/officeDocument/2006/relationships/hyperlink" Target="https://ondoku3.com/ja/#nav-2-1-default-hor-left-icons--2" TargetMode="External"/><Relationship Id="rId9" Type="http://schemas.openxmlformats.org/officeDocument/2006/relationships/hyperlink" Target="https://ondoku3.com/ja/post/about-credit/" TargetMode="External"/><Relationship Id="rId14" Type="http://schemas.openxmlformats.org/officeDocument/2006/relationships/hyperlink" Target="https://ondoku3.com/ja/post/voice-options-and-sample-audio/" TargetMode="External"/><Relationship Id="rId22" Type="http://schemas.openxmlformats.org/officeDocument/2006/relationships/hyperlink" Target="https://ondoku3.com/ja/privacy/"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ondoku3.com/ja/post/about-payment/" TargetMode="External"/><Relationship Id="rId13" Type="http://schemas.openxmlformats.org/officeDocument/2006/relationships/hyperlink" Target="https://ondoku3.com/ja/post/system-fault-information/" TargetMode="External"/><Relationship Id="rId18" Type="http://schemas.openxmlformats.org/officeDocument/2006/relationships/hyperlink" Target="https://ondoku3.com/ja/contact/" TargetMode="External"/><Relationship Id="rId3" Type="http://schemas.openxmlformats.org/officeDocument/2006/relationships/hyperlink" Target="https://ondoku3.com/ja/download/mp3/sentence/88048499/" TargetMode="External"/><Relationship Id="rId21" Type="http://schemas.openxmlformats.org/officeDocument/2006/relationships/hyperlink" Target="https://ondoku3.com/ja/regal/" TargetMode="External"/><Relationship Id="rId7" Type="http://schemas.openxmlformats.org/officeDocument/2006/relationships/hyperlink" Target="https://ondoku3.com/ja/post/about-credit/" TargetMode="External"/><Relationship Id="rId12" Type="http://schemas.openxmlformats.org/officeDocument/2006/relationships/hyperlink" Target="https://ondoku3.com/ja/post/voice-options-and-sample-audio/" TargetMode="External"/><Relationship Id="rId17" Type="http://schemas.openxmlformats.org/officeDocument/2006/relationships/hyperlink" Target="https://ondoku3.com/ja/about/" TargetMode="External"/><Relationship Id="rId2" Type="http://schemas.openxmlformats.org/officeDocument/2006/relationships/slide" Target="../slides/slide5.xml"/><Relationship Id="rId16" Type="http://schemas.openxmlformats.org/officeDocument/2006/relationships/hyperlink" Target="https://ondoku3.com/post/ondoku-faq/" TargetMode="External"/><Relationship Id="rId20" Type="http://schemas.openxmlformats.org/officeDocument/2006/relationships/hyperlink" Target="https://ondoku3.com/ja/privacy/" TargetMode="External"/><Relationship Id="rId1" Type="http://schemas.openxmlformats.org/officeDocument/2006/relationships/notesMaster" Target="../notesMasters/notesMaster1.xml"/><Relationship Id="rId6" Type="http://schemas.openxmlformats.org/officeDocument/2006/relationships/hyperlink" Target="https://ondoku3.com/ja/post/terms-licence/" TargetMode="External"/><Relationship Id="rId11" Type="http://schemas.openxmlformats.org/officeDocument/2006/relationships/hyperlink" Target="https://ondoku3.com/ja/post/how-to-set-up-dictionary/" TargetMode="External"/><Relationship Id="rId5" Type="http://schemas.openxmlformats.org/officeDocument/2006/relationships/hyperlink" Target="https://ondoku3.com/ja/post/how-to-make-break-time/" TargetMode="External"/><Relationship Id="rId15" Type="http://schemas.openxmlformats.org/officeDocument/2006/relationships/hyperlink" Target="https://ondoku3.com/ja/post/" TargetMode="External"/><Relationship Id="rId10" Type="http://schemas.openxmlformats.org/officeDocument/2006/relationships/hyperlink" Target="https://ondoku3.com/ja/post/how-to-make-intonation/" TargetMode="External"/><Relationship Id="rId19" Type="http://schemas.openxmlformats.org/officeDocument/2006/relationships/hyperlink" Target="https://ondoku3.com/ja/terms/" TargetMode="External"/><Relationship Id="rId4" Type="http://schemas.openxmlformats.org/officeDocument/2006/relationships/hyperlink" Target="https://ondoku3.com/ja/share/88048499/" TargetMode="External"/><Relationship Id="rId9" Type="http://schemas.openxmlformats.org/officeDocument/2006/relationships/hyperlink" Target="https://ondoku3.com/ja/post/how-to-contact-about-error/" TargetMode="External"/><Relationship Id="rId14" Type="http://schemas.openxmlformats.org/officeDocument/2006/relationships/hyperlink" Target="https://mojiokoshi3.com/" TargetMode="External"/><Relationship Id="rId22" Type="http://schemas.openxmlformats.org/officeDocument/2006/relationships/hyperlink" Target="https://ondoku3.com/ja/"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伝熱促進材ハイトランの効果を可視化した実験と、最新の流動解析計算の結果を可視化したビデオである。熱交換器の話の前に、まずはスライドショー状態で画面をクリックしてください。ナレーションが始まります。まずはお聞きください</a:t>
            </a:r>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1</a:t>
            </a:fld>
            <a:endParaRPr lang="en-GB" dirty="0"/>
          </a:p>
        </p:txBody>
      </p:sp>
    </p:spTree>
    <p:extLst>
      <p:ext uri="{BB962C8B-B14F-4D97-AF65-F5344CB8AC3E}">
        <p14:creationId xmlns:p14="http://schemas.microsoft.com/office/powerpoint/2010/main" val="442568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effectLst/>
              </a:rPr>
              <a:t>                                                                                                                                                                                                                                                                                                                                                                                                                                                                                                                                                                                                                                                                                                                        先のビデオで、管内部の液体の流動も均一でないことがわかるが、ここでは管壁で区切られた高温・低温流体間の熱移動について考えてみる。</a:t>
            </a:r>
          </a:p>
          <a:p>
            <a:r>
              <a:rPr lang="ja-JP" altLang="en-US" dirty="0">
                <a:effectLst/>
              </a:rPr>
              <a:t>壁で区切られた熱の微小面積ｄ</a:t>
            </a:r>
            <a:r>
              <a:rPr lang="en-US" altLang="ja-JP" dirty="0">
                <a:effectLst/>
              </a:rPr>
              <a:t>A</a:t>
            </a:r>
            <a:r>
              <a:rPr lang="ja-JP" altLang="en-US" dirty="0">
                <a:effectLst/>
              </a:rPr>
              <a:t>　当たりの移動熱流束</a:t>
            </a:r>
            <a:r>
              <a:rPr lang="en-US" altLang="ja-JP" dirty="0">
                <a:effectLst/>
              </a:rPr>
              <a:t>q</a:t>
            </a:r>
            <a:r>
              <a:rPr lang="ja-JP" altLang="en-US" dirty="0">
                <a:effectLst/>
              </a:rPr>
              <a:t>の　集合</a:t>
            </a:r>
            <a:r>
              <a:rPr lang="en-US" altLang="ja-JP" dirty="0">
                <a:effectLst/>
              </a:rPr>
              <a:t>Q</a:t>
            </a:r>
            <a:r>
              <a:rPr lang="ja-JP" altLang="en-US" dirty="0">
                <a:effectLst/>
              </a:rPr>
              <a:t>は総括伝熱係数</a:t>
            </a:r>
            <a:r>
              <a:rPr lang="en-US" altLang="ja-JP" dirty="0">
                <a:effectLst/>
              </a:rPr>
              <a:t>U</a:t>
            </a:r>
            <a:r>
              <a:rPr lang="ja-JP" altLang="en-US" dirty="0">
                <a:effectLst/>
              </a:rPr>
              <a:t>と伝熱面隻と両流体の温度差、すなわち推進力で表現できる。式（</a:t>
            </a:r>
            <a:r>
              <a:rPr lang="en-US" altLang="ja-JP" dirty="0">
                <a:effectLst/>
              </a:rPr>
              <a:t>1</a:t>
            </a:r>
            <a:r>
              <a:rPr lang="ja-JP" altLang="en-US" dirty="0">
                <a:effectLst/>
              </a:rPr>
              <a:t>）、</a:t>
            </a:r>
          </a:p>
          <a:p>
            <a:endParaRPr lang="ja-JP" altLang="en-US" dirty="0">
              <a:effectLst/>
            </a:endParaRPr>
          </a:p>
          <a:p>
            <a:r>
              <a:rPr lang="ja-JP" altLang="en-US" dirty="0">
                <a:effectLst/>
              </a:rPr>
              <a:t>そして伝熱抵抗（</a:t>
            </a:r>
            <a:r>
              <a:rPr lang="en-US" altLang="ja-JP" dirty="0">
                <a:effectLst/>
              </a:rPr>
              <a:t>1/U</a:t>
            </a:r>
            <a:r>
              <a:rPr lang="ja-JP" altLang="en-US" dirty="0">
                <a:effectLst/>
              </a:rPr>
              <a:t>）は両流体の境膜抵抗、</a:t>
            </a:r>
            <a:r>
              <a:rPr lang="en-US" altLang="ja-JP" dirty="0">
                <a:effectLst/>
              </a:rPr>
              <a:t>(</a:t>
            </a:r>
            <a:r>
              <a:rPr lang="ja-JP" altLang="en-US" dirty="0">
                <a:effectLst/>
              </a:rPr>
              <a:t>すなわち</a:t>
            </a:r>
            <a:r>
              <a:rPr lang="en-US" altLang="ja-JP" dirty="0">
                <a:effectLst/>
              </a:rPr>
              <a:t>h1</a:t>
            </a:r>
            <a:r>
              <a:rPr lang="ja-JP" altLang="en-US" dirty="0">
                <a:effectLst/>
              </a:rPr>
              <a:t>と</a:t>
            </a:r>
            <a:r>
              <a:rPr lang="en-US" altLang="ja-JP" dirty="0">
                <a:effectLst/>
              </a:rPr>
              <a:t>h2</a:t>
            </a:r>
            <a:r>
              <a:rPr lang="ja-JP" altLang="en-US" dirty="0">
                <a:effectLst/>
              </a:rPr>
              <a:t>の逆数）と壁面厚みによる伝導伝熱抵抗に汚れ抵抗を加えたものである。式</a:t>
            </a:r>
            <a:r>
              <a:rPr lang="en-US" altLang="ja-JP" dirty="0">
                <a:effectLst/>
              </a:rPr>
              <a:t>(2)</a:t>
            </a:r>
            <a:r>
              <a:rPr lang="ja-JP" altLang="en-US" dirty="0">
                <a:effectLst/>
              </a:rPr>
              <a:t>、</a:t>
            </a:r>
          </a:p>
          <a:p>
            <a:endParaRPr lang="ja-JP" altLang="en-US" dirty="0">
              <a:effectLst/>
            </a:endParaRPr>
          </a:p>
          <a:p>
            <a:r>
              <a:rPr lang="ja-JP" altLang="en-US" dirty="0">
                <a:effectLst/>
              </a:rPr>
              <a:t>境膜伝熱係数</a:t>
            </a:r>
            <a:r>
              <a:rPr lang="en-US" altLang="ja-JP" dirty="0">
                <a:effectLst/>
              </a:rPr>
              <a:t>h</a:t>
            </a:r>
            <a:r>
              <a:rPr lang="ja-JP" altLang="en-US" dirty="0">
                <a:effectLst/>
              </a:rPr>
              <a:t>は、流れの乱れ状態と関係すると考えられ、流速が大きいほど大きくなるであろうことが直感的に理解でき、実際に　流れの　乱れを表す無次元数レイノルズ数（</a:t>
            </a:r>
            <a:r>
              <a:rPr lang="en-US" altLang="ja-JP" dirty="0">
                <a:effectLst/>
              </a:rPr>
              <a:t>Re</a:t>
            </a:r>
            <a:r>
              <a:rPr lang="ja-JP" altLang="en-US" dirty="0">
                <a:effectLst/>
              </a:rPr>
              <a:t>）の関数として計算することができる。</a:t>
            </a:r>
          </a:p>
          <a:p>
            <a:r>
              <a:rPr lang="ja-JP" altLang="en-US" dirty="0">
                <a:effectLst/>
              </a:rPr>
              <a:t>汚れ係数は配管の汚れの堆積によって変化するあたいで、熱交換器の性能を経時的に劣化させるもので、洗浄等の操作で、回復可能なもので、汚れの大きな化学プラントでは定期的に洗浄が繰り返されている。</a:t>
            </a:r>
          </a:p>
          <a:p>
            <a:endParaRPr lang="ja-JP" altLang="en-US" dirty="0">
              <a:effectLst/>
            </a:endParaRPr>
          </a:p>
          <a:p>
            <a:r>
              <a:rPr lang="ja-JP" altLang="en-US" dirty="0">
                <a:effectLst/>
              </a:rPr>
              <a:t>実際の熱交換器では、単純な</a:t>
            </a:r>
            <a:r>
              <a:rPr lang="en-US" altLang="ja-JP" dirty="0">
                <a:effectLst/>
              </a:rPr>
              <a:t>2</a:t>
            </a:r>
            <a:r>
              <a:rPr lang="ja-JP" altLang="en-US" dirty="0">
                <a:effectLst/>
              </a:rPr>
              <a:t>重管式から、汎用的に使用されている多管円筒式（シェル＆チューブ）プレート式などがあるが、熱移動の原理は同じである。</a:t>
            </a:r>
          </a:p>
          <a:p>
            <a:r>
              <a:rPr lang="ja-JP" altLang="en-US" u="none" strike="noStrike" dirty="0">
                <a:solidFill>
                  <a:srgbClr val="FFFFFF"/>
                </a:solidFill>
                <a:effectLst/>
                <a:hlinkClick r:id="rId3"/>
              </a:rPr>
              <a:t> テキスト</a:t>
            </a:r>
            <a:endParaRPr lang="ja-JP" altLang="en-US" dirty="0">
              <a:effectLst/>
            </a:endParaRPr>
          </a:p>
          <a:p>
            <a:pPr algn="ctr">
              <a:buFont typeface="Arial" panose="020B0604020202020204" pitchFamily="34" charset="0"/>
              <a:buChar char="•"/>
            </a:pPr>
            <a:r>
              <a:rPr lang="ja-JP" altLang="en-US" u="none" strike="noStrike" dirty="0">
                <a:solidFill>
                  <a:srgbClr val="555555"/>
                </a:solidFill>
                <a:effectLst/>
                <a:hlinkClick r:id="rId4"/>
              </a:rPr>
              <a:t> 画像</a:t>
            </a:r>
            <a:endParaRPr lang="ja-JP" altLang="en-US" dirty="0">
              <a:effectLst/>
            </a:endParaRPr>
          </a:p>
          <a:p>
            <a:pPr algn="r"/>
            <a:r>
              <a:rPr lang="ja-JP" altLang="en-US" dirty="0">
                <a:effectLst/>
              </a:rPr>
              <a:t>文字数</a:t>
            </a:r>
            <a:r>
              <a:rPr lang="en-US" altLang="ja-JP" dirty="0">
                <a:effectLst/>
              </a:rPr>
              <a:t>: 479</a:t>
            </a:r>
            <a:r>
              <a:rPr lang="ja-JP" altLang="en-US" dirty="0">
                <a:effectLst/>
              </a:rPr>
              <a:t>文字</a:t>
            </a:r>
          </a:p>
          <a:p>
            <a:r>
              <a:rPr lang="ja-JP" altLang="en-US" dirty="0">
                <a:effectLst/>
              </a:rPr>
              <a:t>言語                                                                                                                                                                                                                                                                                                                                                                                                                                                                                                                                                                                                                                                                                                                                                                                                                                                                                                                                                                                                                                                                                                                                                                                                                                                                                                                                                                                                                                                                                                                                                                                                                                                                                                                                                                                                                                                                                                                                                                                                                                                                                                                                                                                                                                                                                                                                                                                                                                                                                                                                                                                                                                                                                                                                                                                                                                                                                                                                                                                                                                                                                                                                                                                                                                                                                                                                                                                                                                                                                                                                                                                                                                                                                                                                                                                                                                                                                                                                                                                                                                                                                                                                                                                                                                                                                                                                                                                                                                                                                                                                                                                                                                                                                                                                                                                                                                                                                                                                                                                                                                                                                                                                                                                                                                                                                    </a:t>
            </a:r>
          </a:p>
          <a:p>
            <a:r>
              <a:rPr lang="ja-JP" altLang="en-US" dirty="0">
                <a:effectLst/>
              </a:rPr>
              <a:t>音声</a:t>
            </a:r>
          </a:p>
          <a:p>
            <a:r>
              <a:rPr lang="ja-JP" altLang="en-US" dirty="0">
                <a:effectLst/>
              </a:rPr>
              <a:t>速度</a:t>
            </a:r>
            <a:r>
              <a:rPr lang="en-US" altLang="ja-JP" dirty="0">
                <a:effectLst/>
              </a:rPr>
              <a:t>: (×1)</a:t>
            </a:r>
            <a:br>
              <a:rPr lang="en-US" altLang="ja-JP" dirty="0">
                <a:effectLst/>
              </a:rPr>
            </a:br>
            <a:endParaRPr lang="en-US" altLang="ja-JP" dirty="0">
              <a:effectLst/>
            </a:endParaRPr>
          </a:p>
          <a:p>
            <a:r>
              <a:rPr lang="ja-JP" altLang="en-US" dirty="0">
                <a:effectLst/>
              </a:rPr>
              <a:t>高低</a:t>
            </a:r>
            <a:r>
              <a:rPr lang="en-US" altLang="ja-JP" dirty="0">
                <a:effectLst/>
              </a:rPr>
              <a:t>: (0.4)</a:t>
            </a:r>
          </a:p>
          <a:p>
            <a:r>
              <a:rPr lang="en-US" altLang="ja-JP" dirty="0">
                <a:effectLst/>
              </a:rPr>
              <a:t> </a:t>
            </a:r>
            <a:r>
              <a:rPr lang="ja-JP" altLang="en-US" dirty="0">
                <a:effectLst/>
              </a:rPr>
              <a:t>読み上げ</a:t>
            </a:r>
          </a:p>
          <a:p>
            <a:r>
              <a:rPr lang="ja-JP" altLang="en-US" b="0" u="none" strike="noStrike" dirty="0">
                <a:solidFill>
                  <a:srgbClr val="FFFFFF"/>
                </a:solidFill>
                <a:effectLst/>
                <a:hlinkClick r:id="rId5"/>
              </a:rPr>
              <a:t> ダウンロード</a:t>
            </a:r>
            <a:endParaRPr lang="ja-JP" altLang="en-US" dirty="0">
              <a:effectLst/>
            </a:endParaRPr>
          </a:p>
          <a:p>
            <a:r>
              <a:rPr lang="ja-JP" altLang="en-US" b="0" u="none" strike="noStrike" dirty="0">
                <a:solidFill>
                  <a:srgbClr val="FFFFFF"/>
                </a:solidFill>
                <a:effectLst/>
                <a:hlinkClick r:id="rId6"/>
              </a:rPr>
              <a:t> 共有</a:t>
            </a:r>
            <a:endParaRPr lang="ja-JP" altLang="en-US" dirty="0">
              <a:effectLst/>
            </a:endParaRPr>
          </a:p>
          <a:p>
            <a:r>
              <a:rPr lang="ja-JP" altLang="en-US" b="0" dirty="0">
                <a:effectLst/>
                <a:latin typeface="Open Sans" panose="020B0606030504020204" pitchFamily="34" charset="0"/>
              </a:rPr>
              <a:t>おすすめ記事</a:t>
            </a:r>
          </a:p>
          <a:p>
            <a:pPr>
              <a:buFont typeface="Arial" panose="020B0604020202020204" pitchFamily="34" charset="0"/>
              <a:buChar char="•"/>
            </a:pPr>
            <a:r>
              <a:rPr lang="ja-JP" altLang="en-US" u="none" strike="noStrike" dirty="0">
                <a:solidFill>
                  <a:srgbClr val="FF7B7B"/>
                </a:solidFill>
                <a:effectLst/>
                <a:hlinkClick r:id="rId7"/>
              </a:rPr>
              <a:t>間合いを調整する方法</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8"/>
              </a:rPr>
              <a:t>商用利用や禁止事項について</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9"/>
              </a:rPr>
              <a:t>音読さんのクレジットの表記方法。実例と注意点</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0"/>
              </a:rPr>
              <a:t>音読さんの支払い方法と領収書について</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1"/>
              </a:rPr>
              <a:t>テキストから音声で読み上げができなかった時はどうすればいいの</a:t>
            </a:r>
            <a:r>
              <a:rPr lang="en-US" altLang="ja-JP" u="none" strike="noStrike" dirty="0">
                <a:solidFill>
                  <a:srgbClr val="FF7B7B"/>
                </a:solidFill>
                <a:effectLst/>
                <a:hlinkClick r:id="rId11"/>
              </a:rPr>
              <a:t>?</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2"/>
              </a:rPr>
              <a:t>音読さんでイントネーション・抑揚を調整する方法</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3"/>
              </a:rPr>
              <a:t>漢字やアルファベットを正しく読ませる方法（辞書機能）</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4"/>
              </a:rPr>
              <a:t>対応言語とサンプル音声</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5"/>
              </a:rPr>
              <a:t>システム障害情報</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6"/>
              </a:rPr>
              <a:t>音読さんの姉妹サイト「文字起こしさん」もよろしく！</a:t>
            </a:r>
            <a:endParaRPr lang="ja-JP" altLang="en-US" dirty="0">
              <a:effectLst/>
            </a:endParaRPr>
          </a:p>
          <a:p>
            <a:pPr algn="ctr">
              <a:buFont typeface="Arial" panose="020B0604020202020204" pitchFamily="34" charset="0"/>
              <a:buChar char="•"/>
            </a:pPr>
            <a:r>
              <a:rPr lang="ja-JP" altLang="en-US" u="none" strike="noStrike" dirty="0">
                <a:effectLst/>
                <a:hlinkClick r:id="rId17"/>
              </a:rPr>
              <a:t>ブログ</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18"/>
              </a:rPr>
              <a:t>よくある質問</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19"/>
              </a:rPr>
              <a:t>特徴</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20"/>
              </a:rPr>
              <a:t>お問い合わせ</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21"/>
              </a:rPr>
              <a:t>利用規約</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22"/>
              </a:rPr>
              <a:t>個人情報保護方針</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23"/>
              </a:rPr>
              <a:t>特定商取引法表示</a:t>
            </a:r>
            <a:endParaRPr lang="ja-JP" altLang="en-US" dirty="0">
              <a:effectLst/>
            </a:endParaRPr>
          </a:p>
          <a:p>
            <a:pPr algn="ctr">
              <a:buFont typeface="Arial" panose="020B0604020202020204" pitchFamily="34" charset="0"/>
              <a:buChar char="•"/>
            </a:pPr>
            <a:r>
              <a:rPr lang="en-US" altLang="ja-JP" dirty="0">
                <a:effectLst/>
              </a:rPr>
              <a:t>© 2025 Ondoku3. All Rights Reserved.</a:t>
            </a:r>
          </a:p>
          <a:p>
            <a:br>
              <a:rPr lang="ja-JP" altLang="en-US" b="0" i="0" u="none" strike="noStrike" dirty="0">
                <a:solidFill>
                  <a:srgbClr val="555555"/>
                </a:solidFill>
                <a:effectLst/>
                <a:latin typeface="Open Sans" panose="020B0606030504020204" pitchFamily="34" charset="0"/>
                <a:hlinkClick r:id="rId24"/>
              </a:rPr>
            </a:br>
            <a:r>
              <a:rPr lang="ja-JP" altLang="en-US" dirty="0">
                <a:effectLst/>
              </a:rPr>
              <a:t>                                                                                                                                                                                                                                                                                                                                                                                                                                                                                                                                                                                                                                                                                                                                                                                                                                  </a:t>
            </a:r>
          </a:p>
          <a:p>
            <a:r>
              <a:rPr lang="ja-JP" altLang="en-US" b="0" cap="all" dirty="0">
                <a:solidFill>
                  <a:srgbClr val="FFFFFF"/>
                </a:solidFill>
                <a:effectLst/>
                <a:latin typeface="Open Sans" panose="020B0606030504020204" pitchFamily="34" charset="0"/>
              </a:rPr>
              <a:t>音声読み上げソフト</a:t>
            </a:r>
          </a:p>
          <a:p>
            <a:r>
              <a:rPr lang="ja-JP" altLang="en-US" b="1" dirty="0">
                <a:solidFill>
                  <a:srgbClr val="FFFFFF"/>
                </a:solidFill>
                <a:effectLst/>
              </a:rPr>
              <a:t>下のテキストボックスに文章を入力すると好みの音声で読み上げてくれます。</a:t>
            </a:r>
            <a:br>
              <a:rPr lang="ja-JP" altLang="en-US" b="1" dirty="0">
                <a:solidFill>
                  <a:srgbClr val="FFFFFF"/>
                </a:solidFill>
                <a:effectLst/>
              </a:rPr>
            </a:br>
            <a:r>
              <a:rPr lang="ja-JP" altLang="en-US" b="1" dirty="0">
                <a:solidFill>
                  <a:srgbClr val="FFFFFF"/>
                </a:solidFill>
                <a:effectLst/>
              </a:rPr>
              <a:t>読み上げたテキストはその場で聞くだけでなく、音声ファイル</a:t>
            </a:r>
            <a:r>
              <a:rPr lang="en-US" altLang="ja-JP" b="1" dirty="0">
                <a:solidFill>
                  <a:srgbClr val="FFFFFF"/>
                </a:solidFill>
                <a:effectLst/>
              </a:rPr>
              <a:t>(.mp3)</a:t>
            </a:r>
            <a:r>
              <a:rPr lang="ja-JP" altLang="en-US" b="1" dirty="0">
                <a:solidFill>
                  <a:srgbClr val="FFFFFF"/>
                </a:solidFill>
                <a:effectLst/>
              </a:rPr>
              <a:t>としてダウンロードできます。</a:t>
            </a:r>
          </a:p>
          <a:p>
            <a:r>
              <a:rPr lang="ja-JP" altLang="en-US" b="0" dirty="0">
                <a:solidFill>
                  <a:srgbClr val="FFFFFF"/>
                </a:solidFill>
                <a:effectLst/>
                <a:latin typeface="Open Sans" panose="020B0606030504020204" pitchFamily="34" charset="0"/>
              </a:rPr>
              <a:t>音読</a:t>
            </a:r>
          </a:p>
          <a:p>
            <a:r>
              <a:rPr lang="ja-JP" altLang="en-US" cap="all" dirty="0">
                <a:solidFill>
                  <a:srgbClr val="FFFFFF"/>
                </a:solidFill>
                <a:effectLst/>
              </a:rPr>
              <a:t>さ</a:t>
            </a:r>
            <a:br>
              <a:rPr lang="ja-JP" altLang="en-US" cap="all" dirty="0">
                <a:solidFill>
                  <a:srgbClr val="FFFFFF"/>
                </a:solidFill>
                <a:effectLst/>
              </a:rPr>
            </a:br>
            <a:r>
              <a:rPr lang="ja-JP" altLang="en-US" cap="all" dirty="0">
                <a:solidFill>
                  <a:srgbClr val="FFFFFF"/>
                </a:solidFill>
                <a:effectLst/>
              </a:rPr>
              <a:t>ん</a:t>
            </a:r>
            <a:endParaRPr lang="ja-JP" altLang="en-US" dirty="0">
              <a:solidFill>
                <a:srgbClr val="FFFFFF"/>
              </a:solidFill>
              <a:effectLst/>
            </a:endParaRPr>
          </a:p>
          <a:p>
            <a:pPr algn="ctr"/>
            <a:r>
              <a:rPr lang="en-US" altLang="ja-JP" b="1" dirty="0">
                <a:solidFill>
                  <a:srgbClr val="FFFFFF"/>
                </a:solidFill>
                <a:effectLst/>
              </a:rPr>
              <a:t>Play</a:t>
            </a:r>
          </a:p>
          <a:p>
            <a:pPr algn="ctr"/>
            <a:r>
              <a:rPr lang="en-US" altLang="ja-JP" dirty="0">
                <a:solidFill>
                  <a:srgbClr val="FFFFFF"/>
                </a:solidFill>
                <a:effectLst/>
              </a:rPr>
              <a:t>NOW</a:t>
            </a:r>
          </a:p>
          <a:p>
            <a:r>
              <a:rPr lang="ja-JP" altLang="en-US" dirty="0">
                <a:solidFill>
                  <a:srgbClr val="0C5460"/>
                </a:solidFill>
                <a:effectLst/>
              </a:rPr>
              <a:t>音読さんにログインしました。</a:t>
            </a:r>
            <a:r>
              <a:rPr lang="ja-JP" altLang="en-US" b="1" u="none" strike="noStrike" dirty="0">
                <a:solidFill>
                  <a:srgbClr val="FF7B7B"/>
                </a:solidFill>
                <a:effectLst/>
                <a:hlinkClick r:id="rId25"/>
              </a:rPr>
              <a:t>読み上げを開始</a:t>
            </a:r>
            <a:endParaRPr lang="ja-JP" altLang="en-US" dirty="0">
              <a:solidFill>
                <a:srgbClr val="0C5460"/>
              </a:solidFill>
              <a:effectLst/>
            </a:endParaRPr>
          </a:p>
          <a:p>
            <a:r>
              <a:rPr lang="ja-JP" altLang="en-US" u="none" strike="noStrike" dirty="0">
                <a:solidFill>
                  <a:srgbClr val="212529"/>
                </a:solidFill>
                <a:effectLst/>
                <a:hlinkClick r:id="rId26"/>
              </a:rPr>
              <a:t>多言語に対応した新しい音声をご利用いただけるようになりました！</a:t>
            </a:r>
            <a:br>
              <a:rPr lang="ja-JP" altLang="en-US" dirty="0">
                <a:solidFill>
                  <a:srgbClr val="0C5460"/>
                </a:solidFill>
                <a:effectLst/>
              </a:rPr>
            </a:br>
            <a:r>
              <a:rPr lang="en-US" altLang="ja-JP" dirty="0">
                <a:solidFill>
                  <a:srgbClr val="0C5460"/>
                </a:solidFill>
                <a:effectLst/>
              </a:rPr>
              <a:t>Jenny</a:t>
            </a:r>
            <a:r>
              <a:rPr lang="ja-JP" altLang="en-US" dirty="0">
                <a:solidFill>
                  <a:srgbClr val="0C5460"/>
                </a:solidFill>
                <a:effectLst/>
              </a:rPr>
              <a:t>と</a:t>
            </a:r>
            <a:r>
              <a:rPr lang="en-US" altLang="ja-JP" dirty="0">
                <a:solidFill>
                  <a:srgbClr val="0C5460"/>
                </a:solidFill>
                <a:effectLst/>
              </a:rPr>
              <a:t>Ryan</a:t>
            </a:r>
            <a:r>
              <a:rPr lang="ja-JP" altLang="en-US" dirty="0">
                <a:solidFill>
                  <a:srgbClr val="0C5460"/>
                </a:solidFill>
                <a:effectLst/>
              </a:rPr>
              <a:t>は「</a:t>
            </a:r>
            <a:r>
              <a:rPr lang="en-US" altLang="ja-JP" dirty="0">
                <a:solidFill>
                  <a:srgbClr val="0C5460"/>
                </a:solidFill>
                <a:effectLst/>
              </a:rPr>
              <a:t>Multilingual</a:t>
            </a:r>
            <a:r>
              <a:rPr lang="ja-JP" altLang="en-US" dirty="0">
                <a:solidFill>
                  <a:srgbClr val="0C5460"/>
                </a:solidFill>
                <a:effectLst/>
              </a:rPr>
              <a:t>」に移動しました。</a:t>
            </a:r>
          </a:p>
          <a:p>
            <a:pPr algn="ctr">
              <a:buFont typeface="Arial" panose="020B0604020202020204" pitchFamily="34" charset="0"/>
              <a:buChar char="•"/>
            </a:pPr>
            <a:r>
              <a:rPr lang="ja-JP" altLang="en-US" u="none" strike="noStrike" dirty="0">
                <a:solidFill>
                  <a:srgbClr val="FFFFFF"/>
                </a:solidFill>
                <a:effectLst/>
                <a:hlinkClick r:id="rId3"/>
              </a:rPr>
              <a:t> テキスト</a:t>
            </a:r>
            <a:endParaRPr lang="ja-JP" altLang="en-US" dirty="0">
              <a:effectLst/>
            </a:endParaRPr>
          </a:p>
          <a:p>
            <a:pPr algn="ctr">
              <a:buFont typeface="Arial" panose="020B0604020202020204" pitchFamily="34" charset="0"/>
              <a:buChar char="•"/>
            </a:pPr>
            <a:r>
              <a:rPr lang="ja-JP" altLang="en-US" u="none" strike="noStrike" dirty="0">
                <a:solidFill>
                  <a:srgbClr val="555555"/>
                </a:solidFill>
                <a:effectLst/>
                <a:hlinkClick r:id="rId4"/>
              </a:rPr>
              <a:t> 画像</a:t>
            </a:r>
            <a:endParaRPr lang="ja-JP" altLang="en-US" dirty="0">
              <a:effectLst/>
            </a:endParaRPr>
          </a:p>
          <a:p>
            <a:pPr algn="r"/>
            <a:r>
              <a:rPr lang="ja-JP" altLang="en-US" dirty="0">
                <a:effectLst/>
              </a:rPr>
              <a:t>文字数</a:t>
            </a:r>
            <a:r>
              <a:rPr lang="en-US" altLang="ja-JP" dirty="0">
                <a:effectLst/>
              </a:rPr>
              <a:t>: 479</a:t>
            </a:r>
            <a:r>
              <a:rPr lang="ja-JP" altLang="en-US" dirty="0">
                <a:effectLst/>
              </a:rPr>
              <a:t>文字</a:t>
            </a:r>
          </a:p>
          <a:p>
            <a:r>
              <a:rPr lang="ja-JP" altLang="en-US" dirty="0">
                <a:effectLst/>
              </a:rPr>
              <a:t>言語                                                                                                                                                                                                                                                                                                                                                                                                                                                                                                                                                                                                                                                                                                                                                                                                                                                                                                                                                                                                                                                                                                                                                                                                                                                                                                                                                                                                                                                                                                                                                                                                                                                                                                                                                                                                                                                                                                                                                                                                                                                                                                                                                                                                                                                                                                                                                                                                                                                                                                                                                                                                                                                                                                                                                                                                                                                                                                                                                                                                                                                                                                                                                                                                                                                                                                                                                                                                                                                                                                                                                                                                                                                                                                                                                                                                                                                                                                                                                                                                                                                                                                                                                                                                                                                                                                                                                                                                                                                                                                                                                                                                                                                                                                                                                                                                                                                                                                                                                                                                                                                                                                                                                                                                                                                                                    </a:t>
            </a:r>
          </a:p>
          <a:p>
            <a:r>
              <a:rPr lang="ja-JP" altLang="en-US" dirty="0">
                <a:effectLst/>
              </a:rPr>
              <a:t>音声</a:t>
            </a:r>
          </a:p>
          <a:p>
            <a:r>
              <a:rPr lang="ja-JP" altLang="en-US" dirty="0">
                <a:effectLst/>
              </a:rPr>
              <a:t>速度</a:t>
            </a:r>
            <a:r>
              <a:rPr lang="en-US" altLang="ja-JP" dirty="0">
                <a:effectLst/>
              </a:rPr>
              <a:t>: (×1)</a:t>
            </a:r>
            <a:br>
              <a:rPr lang="en-US" altLang="ja-JP" dirty="0">
                <a:effectLst/>
              </a:rPr>
            </a:br>
            <a:endParaRPr lang="en-US" altLang="ja-JP" dirty="0">
              <a:effectLst/>
            </a:endParaRPr>
          </a:p>
          <a:p>
            <a:r>
              <a:rPr lang="ja-JP" altLang="en-US" dirty="0">
                <a:effectLst/>
              </a:rPr>
              <a:t>高低</a:t>
            </a:r>
            <a:r>
              <a:rPr lang="en-US" altLang="ja-JP" dirty="0">
                <a:effectLst/>
              </a:rPr>
              <a:t>: (0.4)</a:t>
            </a:r>
          </a:p>
          <a:p>
            <a:r>
              <a:rPr lang="en-US" altLang="ja-JP" dirty="0">
                <a:effectLst/>
              </a:rPr>
              <a:t> </a:t>
            </a:r>
            <a:r>
              <a:rPr lang="ja-JP" altLang="en-US" dirty="0">
                <a:effectLst/>
              </a:rPr>
              <a:t>読み上げ</a:t>
            </a:r>
          </a:p>
          <a:p>
            <a:r>
              <a:rPr lang="ja-JP" altLang="en-US" b="0" u="none" strike="noStrike" dirty="0">
                <a:solidFill>
                  <a:srgbClr val="FFFFFF"/>
                </a:solidFill>
                <a:effectLst/>
                <a:hlinkClick r:id="rId5"/>
              </a:rPr>
              <a:t> ダウンロード</a:t>
            </a:r>
            <a:endParaRPr lang="ja-JP" altLang="en-US" dirty="0">
              <a:effectLst/>
            </a:endParaRPr>
          </a:p>
          <a:p>
            <a:r>
              <a:rPr lang="ja-JP" altLang="en-US" b="0" u="none" strike="noStrike" dirty="0">
                <a:solidFill>
                  <a:srgbClr val="FFFFFF"/>
                </a:solidFill>
                <a:effectLst/>
                <a:hlinkClick r:id="rId6"/>
              </a:rPr>
              <a:t> 共有</a:t>
            </a:r>
            <a:endParaRPr lang="ja-JP" altLang="en-US" dirty="0">
              <a:effectLst/>
            </a:endParaRPr>
          </a:p>
          <a:p>
            <a:r>
              <a:rPr lang="ja-JP" altLang="en-US" b="0" dirty="0">
                <a:effectLst/>
                <a:latin typeface="Open Sans" panose="020B0606030504020204" pitchFamily="34" charset="0"/>
              </a:rPr>
              <a:t>おすすめ記事</a:t>
            </a:r>
          </a:p>
          <a:p>
            <a:pPr>
              <a:buFont typeface="Arial" panose="020B0604020202020204" pitchFamily="34" charset="0"/>
              <a:buChar char="•"/>
            </a:pPr>
            <a:r>
              <a:rPr lang="ja-JP" altLang="en-US" u="none" strike="noStrike" dirty="0">
                <a:solidFill>
                  <a:srgbClr val="FF7B7B"/>
                </a:solidFill>
                <a:effectLst/>
                <a:hlinkClick r:id="rId7"/>
              </a:rPr>
              <a:t>間合いを調整する方法</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8"/>
              </a:rPr>
              <a:t>商用利用や禁止事項について</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9"/>
              </a:rPr>
              <a:t>音読さんのクレジットの表記方法。実例と注意点</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0"/>
              </a:rPr>
              <a:t>音読さんの支払い方法と領収書について</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1"/>
              </a:rPr>
              <a:t>テキストから音声で読み上げができなかった時はどうすればいいの</a:t>
            </a:r>
            <a:r>
              <a:rPr lang="en-US" altLang="ja-JP" u="none" strike="noStrike" dirty="0">
                <a:solidFill>
                  <a:srgbClr val="FF7B7B"/>
                </a:solidFill>
                <a:effectLst/>
                <a:hlinkClick r:id="rId11"/>
              </a:rPr>
              <a:t>?</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2"/>
              </a:rPr>
              <a:t>音読さんでイントネーション・抑揚を調整する方法</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3"/>
              </a:rPr>
              <a:t>漢字やアルファベットを正しく読ませる方法（辞書機能）</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4"/>
              </a:rPr>
              <a:t>対応言語とサンプル音声</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5"/>
              </a:rPr>
              <a:t>システム障害情報</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6"/>
              </a:rPr>
              <a:t>音読さんの姉妹サイト「文字起こしさん」もよろしく！</a:t>
            </a:r>
            <a:endParaRPr lang="ja-JP" altLang="en-US" dirty="0">
              <a:effectLst/>
            </a:endParaRPr>
          </a:p>
          <a:p>
            <a:pPr algn="ctr">
              <a:buFont typeface="Arial" panose="020B0604020202020204" pitchFamily="34" charset="0"/>
              <a:buChar char="•"/>
            </a:pPr>
            <a:r>
              <a:rPr lang="ja-JP" altLang="en-US" u="none" strike="noStrike" dirty="0">
                <a:effectLst/>
                <a:hlinkClick r:id="rId17"/>
              </a:rPr>
              <a:t>ブログ</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18"/>
              </a:rPr>
              <a:t>よくある質問</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19"/>
              </a:rPr>
              <a:t>特徴</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20"/>
              </a:rPr>
              <a:t>お問い合わせ</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21"/>
              </a:rPr>
              <a:t>利用規約</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22"/>
              </a:rPr>
              <a:t>個人情報保護方針</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23"/>
              </a:rPr>
              <a:t>特定商取引法表示</a:t>
            </a:r>
            <a:endParaRPr lang="ja-JP" altLang="en-US" dirty="0">
              <a:effectLst/>
            </a:endParaRPr>
          </a:p>
          <a:p>
            <a:pPr algn="ctr">
              <a:buFont typeface="Arial" panose="020B0604020202020204" pitchFamily="34" charset="0"/>
              <a:buChar char="•"/>
            </a:pPr>
            <a:r>
              <a:rPr lang="en-US" altLang="ja-JP" dirty="0">
                <a:effectLst/>
              </a:rPr>
              <a:t>© 2025 Ondoku3. All Rights Reserved.</a:t>
            </a:r>
          </a:p>
          <a:p>
            <a:br>
              <a:rPr lang="ja-JP" altLang="en-US" b="0" i="0" u="none" strike="noStrike" dirty="0">
                <a:solidFill>
                  <a:srgbClr val="555555"/>
                </a:solidFill>
                <a:effectLst/>
                <a:latin typeface="Open Sans" panose="020B0606030504020204" pitchFamily="34" charset="0"/>
                <a:hlinkClick r:id="rId24"/>
              </a:rPr>
            </a:br>
            <a:r>
              <a:rPr lang="ja-JP" altLang="en-US" dirty="0">
                <a:effectLst/>
              </a:rPr>
              <a:t>                                                                                                                                                                                                                                                                                                                                                                                                                                                                                                                                                                                                                                                                                                                                                                                                                                  </a:t>
            </a:r>
          </a:p>
          <a:p>
            <a:r>
              <a:rPr lang="ja-JP" altLang="en-US" b="0" cap="all" dirty="0">
                <a:solidFill>
                  <a:srgbClr val="FFFFFF"/>
                </a:solidFill>
                <a:effectLst/>
                <a:latin typeface="Open Sans" panose="020B0606030504020204" pitchFamily="34" charset="0"/>
              </a:rPr>
              <a:t>音声読み上げソフト</a:t>
            </a:r>
          </a:p>
          <a:p>
            <a:r>
              <a:rPr lang="ja-JP" altLang="en-US" b="1" dirty="0">
                <a:solidFill>
                  <a:srgbClr val="FFFFFF"/>
                </a:solidFill>
                <a:effectLst/>
              </a:rPr>
              <a:t>下のテキストボックスに文章を入力すると好みの音声で読み上げてくれます。</a:t>
            </a:r>
            <a:br>
              <a:rPr lang="ja-JP" altLang="en-US" b="1" dirty="0">
                <a:solidFill>
                  <a:srgbClr val="FFFFFF"/>
                </a:solidFill>
                <a:effectLst/>
              </a:rPr>
            </a:br>
            <a:r>
              <a:rPr lang="ja-JP" altLang="en-US" b="1" dirty="0">
                <a:solidFill>
                  <a:srgbClr val="FFFFFF"/>
                </a:solidFill>
                <a:effectLst/>
              </a:rPr>
              <a:t>読み上げたテキストはその場で聞くだけでなく、音声ファイル</a:t>
            </a:r>
            <a:r>
              <a:rPr lang="en-US" altLang="ja-JP" b="1" dirty="0">
                <a:solidFill>
                  <a:srgbClr val="FFFFFF"/>
                </a:solidFill>
                <a:effectLst/>
              </a:rPr>
              <a:t>(.mp3)</a:t>
            </a:r>
            <a:r>
              <a:rPr lang="ja-JP" altLang="en-US" b="1" dirty="0">
                <a:solidFill>
                  <a:srgbClr val="FFFFFF"/>
                </a:solidFill>
                <a:effectLst/>
              </a:rPr>
              <a:t>としてダウンロードできます。</a:t>
            </a:r>
          </a:p>
          <a:p>
            <a:r>
              <a:rPr lang="ja-JP" altLang="en-US" b="0" dirty="0">
                <a:solidFill>
                  <a:srgbClr val="FFFFFF"/>
                </a:solidFill>
                <a:effectLst/>
                <a:latin typeface="Open Sans" panose="020B0606030504020204" pitchFamily="34" charset="0"/>
              </a:rPr>
              <a:t>音読</a:t>
            </a:r>
          </a:p>
          <a:p>
            <a:r>
              <a:rPr lang="ja-JP" altLang="en-US" cap="all" dirty="0">
                <a:solidFill>
                  <a:srgbClr val="FFFFFF"/>
                </a:solidFill>
                <a:effectLst/>
              </a:rPr>
              <a:t>さ</a:t>
            </a:r>
            <a:br>
              <a:rPr lang="ja-JP" altLang="en-US" cap="all" dirty="0">
                <a:solidFill>
                  <a:srgbClr val="FFFFFF"/>
                </a:solidFill>
                <a:effectLst/>
              </a:rPr>
            </a:br>
            <a:r>
              <a:rPr lang="ja-JP" altLang="en-US" cap="all" dirty="0">
                <a:solidFill>
                  <a:srgbClr val="FFFFFF"/>
                </a:solidFill>
                <a:effectLst/>
              </a:rPr>
              <a:t>ん</a:t>
            </a:r>
            <a:endParaRPr lang="ja-JP" altLang="en-US" dirty="0">
              <a:solidFill>
                <a:srgbClr val="FFFFFF"/>
              </a:solidFill>
              <a:effectLst/>
            </a:endParaRPr>
          </a:p>
          <a:p>
            <a:pPr algn="ctr"/>
            <a:r>
              <a:rPr lang="en-US" altLang="ja-JP" b="1" dirty="0">
                <a:solidFill>
                  <a:srgbClr val="FFFFFF"/>
                </a:solidFill>
                <a:effectLst/>
              </a:rPr>
              <a:t>Play</a:t>
            </a:r>
          </a:p>
          <a:p>
            <a:pPr algn="ctr"/>
            <a:r>
              <a:rPr lang="en-US" altLang="ja-JP" dirty="0">
                <a:solidFill>
                  <a:srgbClr val="FFFFFF"/>
                </a:solidFill>
                <a:effectLst/>
              </a:rPr>
              <a:t>NOW</a:t>
            </a:r>
          </a:p>
          <a:p>
            <a:r>
              <a:rPr lang="ja-JP" altLang="en-US" dirty="0">
                <a:solidFill>
                  <a:srgbClr val="0C5460"/>
                </a:solidFill>
                <a:effectLst/>
              </a:rPr>
              <a:t>音読さんにログインしました。</a:t>
            </a:r>
            <a:r>
              <a:rPr lang="ja-JP" altLang="en-US" b="1" u="none" strike="noStrike" dirty="0">
                <a:solidFill>
                  <a:srgbClr val="FF7B7B"/>
                </a:solidFill>
                <a:effectLst/>
                <a:hlinkClick r:id="rId25"/>
              </a:rPr>
              <a:t>読み上げを開始</a:t>
            </a:r>
            <a:endParaRPr lang="ja-JP" altLang="en-US" dirty="0">
              <a:solidFill>
                <a:srgbClr val="0C5460"/>
              </a:solidFill>
              <a:effectLst/>
            </a:endParaRPr>
          </a:p>
          <a:p>
            <a:r>
              <a:rPr lang="ja-JP" altLang="en-US" u="none" strike="noStrike" dirty="0">
                <a:solidFill>
                  <a:srgbClr val="212529"/>
                </a:solidFill>
                <a:effectLst/>
                <a:hlinkClick r:id="rId26"/>
              </a:rPr>
              <a:t>多言語に対応した新しい音声をご利用いただけるようになりました！</a:t>
            </a:r>
            <a:br>
              <a:rPr lang="ja-JP" altLang="en-US" dirty="0">
                <a:solidFill>
                  <a:srgbClr val="0C5460"/>
                </a:solidFill>
                <a:effectLst/>
              </a:rPr>
            </a:br>
            <a:r>
              <a:rPr lang="en-US" altLang="ja-JP" dirty="0">
                <a:solidFill>
                  <a:srgbClr val="0C5460"/>
                </a:solidFill>
                <a:effectLst/>
              </a:rPr>
              <a:t>Jenny</a:t>
            </a:r>
            <a:r>
              <a:rPr lang="ja-JP" altLang="en-US" dirty="0">
                <a:solidFill>
                  <a:srgbClr val="0C5460"/>
                </a:solidFill>
                <a:effectLst/>
              </a:rPr>
              <a:t>と</a:t>
            </a:r>
            <a:r>
              <a:rPr lang="en-US" altLang="ja-JP" dirty="0">
                <a:solidFill>
                  <a:srgbClr val="0C5460"/>
                </a:solidFill>
                <a:effectLst/>
              </a:rPr>
              <a:t>Ryan</a:t>
            </a:r>
            <a:r>
              <a:rPr lang="ja-JP" altLang="en-US" dirty="0">
                <a:solidFill>
                  <a:srgbClr val="0C5460"/>
                </a:solidFill>
                <a:effectLst/>
              </a:rPr>
              <a:t>は「</a:t>
            </a:r>
            <a:r>
              <a:rPr lang="en-US" altLang="ja-JP" dirty="0">
                <a:solidFill>
                  <a:srgbClr val="0C5460"/>
                </a:solidFill>
                <a:effectLst/>
              </a:rPr>
              <a:t>Multilingual</a:t>
            </a:r>
            <a:r>
              <a:rPr lang="ja-JP" altLang="en-US" dirty="0">
                <a:solidFill>
                  <a:srgbClr val="0C5460"/>
                </a:solidFill>
                <a:effectLst/>
              </a:rPr>
              <a:t>」に移動しました。</a:t>
            </a:r>
          </a:p>
          <a:p>
            <a:pPr algn="ctr">
              <a:buFont typeface="Arial" panose="020B0604020202020204" pitchFamily="34" charset="0"/>
              <a:buChar char="•"/>
            </a:pPr>
            <a:r>
              <a:rPr lang="ja-JP" altLang="en-US" u="none" strike="noStrike" dirty="0">
                <a:solidFill>
                  <a:srgbClr val="FFFFFF"/>
                </a:solidFill>
                <a:effectLst/>
                <a:hlinkClick r:id="rId3"/>
              </a:rPr>
              <a:t> テキスト</a:t>
            </a:r>
            <a:endParaRPr lang="ja-JP" altLang="en-US" dirty="0">
              <a:effectLst/>
            </a:endParaRPr>
          </a:p>
          <a:p>
            <a:pPr algn="ctr">
              <a:buFont typeface="Arial" panose="020B0604020202020204" pitchFamily="34" charset="0"/>
              <a:buChar char="•"/>
            </a:pPr>
            <a:r>
              <a:rPr lang="ja-JP" altLang="en-US" u="none" strike="noStrike" dirty="0">
                <a:solidFill>
                  <a:srgbClr val="555555"/>
                </a:solidFill>
                <a:effectLst/>
                <a:hlinkClick r:id="rId4"/>
              </a:rPr>
              <a:t> 画像</a:t>
            </a:r>
            <a:endParaRPr lang="ja-JP" altLang="en-US" dirty="0">
              <a:effectLst/>
            </a:endParaRPr>
          </a:p>
          <a:p>
            <a:pPr algn="r"/>
            <a:r>
              <a:rPr lang="ja-JP" altLang="en-US" dirty="0">
                <a:effectLst/>
              </a:rPr>
              <a:t>文字数</a:t>
            </a:r>
            <a:r>
              <a:rPr lang="en-US" altLang="ja-JP" dirty="0">
                <a:effectLst/>
              </a:rPr>
              <a:t>: 479</a:t>
            </a:r>
            <a:r>
              <a:rPr lang="ja-JP" altLang="en-US" dirty="0">
                <a:effectLst/>
              </a:rPr>
              <a:t>文字</a:t>
            </a:r>
          </a:p>
          <a:p>
            <a:r>
              <a:rPr lang="ja-JP" altLang="en-US" dirty="0">
                <a:effectLst/>
              </a:rPr>
              <a:t>言語                                                                                                                                                                                                                                                                                                                                                                                                                                                                                                                                                                                                                                                                                                                                                                                                                                                                                                                                                                                                                                                                                                                                                                                                                                                                                                                                                                                                                                                                                                                                                                                                                                                                                                                                                                                                                                                                                                                                                                                                                                                                                                                                                                                                                                                                                                                                                                                                                                                                                                                                                                                                                                                                                                                                                                                                                                                                                                                                                                                                                                                                                                                                                                                                                                                                                                                                                                                                                                                                                                                                                                                                                                                                                                                                                                                                                                                                                                                                                                                                                                                                                                                                                                                                                                                                                                                                                                                                                                                                                                                                                                                                                                                                                                                                                                                                                                                                                                                                                                                                                                                                                                                                                                                                                                                                                    </a:t>
            </a:r>
          </a:p>
          <a:p>
            <a:r>
              <a:rPr lang="ja-JP" altLang="en-US" dirty="0">
                <a:effectLst/>
              </a:rPr>
              <a:t>音声</a:t>
            </a:r>
          </a:p>
          <a:p>
            <a:r>
              <a:rPr lang="ja-JP" altLang="en-US" dirty="0">
                <a:effectLst/>
              </a:rPr>
              <a:t>速度</a:t>
            </a:r>
            <a:r>
              <a:rPr lang="en-US" altLang="ja-JP" dirty="0">
                <a:effectLst/>
              </a:rPr>
              <a:t>: (×1)</a:t>
            </a:r>
            <a:br>
              <a:rPr lang="en-US" altLang="ja-JP" dirty="0">
                <a:effectLst/>
              </a:rPr>
            </a:br>
            <a:endParaRPr lang="en-US" altLang="ja-JP" dirty="0">
              <a:effectLst/>
            </a:endParaRPr>
          </a:p>
          <a:p>
            <a:r>
              <a:rPr lang="ja-JP" altLang="en-US" dirty="0">
                <a:effectLst/>
              </a:rPr>
              <a:t>高低</a:t>
            </a:r>
            <a:r>
              <a:rPr lang="en-US" altLang="ja-JP" dirty="0">
                <a:effectLst/>
              </a:rPr>
              <a:t>: (0.4)</a:t>
            </a:r>
          </a:p>
          <a:p>
            <a:r>
              <a:rPr lang="en-US" altLang="ja-JP" dirty="0">
                <a:effectLst/>
              </a:rPr>
              <a:t> </a:t>
            </a:r>
            <a:r>
              <a:rPr lang="ja-JP" altLang="en-US" dirty="0">
                <a:effectLst/>
              </a:rPr>
              <a:t>読み上げ</a:t>
            </a:r>
          </a:p>
          <a:p>
            <a:r>
              <a:rPr lang="ja-JP" altLang="en-US" b="0" u="none" strike="noStrike" dirty="0">
                <a:solidFill>
                  <a:srgbClr val="FFFFFF"/>
                </a:solidFill>
                <a:effectLst/>
                <a:hlinkClick r:id="rId5"/>
              </a:rPr>
              <a:t> ダウンロード</a:t>
            </a:r>
            <a:endParaRPr lang="ja-JP" altLang="en-US" dirty="0">
              <a:effectLst/>
            </a:endParaRPr>
          </a:p>
          <a:p>
            <a:r>
              <a:rPr lang="ja-JP" altLang="en-US" b="0" u="none" strike="noStrike" dirty="0">
                <a:solidFill>
                  <a:srgbClr val="FFFFFF"/>
                </a:solidFill>
                <a:effectLst/>
                <a:hlinkClick r:id="rId6"/>
              </a:rPr>
              <a:t> 共有</a:t>
            </a:r>
            <a:endParaRPr lang="ja-JP" altLang="en-US" dirty="0">
              <a:effectLst/>
            </a:endParaRPr>
          </a:p>
          <a:p>
            <a:r>
              <a:rPr lang="ja-JP" altLang="en-US" b="0" dirty="0">
                <a:effectLst/>
                <a:latin typeface="Open Sans" panose="020B0606030504020204" pitchFamily="34" charset="0"/>
              </a:rPr>
              <a:t>おすすめ記事</a:t>
            </a:r>
          </a:p>
          <a:p>
            <a:pPr>
              <a:buFont typeface="Arial" panose="020B0604020202020204" pitchFamily="34" charset="0"/>
              <a:buChar char="•"/>
            </a:pPr>
            <a:r>
              <a:rPr lang="ja-JP" altLang="en-US" u="none" strike="noStrike" dirty="0">
                <a:solidFill>
                  <a:srgbClr val="FF7B7B"/>
                </a:solidFill>
                <a:effectLst/>
                <a:hlinkClick r:id="rId7"/>
              </a:rPr>
              <a:t>間合いを調整する方法</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8"/>
              </a:rPr>
              <a:t>商用利用や禁止事項について</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9"/>
              </a:rPr>
              <a:t>音読さんのクレジットの表記方法。実例と注意点</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0"/>
              </a:rPr>
              <a:t>音読さんの支払い方法と領収書について</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1"/>
              </a:rPr>
              <a:t>テキストから音声で読み上げができなかった時はどうすればいいの</a:t>
            </a:r>
            <a:r>
              <a:rPr lang="en-US" altLang="ja-JP" u="none" strike="noStrike" dirty="0">
                <a:solidFill>
                  <a:srgbClr val="FF7B7B"/>
                </a:solidFill>
                <a:effectLst/>
                <a:hlinkClick r:id="rId11"/>
              </a:rPr>
              <a:t>?</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2"/>
              </a:rPr>
              <a:t>音読さんでイントネーション・抑揚を調整する方法</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3"/>
              </a:rPr>
              <a:t>漢字やアルファベットを正しく読ませる方法（辞書機能）</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4"/>
              </a:rPr>
              <a:t>対応言語とサンプル音声</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5"/>
              </a:rPr>
              <a:t>システム障害情報</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6"/>
              </a:rPr>
              <a:t>音読さんの姉妹サイト「文字起こしさん」もよろしく！</a:t>
            </a:r>
            <a:endParaRPr lang="ja-JP" altLang="en-US" dirty="0">
              <a:effectLst/>
            </a:endParaRPr>
          </a:p>
          <a:p>
            <a:pPr algn="ctr">
              <a:buFont typeface="Arial" panose="020B0604020202020204" pitchFamily="34" charset="0"/>
              <a:buChar char="•"/>
            </a:pPr>
            <a:r>
              <a:rPr lang="ja-JP" altLang="en-US" u="none" strike="noStrike" dirty="0">
                <a:effectLst/>
                <a:hlinkClick r:id="rId17"/>
              </a:rPr>
              <a:t>ブログ</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18"/>
              </a:rPr>
              <a:t>よくある質問</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19"/>
              </a:rPr>
              <a:t>特徴</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20"/>
              </a:rPr>
              <a:t>お問い合わせ</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21"/>
              </a:rPr>
              <a:t>利用規約</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22"/>
              </a:rPr>
              <a:t>個人情報保護方針</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23"/>
              </a:rPr>
              <a:t>特定商取引法表示</a:t>
            </a:r>
            <a:endParaRPr lang="ja-JP" altLang="en-US" dirty="0">
              <a:effectLst/>
            </a:endParaRPr>
          </a:p>
          <a:p>
            <a:pPr algn="ctr">
              <a:buFont typeface="Arial" panose="020B0604020202020204" pitchFamily="34" charset="0"/>
              <a:buChar char="•"/>
            </a:pPr>
            <a:r>
              <a:rPr lang="en-US" altLang="ja-JP" dirty="0">
                <a:effectLst/>
              </a:rPr>
              <a:t>© 2025 Ondoku3. All Rights Reserved.</a:t>
            </a:r>
          </a:p>
          <a:p>
            <a:br>
              <a:rPr lang="ja-JP" altLang="en-US" b="0" i="0" u="none" strike="noStrike" dirty="0">
                <a:solidFill>
                  <a:srgbClr val="555555"/>
                </a:solidFill>
                <a:effectLst/>
                <a:latin typeface="Open Sans" panose="020B0606030504020204" pitchFamily="34" charset="0"/>
                <a:hlinkClick r:id="rId24"/>
              </a:rPr>
            </a:b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2307A826-13B0-49AC-9ACE-AA3133A7A91C}" type="slidenum">
              <a:rPr lang="en-GB" smtClean="0"/>
              <a:pPr>
                <a:defRPr/>
              </a:pPr>
              <a:t>2</a:t>
            </a:fld>
            <a:endParaRPr lang="en-GB" dirty="0"/>
          </a:p>
        </p:txBody>
      </p:sp>
    </p:spTree>
    <p:extLst>
      <p:ext uri="{BB962C8B-B14F-4D97-AF65-F5344CB8AC3E}">
        <p14:creationId xmlns:p14="http://schemas.microsoft.com/office/powerpoint/2010/main" val="3648851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effectLst/>
              </a:rPr>
              <a:t>この図は</a:t>
            </a:r>
            <a:r>
              <a:rPr lang="en-US" altLang="ja-JP" dirty="0">
                <a:effectLst/>
              </a:rPr>
              <a:t>4</a:t>
            </a:r>
            <a:r>
              <a:rPr lang="ja-JP" altLang="en-US" dirty="0">
                <a:effectLst/>
              </a:rPr>
              <a:t>つの熱交換器のイラストである。最初の</a:t>
            </a:r>
            <a:r>
              <a:rPr lang="en-US" altLang="ja-JP" dirty="0">
                <a:effectLst/>
              </a:rPr>
              <a:t>2</a:t>
            </a:r>
            <a:r>
              <a:rPr lang="ja-JP" altLang="en-US" dirty="0">
                <a:effectLst/>
              </a:rPr>
              <a:t>重管式熱交換器は高温と低温流体が向流で接触するため、温度差</a:t>
            </a:r>
            <a:r>
              <a:rPr lang="en-US" altLang="ja-JP" dirty="0">
                <a:effectLst/>
              </a:rPr>
              <a:t>T</a:t>
            </a:r>
            <a:r>
              <a:rPr lang="ja-JP" altLang="en-US" dirty="0">
                <a:effectLst/>
              </a:rPr>
              <a:t>が大きくとれる言う点では優れているが、伝熱面積を大きくすると熱交換器自体が大きくなる欠点がある。この点を改善したのは多管円筒式であって、シェル＆チューブ熱交換器と呼ばれ、広く産業界で用いられている。図からわかるように、流体１と２は内部で直行流とならざるを得ない。これは性能に大きな欠点をもたらす。</a:t>
            </a:r>
          </a:p>
          <a:p>
            <a:endParaRPr lang="ja-JP" altLang="en-US" dirty="0">
              <a:effectLst/>
            </a:endParaRPr>
          </a:p>
          <a:p>
            <a:r>
              <a:rPr lang="ja-JP" altLang="en-US" dirty="0">
                <a:effectLst/>
              </a:rPr>
              <a:t>次のプレート型熱交換器は、伝熱面積は大きくとれるが、両流体間のシール長さが多くなり、耐圧性に難点があり、多管円筒式ほどには汎用的ではない。</a:t>
            </a:r>
          </a:p>
          <a:p>
            <a:r>
              <a:rPr lang="ja-JP" altLang="en-US" dirty="0">
                <a:effectLst/>
              </a:rPr>
              <a:t>その他には空冷式熱交換器と呼ばれ、フィンチューブ内の流体を冷却するもので、小型のものは家庭用エアコンの室外機として広く使われているものである。</a:t>
            </a:r>
          </a:p>
          <a:p>
            <a:endParaRPr lang="ja-JP" altLang="en-US" dirty="0">
              <a:effectLst/>
            </a:endParaRPr>
          </a:p>
          <a:p>
            <a:r>
              <a:rPr lang="ja-JP" altLang="en-US" dirty="0">
                <a:effectLst/>
              </a:rPr>
              <a:t>                                                                                                                                                                                                                                                                                                                                                                </a:t>
            </a:r>
            <a:endParaRPr lang="en-US" altLang="ja-JP" dirty="0">
              <a:effectLst/>
            </a:endParaRPr>
          </a:p>
        </p:txBody>
      </p:sp>
      <p:sp>
        <p:nvSpPr>
          <p:cNvPr id="4" name="スライド番号プレースホルダー 3"/>
          <p:cNvSpPr>
            <a:spLocks noGrp="1"/>
          </p:cNvSpPr>
          <p:nvPr>
            <p:ph type="sldNum" sz="quarter" idx="5"/>
          </p:nvPr>
        </p:nvSpPr>
        <p:spPr/>
        <p:txBody>
          <a:bodyPr/>
          <a:lstStyle/>
          <a:p>
            <a:pPr>
              <a:defRPr/>
            </a:pPr>
            <a:fld id="{2307A826-13B0-49AC-9ACE-AA3133A7A91C}" type="slidenum">
              <a:rPr lang="en-GB" smtClean="0"/>
              <a:pPr>
                <a:defRPr/>
              </a:pPr>
              <a:t>3</a:t>
            </a:fld>
            <a:endParaRPr lang="en-GB" dirty="0"/>
          </a:p>
        </p:txBody>
      </p:sp>
    </p:spTree>
    <p:extLst>
      <p:ext uri="{BB962C8B-B14F-4D97-AF65-F5344CB8AC3E}">
        <p14:creationId xmlns:p14="http://schemas.microsoft.com/office/powerpoint/2010/main" val="2627234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24550"/>
            <a:r>
              <a:rPr kumimoji="1" lang="ja-JP" altLang="en-US" dirty="0"/>
              <a:t>左の写真は典型的な多管円筒式熱交換器の写真で、シェルは約</a:t>
            </a:r>
            <a:r>
              <a:rPr kumimoji="1" lang="en-US" altLang="ja-JP" dirty="0"/>
              <a:t>1mΦ</a:t>
            </a:r>
            <a:r>
              <a:rPr kumimoji="1" lang="ja-JP" altLang="en-US" dirty="0"/>
              <a:t>の内径シェルに、</a:t>
            </a:r>
            <a:r>
              <a:rPr kumimoji="1" lang="en-US" altLang="ja-JP" dirty="0"/>
              <a:t>20A</a:t>
            </a:r>
            <a:r>
              <a:rPr kumimoji="1" lang="ja-JP" altLang="en-US" dirty="0"/>
              <a:t>のチューブ </a:t>
            </a:r>
            <a:r>
              <a:rPr kumimoji="1" lang="en-US" altLang="ja-JP" dirty="0"/>
              <a:t>402</a:t>
            </a:r>
            <a:r>
              <a:rPr kumimoji="1" lang="ja-JP" altLang="en-US" dirty="0"/>
              <a:t>本が配置され、</a:t>
            </a:r>
            <a:r>
              <a:rPr kumimoji="1" lang="en-US" altLang="ja-JP" dirty="0"/>
              <a:t>6</a:t>
            </a:r>
            <a:r>
              <a:rPr kumimoji="1" lang="ja-JP" altLang="en-US" dirty="0"/>
              <a:t>パスに分割・配置されている。シェルとチューブ</a:t>
            </a:r>
            <a:r>
              <a:rPr kumimoji="1" lang="en-US" altLang="ja-JP" dirty="0" err="1"/>
              <a:t>hs</a:t>
            </a:r>
            <a:r>
              <a:rPr kumimoji="1" lang="ja-JP" altLang="en-US" dirty="0"/>
              <a:t>管板の管周りを溶接することで２流体が分離され、胴長さは３から</a:t>
            </a:r>
            <a:r>
              <a:rPr kumimoji="1" lang="en-US" altLang="ja-JP" dirty="0"/>
              <a:t>6m</a:t>
            </a:r>
            <a:r>
              <a:rPr kumimoji="1" lang="ja-JP" altLang="en-US" dirty="0"/>
              <a:t>が一般的である。</a:t>
            </a:r>
          </a:p>
          <a:p>
            <a:pPr defTabSz="924550"/>
            <a:r>
              <a:rPr kumimoji="1" lang="ja-JP" altLang="en-US" dirty="0"/>
              <a:t>右図上部はその側面図で、胴側流体は内部に設けられたバッフルによって管流体とは直行流とはなるが、シェル内の、チューブ外表面速度を上げる効果を果たしている、もちろんチューブ流体はこのシェル内を向流と並流で計</a:t>
            </a:r>
            <a:r>
              <a:rPr kumimoji="1" lang="en-US" altLang="ja-JP" dirty="0"/>
              <a:t>6</a:t>
            </a:r>
            <a:r>
              <a:rPr kumimoji="1" lang="ja-JP" altLang="en-US" dirty="0"/>
              <a:t>回（</a:t>
            </a:r>
            <a:r>
              <a:rPr kumimoji="1" lang="en-US" altLang="ja-JP" dirty="0"/>
              <a:t>6</a:t>
            </a:r>
            <a:r>
              <a:rPr kumimoji="1" lang="ja-JP" altLang="en-US" dirty="0"/>
              <a:t>パス）通り過ぎる構造である。このことは、伝熱面積を大きくとれる多管円筒式熱の交換器伝熱機構面での弱点となる。</a:t>
            </a:r>
          </a:p>
          <a:p>
            <a:pPr defTabSz="924550"/>
            <a:r>
              <a:rPr kumimoji="1" lang="ja-JP" altLang="en-US" dirty="0"/>
              <a:t>みぎの下図はチューブが右</a:t>
            </a:r>
            <a:r>
              <a:rPr kumimoji="1" lang="en-US" altLang="ja-JP" dirty="0"/>
              <a:t>h</a:t>
            </a:r>
            <a:r>
              <a:rPr kumimoji="1" lang="ja-JP" altLang="en-US" dirty="0"/>
              <a:t>死で</a:t>
            </a:r>
            <a:r>
              <a:rPr kumimoji="1" lang="en-US" altLang="ja-JP" dirty="0"/>
              <a:t>U</a:t>
            </a:r>
            <a:r>
              <a:rPr kumimoji="1" lang="ja-JP" altLang="en-US" dirty="0"/>
              <a:t>形に折り曲げられた構造（</a:t>
            </a:r>
            <a:r>
              <a:rPr kumimoji="1" lang="en-US" altLang="ja-JP" dirty="0"/>
              <a:t>AFU</a:t>
            </a:r>
            <a:r>
              <a:rPr kumimoji="1" lang="ja-JP" altLang="en-US" dirty="0"/>
              <a:t>）であり、上図（</a:t>
            </a:r>
            <a:r>
              <a:rPr kumimoji="1" lang="en-US" altLang="ja-JP" dirty="0"/>
              <a:t>AEN</a:t>
            </a:r>
            <a:r>
              <a:rPr kumimoji="1" lang="ja-JP" altLang="en-US" dirty="0"/>
              <a:t>）に比べて、、同じ伝熱面積で管板の溶接線が半分になり低コストで製作できる。</a:t>
            </a:r>
          </a:p>
          <a:p>
            <a:pPr defTabSz="924550"/>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307A826-13B0-49AC-9ACE-AA3133A7A91C}" type="slidenum">
              <a:rPr lang="en-GB" smtClean="0"/>
              <a:pPr>
                <a:defRPr/>
              </a:pPr>
              <a:t>4</a:t>
            </a:fld>
            <a:endParaRPr lang="en-GB" dirty="0"/>
          </a:p>
        </p:txBody>
      </p:sp>
    </p:spTree>
    <p:extLst>
      <p:ext uri="{BB962C8B-B14F-4D97-AF65-F5344CB8AC3E}">
        <p14:creationId xmlns:p14="http://schemas.microsoft.com/office/powerpoint/2010/main" val="3100096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altLang="ja-JP" dirty="0">
              <a:solidFill>
                <a:srgbClr val="FF0000"/>
              </a:solidFill>
            </a:endParaRPr>
          </a:p>
          <a:p>
            <a:endParaRPr lang="en-GB" altLang="ja-JP" dirty="0">
              <a:solidFill>
                <a:srgbClr val="FF0000"/>
              </a:solidFill>
            </a:endParaRPr>
          </a:p>
          <a:p>
            <a:r>
              <a:rPr lang="ja-JP" altLang="en-US" dirty="0">
                <a:effectLst/>
              </a:rPr>
              <a:t>                                                                                                                                                                                                                                                                                                                                                                                                                                                                                                                                                                                                                                                                                                                                                                                                                                  </a:t>
            </a:r>
          </a:p>
          <a:p>
            <a:r>
              <a:rPr lang="ja-JP" altLang="en-US" dirty="0">
                <a:effectLst/>
              </a:rPr>
              <a:t>写真は左から４，６、</a:t>
            </a:r>
            <a:r>
              <a:rPr lang="en-US" altLang="ja-JP" dirty="0">
                <a:effectLst/>
              </a:rPr>
              <a:t>9</a:t>
            </a:r>
            <a:r>
              <a:rPr lang="ja-JP" altLang="en-US" dirty="0">
                <a:effectLst/>
              </a:rPr>
              <a:t>パスの管板とボンネットの写真で、チューブ側境膜抵抗を小さくする目的で、流体速度を上げる目的で、多パスとするのが一般</a:t>
            </a:r>
            <a:r>
              <a:rPr lang="en-US" altLang="ja-JP" dirty="0">
                <a:effectLst/>
              </a:rPr>
              <a:t>t</a:t>
            </a:r>
            <a:r>
              <a:rPr lang="ja-JP" altLang="en-US" dirty="0">
                <a:effectLst/>
              </a:rPr>
              <a:t>機で、</a:t>
            </a:r>
            <a:r>
              <a:rPr lang="en-US" altLang="ja-JP" dirty="0">
                <a:effectLst/>
              </a:rPr>
              <a:t>12</a:t>
            </a:r>
            <a:r>
              <a:rPr lang="ja-JP" altLang="en-US" dirty="0">
                <a:effectLst/>
              </a:rPr>
              <a:t>パスのものもあります。このタパス化は、熱交換器の内部で温度クロスを生ずるという不具合を生じます。</a:t>
            </a:r>
          </a:p>
          <a:p>
            <a:r>
              <a:rPr lang="ja-JP" altLang="en-US" dirty="0">
                <a:effectLst/>
              </a:rPr>
              <a:t>下の図は低温流体の出口温度が、高温流体の出口温度よりも高い場合です。下図の左のように</a:t>
            </a:r>
            <a:r>
              <a:rPr lang="en-US" altLang="ja-JP" dirty="0">
                <a:effectLst/>
              </a:rPr>
              <a:t>1</a:t>
            </a:r>
            <a:r>
              <a:rPr lang="ja-JP" altLang="en-US" dirty="0">
                <a:effectLst/>
              </a:rPr>
              <a:t>パス管配列のみ、管長さに対して両流体の温度差を取れますが、右図の管が多パスの場合、交点の右では温度差が逆転してしまって、全く逆効果になってしまいます。からの平滑管では、</a:t>
            </a:r>
            <a:r>
              <a:rPr lang="en-US" altLang="ja-JP" dirty="0">
                <a:effectLst/>
              </a:rPr>
              <a:t>1</a:t>
            </a:r>
            <a:r>
              <a:rPr lang="ja-JP" altLang="en-US" dirty="0">
                <a:effectLst/>
              </a:rPr>
              <a:t>パスで境膜伝熱係数を上げるためには、管径を細く、かつ長くする必要がありますが、ハイトランは</a:t>
            </a:r>
            <a:r>
              <a:rPr lang="en-US" altLang="ja-JP" dirty="0">
                <a:effectLst/>
              </a:rPr>
              <a:t>1</a:t>
            </a:r>
            <a:r>
              <a:rPr lang="ja-JP" altLang="en-US" dirty="0">
                <a:effectLst/>
              </a:rPr>
              <a:t>パスの管側境膜係数を上げる効果があるので、非常に有利です。</a:t>
            </a:r>
          </a:p>
          <a:p>
            <a:r>
              <a:rPr lang="ja-JP" altLang="en-US" dirty="0">
                <a:effectLst/>
              </a:rPr>
              <a:t>もう一つ気をつけることは、ハイトランを複数のかんパスに採用した場合、伝熱促進によってこの温度クロスの起こる可能性も高くなります。</a:t>
            </a:r>
          </a:p>
          <a:p>
            <a:endParaRPr lang="ja-JP" altLang="en-US" dirty="0">
              <a:effectLst/>
            </a:endParaRPr>
          </a:p>
          <a:p>
            <a:r>
              <a:rPr lang="ja-JP" altLang="en-US" dirty="0">
                <a:effectLst/>
              </a:rPr>
              <a:t>                                                                                                                                                                                                                                                                                                                                                                                                                                                                                                                                                                                                                                                                                                                                                                                                                                                                                                                                                                                                                                                                                                                                                                                                                                                                                                                                                                                                                                                                                                                                                                                                                                                                                                                                                                                                                                                                                                                                                                                                                                                                                                                                                                                                                                                                                                                                                                                                                                                                                                                                                                                                                                                                                                                                                                                                                                                                                                                                                                                                                                                                                                                                                                                                                                                                                                                                                                                                                                                                                                                                                                                                                                                                                                                                                                                                                                                                                                                                                                                                                                                                                                                                                                                                                                                                                                                                                                                                                                                                                                                                                                                                                                                                                                                                                                                                                                                                                                                                                                                                                                                                  </a:t>
            </a:r>
          </a:p>
          <a:p>
            <a:r>
              <a:rPr lang="ja-JP" altLang="en-US" dirty="0">
                <a:effectLst/>
              </a:rPr>
              <a:t>音声</a:t>
            </a:r>
          </a:p>
          <a:p>
            <a:r>
              <a:rPr lang="ja-JP" altLang="en-US" dirty="0">
                <a:effectLst/>
              </a:rPr>
              <a:t>速度</a:t>
            </a:r>
            <a:r>
              <a:rPr lang="en-US" altLang="ja-JP" dirty="0">
                <a:effectLst/>
              </a:rPr>
              <a:t>: (×1)</a:t>
            </a:r>
            <a:br>
              <a:rPr lang="en-US" altLang="ja-JP" dirty="0">
                <a:effectLst/>
              </a:rPr>
            </a:br>
            <a:endParaRPr lang="en-US" altLang="ja-JP" dirty="0">
              <a:effectLst/>
            </a:endParaRPr>
          </a:p>
          <a:p>
            <a:r>
              <a:rPr lang="ja-JP" altLang="en-US" dirty="0">
                <a:effectLst/>
              </a:rPr>
              <a:t>高低</a:t>
            </a:r>
            <a:r>
              <a:rPr lang="en-US" altLang="ja-JP" dirty="0">
                <a:effectLst/>
              </a:rPr>
              <a:t>: (0.4)</a:t>
            </a:r>
          </a:p>
          <a:p>
            <a:r>
              <a:rPr lang="en-US" altLang="ja-JP" dirty="0">
                <a:effectLst/>
              </a:rPr>
              <a:t> </a:t>
            </a:r>
            <a:r>
              <a:rPr lang="ja-JP" altLang="en-US" dirty="0">
                <a:effectLst/>
              </a:rPr>
              <a:t>読み上げ</a:t>
            </a:r>
          </a:p>
          <a:p>
            <a:r>
              <a:rPr lang="ja-JP" altLang="en-US" b="0" u="none" strike="noStrike" dirty="0">
                <a:solidFill>
                  <a:srgbClr val="FFFFFF"/>
                </a:solidFill>
                <a:effectLst/>
                <a:hlinkClick r:id="rId3"/>
              </a:rPr>
              <a:t> ダウンロード</a:t>
            </a:r>
            <a:endParaRPr lang="ja-JP" altLang="en-US" dirty="0">
              <a:effectLst/>
            </a:endParaRPr>
          </a:p>
          <a:p>
            <a:r>
              <a:rPr lang="ja-JP" altLang="en-US" b="0" u="none" strike="noStrike" dirty="0">
                <a:solidFill>
                  <a:srgbClr val="FFFFFF"/>
                </a:solidFill>
                <a:effectLst/>
                <a:hlinkClick r:id="rId4"/>
              </a:rPr>
              <a:t> 共有</a:t>
            </a:r>
            <a:endParaRPr lang="ja-JP" altLang="en-US" dirty="0">
              <a:effectLst/>
            </a:endParaRPr>
          </a:p>
          <a:p>
            <a:r>
              <a:rPr lang="ja-JP" altLang="en-US" b="0" dirty="0">
                <a:effectLst/>
                <a:latin typeface="Open Sans" panose="020B0606030504020204" pitchFamily="34" charset="0"/>
              </a:rPr>
              <a:t>おすすめ記事</a:t>
            </a:r>
          </a:p>
          <a:p>
            <a:pPr>
              <a:buFont typeface="Arial" panose="020B0604020202020204" pitchFamily="34" charset="0"/>
              <a:buChar char="•"/>
            </a:pPr>
            <a:r>
              <a:rPr lang="ja-JP" altLang="en-US" u="none" strike="noStrike" dirty="0">
                <a:solidFill>
                  <a:srgbClr val="FF7B7B"/>
                </a:solidFill>
                <a:effectLst/>
                <a:hlinkClick r:id="rId5"/>
              </a:rPr>
              <a:t>間合いを調整する方法</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6"/>
              </a:rPr>
              <a:t>商用利用や禁止事項について</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7"/>
              </a:rPr>
              <a:t>音読さんのクレジットの表記方法。実例と注意点</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8"/>
              </a:rPr>
              <a:t>音読さんの支払い方法と領収書について</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9"/>
              </a:rPr>
              <a:t>テキストから音声で読み上げができなかった時はどうすればいいの</a:t>
            </a:r>
            <a:r>
              <a:rPr lang="en-US" altLang="ja-JP" u="none" strike="noStrike" dirty="0">
                <a:solidFill>
                  <a:srgbClr val="FF7B7B"/>
                </a:solidFill>
                <a:effectLst/>
                <a:hlinkClick r:id="rId9"/>
              </a:rPr>
              <a:t>?</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0"/>
              </a:rPr>
              <a:t>音読さんでイントネーション・抑揚を調整する方法</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1"/>
              </a:rPr>
              <a:t>漢字やアルファベットを正しく読ませる方法（辞書機能）</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2"/>
              </a:rPr>
              <a:t>対応言語とサンプル音声</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3"/>
              </a:rPr>
              <a:t>システム障害情報</a:t>
            </a:r>
            <a:endParaRPr lang="ja-JP" altLang="en-US" dirty="0">
              <a:effectLst/>
            </a:endParaRPr>
          </a:p>
          <a:p>
            <a:pPr>
              <a:buFont typeface="Arial" panose="020B0604020202020204" pitchFamily="34" charset="0"/>
              <a:buChar char="•"/>
            </a:pPr>
            <a:r>
              <a:rPr lang="ja-JP" altLang="en-US" u="none" strike="noStrike" dirty="0">
                <a:solidFill>
                  <a:srgbClr val="FF7B7B"/>
                </a:solidFill>
                <a:effectLst/>
                <a:hlinkClick r:id="rId14"/>
              </a:rPr>
              <a:t>音読さんの姉妹サイト「文字起こしさん」もよろしく！</a:t>
            </a:r>
            <a:endParaRPr lang="ja-JP" altLang="en-US" dirty="0">
              <a:effectLst/>
            </a:endParaRPr>
          </a:p>
          <a:p>
            <a:pPr algn="ctr">
              <a:buFont typeface="Arial" panose="020B0604020202020204" pitchFamily="34" charset="0"/>
              <a:buChar char="•"/>
            </a:pPr>
            <a:r>
              <a:rPr lang="ja-JP" altLang="en-US" u="none" strike="noStrike" dirty="0">
                <a:effectLst/>
                <a:hlinkClick r:id="rId15"/>
              </a:rPr>
              <a:t>ブログ</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16"/>
              </a:rPr>
              <a:t>よくある質問</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17"/>
              </a:rPr>
              <a:t>特徴</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18"/>
              </a:rPr>
              <a:t>お問い合わせ</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19"/>
              </a:rPr>
              <a:t>利用規約</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20"/>
              </a:rPr>
              <a:t>個人情報保護方針</a:t>
            </a:r>
            <a:endParaRPr lang="ja-JP" altLang="en-US" dirty="0">
              <a:effectLst/>
            </a:endParaRPr>
          </a:p>
          <a:p>
            <a:pPr algn="ctr">
              <a:buFont typeface="Arial" panose="020B0604020202020204" pitchFamily="34" charset="0"/>
              <a:buChar char="•"/>
            </a:pPr>
            <a:r>
              <a:rPr lang="ja-JP" altLang="en-US" dirty="0">
                <a:effectLst/>
              </a:rPr>
              <a:t> </a:t>
            </a:r>
            <a:r>
              <a:rPr lang="en-US" altLang="ja-JP" dirty="0">
                <a:effectLst/>
              </a:rPr>
              <a:t>|</a:t>
            </a:r>
          </a:p>
          <a:p>
            <a:pPr algn="ctr">
              <a:buFont typeface="Arial" panose="020B0604020202020204" pitchFamily="34" charset="0"/>
              <a:buChar char="•"/>
            </a:pPr>
            <a:r>
              <a:rPr lang="en-US" altLang="ja-JP" dirty="0">
                <a:effectLst/>
              </a:rPr>
              <a:t> </a:t>
            </a:r>
            <a:r>
              <a:rPr lang="ja-JP" altLang="en-US" u="none" strike="noStrike" dirty="0">
                <a:effectLst/>
                <a:hlinkClick r:id="rId21"/>
              </a:rPr>
              <a:t>特定商取引法表示</a:t>
            </a:r>
            <a:endParaRPr lang="ja-JP" altLang="en-US" dirty="0">
              <a:effectLst/>
            </a:endParaRPr>
          </a:p>
          <a:p>
            <a:pPr algn="ctr">
              <a:buFont typeface="Arial" panose="020B0604020202020204" pitchFamily="34" charset="0"/>
              <a:buChar char="•"/>
            </a:pPr>
            <a:r>
              <a:rPr lang="en-US" altLang="ja-JP" dirty="0">
                <a:effectLst/>
              </a:rPr>
              <a:t>© 2025 Ondoku3. All Rights Reserved.</a:t>
            </a:r>
          </a:p>
          <a:p>
            <a:br>
              <a:rPr lang="ja-JP" altLang="en-US" b="0" i="0" u="none" strike="noStrike" dirty="0">
                <a:solidFill>
                  <a:srgbClr val="555555"/>
                </a:solidFill>
                <a:effectLst/>
                <a:latin typeface="Open Sans" panose="020B0606030504020204" pitchFamily="34" charset="0"/>
                <a:hlinkClick r:id="rId22"/>
              </a:rPr>
            </a:br>
            <a:r>
              <a:rPr lang="ja-JP" altLang="en-US" dirty="0">
                <a:effectLst/>
              </a:rPr>
              <a:t>                                                                                                                                                                          </a:t>
            </a:r>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5</a:t>
            </a:fld>
            <a:endParaRPr lang="en-GB" dirty="0"/>
          </a:p>
        </p:txBody>
      </p:sp>
    </p:spTree>
    <p:extLst>
      <p:ext uri="{BB962C8B-B14F-4D97-AF65-F5344CB8AC3E}">
        <p14:creationId xmlns:p14="http://schemas.microsoft.com/office/powerpoint/2010/main" val="2650603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イノルズ数は流れの乱れを表す無次元数で、ここで詳しく説明はしないが、最初のインキの実験ビデオで。理解出来るように、伝熱係数はレイノルズ数の関数であり、理論的に計算できる。チューブ断面の流速分布は流速が大きくなるに従い、層流から乱流と変化するが、右側の下図はドップラー法で計測した層流とハイトラン導入管の流れ速度分布であり、インキ実験と同じく壁面付近の流速の大きくなることを示している。これがハイトランの伝熱促進の理由である。</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307A826-13B0-49AC-9ACE-AA3133A7A91C}" type="slidenum">
              <a:rPr lang="en-GB" smtClean="0"/>
              <a:pPr>
                <a:defRPr/>
              </a:pPr>
              <a:t>6</a:t>
            </a:fld>
            <a:endParaRPr lang="en-GB" dirty="0"/>
          </a:p>
        </p:txBody>
      </p:sp>
    </p:spTree>
    <p:extLst>
      <p:ext uri="{BB962C8B-B14F-4D97-AF65-F5344CB8AC3E}">
        <p14:creationId xmlns:p14="http://schemas.microsoft.com/office/powerpoint/2010/main" val="222158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ア、ハイトランの伝熱促進の効果は</a:t>
            </a:r>
            <a:r>
              <a:rPr kumimoji="1" lang="en-US" altLang="ja-JP" dirty="0"/>
              <a:t>HTRI</a:t>
            </a:r>
            <a:r>
              <a:rPr kumimoji="1" lang="ja-JP" altLang="en-US" dirty="0"/>
              <a:t>や</a:t>
            </a:r>
            <a:r>
              <a:rPr kumimoji="1" lang="en-US" altLang="ja-JP" dirty="0"/>
              <a:t>EDR</a:t>
            </a:r>
            <a:r>
              <a:rPr kumimoji="1" lang="ja-JP" altLang="en-US" dirty="0"/>
              <a:t>などの設計ソフトに取りこめるよう、</a:t>
            </a:r>
            <a:r>
              <a:rPr kumimoji="1" lang="en-US" altLang="ja-JP" dirty="0" err="1"/>
              <a:t>Calgavin</a:t>
            </a:r>
            <a:r>
              <a:rPr kumimoji="1" lang="ja-JP" altLang="en-US" dirty="0"/>
              <a:t>社からプラグインプログラム、ハイトラン</a:t>
            </a:r>
            <a:r>
              <a:rPr kumimoji="1" lang="en-US" altLang="ja-JP" dirty="0"/>
              <a:t>.SP</a:t>
            </a:r>
            <a:r>
              <a:rPr kumimoji="1" lang="ja-JP" altLang="en-US" dirty="0"/>
              <a:t>が無償で提供されています。具体的には</a:t>
            </a:r>
            <a:r>
              <a:rPr kumimoji="1" lang="en-US" altLang="ja-JP" dirty="0"/>
              <a:t>HTRI</a:t>
            </a:r>
            <a:r>
              <a:rPr kumimoji="1" lang="ja-JP" altLang="en-US" dirty="0"/>
              <a:t>プログラムにプラグインすると、</a:t>
            </a:r>
            <a:r>
              <a:rPr kumimoji="1" lang="en-US" altLang="ja-JP" dirty="0"/>
              <a:t>HTRI</a:t>
            </a:r>
            <a:r>
              <a:rPr kumimoji="1" lang="ja-JP" altLang="en-US" dirty="0"/>
              <a:t>のチューブ</a:t>
            </a:r>
            <a:r>
              <a:rPr kumimoji="1" lang="en-US" altLang="ja-JP" dirty="0"/>
              <a:t>Geometry</a:t>
            </a:r>
            <a:r>
              <a:rPr kumimoji="1" lang="ja-JP" altLang="en-US" dirty="0"/>
              <a:t>入力画面のチューブインサート画面で、ハイトランを選択できるようになります。ハイトランを選択すると許容圧損を入力するよう要求されます。この値によってハイトランのループワイヤーの密度も想定し、装着すべきハイトランの部品番号を決定してくれます。これが</a:t>
            </a:r>
            <a:r>
              <a:rPr kumimoji="1" lang="en-US" altLang="ja-JP" dirty="0" err="1"/>
              <a:t>CalGavin</a:t>
            </a:r>
            <a:r>
              <a:rPr kumimoji="1" lang="ja-JP" altLang="en-US" dirty="0"/>
              <a:t>へ発注するハイトランの部品番号、（内径、長さ、材料、ループワイヤー密度など）になります。許容圧損が非常にちいさいばあいは最低密度、十分に大きい場合は再高密度の部品番号が選択され、この中間の場合は許容圧損に対応したループワイヤー密度のハイトランを指定します。すなわち熱交換器の運転条件に応じた特注・オーダーメードのハイトラン部品番号が生成される仕組みになっています。この部品番号を決定するには、</a:t>
            </a:r>
            <a:r>
              <a:rPr kumimoji="1" lang="en-US" altLang="ja-JP" dirty="0"/>
              <a:t>HTRI</a:t>
            </a:r>
            <a:r>
              <a:rPr kumimoji="1" lang="ja-JP" altLang="en-US" dirty="0"/>
              <a:t>の</a:t>
            </a:r>
            <a:r>
              <a:rPr kumimoji="1" lang="en-US" altLang="ja-JP" dirty="0"/>
              <a:t>Rating</a:t>
            </a:r>
            <a:r>
              <a:rPr kumimoji="1" lang="ja-JP" altLang="en-US" dirty="0"/>
              <a:t>計算</a:t>
            </a:r>
            <a:r>
              <a:rPr kumimoji="1" lang="en-US" altLang="ja-JP" dirty="0"/>
              <a:t>mode</a:t>
            </a:r>
            <a:r>
              <a:rPr kumimoji="1" lang="ja-JP" altLang="en-US" dirty="0"/>
              <a:t>で実施しますが、ハイトラン部品番号決定後はこの部品番号をコピーして、</a:t>
            </a:r>
            <a:r>
              <a:rPr kumimoji="1" lang="en-US" altLang="ja-JP" dirty="0"/>
              <a:t>Simulation</a:t>
            </a:r>
            <a:r>
              <a:rPr kumimoji="1" lang="ja-JP" altLang="en-US" dirty="0"/>
              <a:t>　</a:t>
            </a:r>
            <a:r>
              <a:rPr kumimoji="1" lang="en-US" altLang="ja-JP" dirty="0"/>
              <a:t>Mode</a:t>
            </a:r>
            <a:r>
              <a:rPr kumimoji="1" lang="ja-JP" altLang="en-US" dirty="0"/>
              <a:t>で計算することも可能です。</a:t>
            </a:r>
          </a:p>
          <a:p>
            <a:endParaRPr kumimoji="1" lang="ja-JP" altLang="en-US" dirty="0"/>
          </a:p>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2307A826-13B0-49AC-9ACE-AA3133A7A91C}" type="slidenum">
              <a:rPr lang="en-GB" smtClean="0"/>
              <a:pPr>
                <a:defRPr/>
              </a:pPr>
              <a:t>7</a:t>
            </a:fld>
            <a:endParaRPr lang="en-GB" dirty="0"/>
          </a:p>
        </p:txBody>
      </p:sp>
    </p:spTree>
    <p:extLst>
      <p:ext uri="{BB962C8B-B14F-4D97-AF65-F5344CB8AC3E}">
        <p14:creationId xmlns:p14="http://schemas.microsoft.com/office/powerpoint/2010/main" val="402079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ハイトランの伝熱促進の効果は</a:t>
            </a:r>
            <a:r>
              <a:rPr kumimoji="1" lang="en-US" altLang="ja-JP" dirty="0"/>
              <a:t>HTRI</a:t>
            </a:r>
            <a:r>
              <a:rPr kumimoji="1" lang="ja-JP" altLang="en-US" dirty="0"/>
              <a:t>や</a:t>
            </a:r>
            <a:r>
              <a:rPr kumimoji="1" lang="en-US" altLang="ja-JP" dirty="0"/>
              <a:t>EDR</a:t>
            </a:r>
            <a:r>
              <a:rPr kumimoji="1" lang="ja-JP" altLang="en-US" dirty="0"/>
              <a:t>などの設計ソフトに取りこめるよう、</a:t>
            </a:r>
            <a:r>
              <a:rPr kumimoji="1" lang="en-US" altLang="ja-JP" dirty="0" err="1"/>
              <a:t>Calgavin</a:t>
            </a:r>
            <a:r>
              <a:rPr kumimoji="1" lang="ja-JP" altLang="en-US" dirty="0"/>
              <a:t>社からプラグインプログラム、ハイトラン</a:t>
            </a:r>
            <a:r>
              <a:rPr kumimoji="1" lang="en-US" altLang="ja-JP" dirty="0"/>
              <a:t>.SP</a:t>
            </a:r>
            <a:r>
              <a:rPr kumimoji="1" lang="ja-JP" altLang="en-US" dirty="0"/>
              <a:t>が無償で提供されています。具体的には</a:t>
            </a:r>
            <a:r>
              <a:rPr kumimoji="1" lang="en-US" altLang="ja-JP" dirty="0"/>
              <a:t>HTRI</a:t>
            </a:r>
            <a:r>
              <a:rPr kumimoji="1" lang="ja-JP" altLang="en-US" dirty="0"/>
              <a:t>プログラムにプラグインすると、</a:t>
            </a:r>
            <a:r>
              <a:rPr kumimoji="1" lang="en-US" altLang="ja-JP" dirty="0"/>
              <a:t>HTRI</a:t>
            </a:r>
            <a:r>
              <a:rPr kumimoji="1" lang="ja-JP" altLang="en-US" dirty="0"/>
              <a:t>のチューブ</a:t>
            </a:r>
            <a:r>
              <a:rPr kumimoji="1" lang="en-US" altLang="ja-JP" dirty="0"/>
              <a:t>Geometry</a:t>
            </a:r>
            <a:r>
              <a:rPr kumimoji="1" lang="ja-JP" altLang="en-US" dirty="0"/>
              <a:t>入力画面のチューブインサート画面で、ハイトラン江を選択できるようになります。ハイトランを洗濯すると許容圧損を入力するよう要求されます。この値によってハイトランのループワイヤーの密度も想定し、装着すべきハイトランの部品番号を決定してくれます。これが</a:t>
            </a:r>
            <a:r>
              <a:rPr kumimoji="1" lang="en-US" altLang="ja-JP" dirty="0" err="1"/>
              <a:t>CalGavin</a:t>
            </a:r>
            <a:r>
              <a:rPr kumimoji="1" lang="ja-JP" altLang="en-US" dirty="0"/>
              <a:t>者へ発注するハイトランの部品番号（内径、長さ、材料、ループワイヤー密度等）になります。許容圧損が非常にちいさいばあいは最低密度、十分に大きい場合は再高密度の部品番号が選択され、河野中間の場合は許容圧損に対応したルー王ワイヤー密度のハイトランを指定します。すなわち熱交換器の運転条件に応じた特注・オーダーメードののハイトラン部品番号が生成される仕組みになっています。この部品番号を決定するにのは</a:t>
            </a:r>
            <a:r>
              <a:rPr kumimoji="1" lang="en-US" altLang="ja-JP" dirty="0"/>
              <a:t>HTRI</a:t>
            </a:r>
            <a:r>
              <a:rPr kumimoji="1" lang="ja-JP" altLang="en-US" dirty="0"/>
              <a:t>の</a:t>
            </a:r>
            <a:r>
              <a:rPr kumimoji="1" lang="en-US" altLang="ja-JP" dirty="0"/>
              <a:t>Rating</a:t>
            </a:r>
            <a:r>
              <a:rPr kumimoji="1" lang="ja-JP" altLang="en-US" dirty="0"/>
              <a:t>計算</a:t>
            </a:r>
            <a:r>
              <a:rPr kumimoji="1" lang="en-US" altLang="ja-JP" dirty="0"/>
              <a:t>mode</a:t>
            </a:r>
            <a:r>
              <a:rPr kumimoji="1" lang="ja-JP" altLang="en-US" dirty="0"/>
              <a:t>で実施しますが、ハイトラン部品番号決定後はこの部品番号をコピーして、</a:t>
            </a:r>
            <a:r>
              <a:rPr kumimoji="1" lang="en-US" altLang="ja-JP" dirty="0"/>
              <a:t>Simulation</a:t>
            </a:r>
            <a:r>
              <a:rPr kumimoji="1" lang="ja-JP" altLang="en-US" dirty="0"/>
              <a:t>　</a:t>
            </a:r>
            <a:r>
              <a:rPr kumimoji="1" lang="en-US" altLang="ja-JP" dirty="0"/>
              <a:t>Mode</a:t>
            </a:r>
            <a:r>
              <a:rPr kumimoji="1" lang="ja-JP" altLang="en-US" dirty="0"/>
              <a:t>で解散することも可能です。</a:t>
            </a:r>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307A826-13B0-49AC-9ACE-AA3133A7A91C}" type="slidenum">
              <a:rPr lang="en-GB" smtClean="0"/>
              <a:pPr>
                <a:defRPr/>
              </a:pPr>
              <a:t>8</a:t>
            </a:fld>
            <a:endParaRPr lang="en-GB" dirty="0"/>
          </a:p>
        </p:txBody>
      </p:sp>
    </p:spTree>
    <p:extLst>
      <p:ext uri="{BB962C8B-B14F-4D97-AF65-F5344CB8AC3E}">
        <p14:creationId xmlns:p14="http://schemas.microsoft.com/office/powerpoint/2010/main" val="393667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1960</a:t>
            </a:r>
            <a:r>
              <a:rPr kumimoji="1" lang="ja-JP" altLang="en-US" dirty="0"/>
              <a:t>年代に石油化学工業の発展とともに進歩してきた、伝熱と伝熱促進の技術は、今では省エネルギーから、カーボンニュートラルを達成できる技術として注目されるべき技術です。</a:t>
            </a:r>
          </a:p>
          <a:p>
            <a:r>
              <a:rPr kumimoji="1" lang="ja-JP" altLang="en-US" dirty="0"/>
              <a:t>ハイトランの技術を簡潔に言えば乱流化材、熱交換器のかんがわ伝熱抵抗を、単に管内流速を上げるのではなく、ループ形状のエレメントで、より効率的に小さくする技術といえる。</a:t>
            </a:r>
          </a:p>
          <a:p>
            <a:r>
              <a:rPr kumimoji="1" lang="ja-JP" altLang="en-US" dirty="0"/>
              <a:t>言い換えれば流体の持つ運動エネルギーで、効率的に壁面境膜を破壊する技術ともいえる。ハイトランは開発されてから</a:t>
            </a:r>
            <a:r>
              <a:rPr kumimoji="1" lang="en-US" altLang="ja-JP" dirty="0"/>
              <a:t>45</a:t>
            </a:r>
            <a:r>
              <a:rPr kumimoji="1" lang="ja-JP" altLang="en-US" dirty="0"/>
              <a:t>年以上が経過しているが、伝熱の基本に立脚した優れた技術である。具体的にはハイトランエレメントによる圧力損失を、流体速度を低下させて、補償する設計手法が必要となる。</a:t>
            </a:r>
          </a:p>
          <a:p>
            <a:r>
              <a:rPr kumimoji="1" lang="ja-JP" altLang="en-US" dirty="0"/>
              <a:t>燃焼で得られた熱エネルギーを徹底的に使う、“もったいない精神”、これが人類が当面できる地球温暖化防止の、重要な方向であろう。</a:t>
            </a:r>
          </a:p>
          <a:p>
            <a:r>
              <a:rPr kumimoji="1" lang="ja-JP" altLang="en-US" dirty="0"/>
              <a:t>エーペック社はそのホームページで日本での活用事例、を示している。ホームページを参照し、カーボンニュートラルの参考にしていただきたい。</a:t>
            </a:r>
          </a:p>
          <a:p>
            <a:endParaRPr kumimoji="1" lang="ja-JP" altLang="en-US" dirty="0"/>
          </a:p>
          <a:p>
            <a:endParaRPr kumimoji="1" lang="ja-JP" altLang="en-US" dirty="0"/>
          </a:p>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2307A826-13B0-49AC-9ACE-AA3133A7A91C}" type="slidenum">
              <a:rPr lang="en-GB" smtClean="0"/>
              <a:pPr>
                <a:defRPr/>
              </a:pPr>
              <a:t>9</a:t>
            </a:fld>
            <a:endParaRPr lang="en-GB" dirty="0"/>
          </a:p>
        </p:txBody>
      </p:sp>
    </p:spTree>
    <p:extLst>
      <p:ext uri="{BB962C8B-B14F-4D97-AF65-F5344CB8AC3E}">
        <p14:creationId xmlns:p14="http://schemas.microsoft.com/office/powerpoint/2010/main" val="15511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394183349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652283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762000"/>
            <a:ext cx="2038350" cy="41148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762000"/>
            <a:ext cx="596265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6358828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153400" cy="6858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676400"/>
            <a:ext cx="28956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733800" y="1676400"/>
            <a:ext cx="28956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5172914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153400" cy="685800"/>
          </a:xfrm>
        </p:spPr>
        <p:txBody>
          <a:bodyPr/>
          <a:lstStyle/>
          <a:p>
            <a:r>
              <a:rPr lang="en-US"/>
              <a:t>Click to edit Master title style</a:t>
            </a:r>
            <a:endParaRPr lang="en-GB"/>
          </a:p>
        </p:txBody>
      </p:sp>
      <p:sp>
        <p:nvSpPr>
          <p:cNvPr id="3" name="Table Placeholder 2"/>
          <p:cNvSpPr>
            <a:spLocks noGrp="1"/>
          </p:cNvSpPr>
          <p:nvPr>
            <p:ph type="tbl" idx="1"/>
          </p:nvPr>
        </p:nvSpPr>
        <p:spPr>
          <a:xfrm>
            <a:off x="685800" y="1676400"/>
            <a:ext cx="5943600" cy="3200400"/>
          </a:xfrm>
        </p:spPr>
        <p:txBody>
          <a:bodyPr/>
          <a:lstStyle/>
          <a:p>
            <a:pPr lvl="0"/>
            <a:endParaRPr lang="en-GB" noProof="0" dirty="0"/>
          </a:p>
        </p:txBody>
      </p:sp>
    </p:spTree>
    <p:extLst>
      <p:ext uri="{BB962C8B-B14F-4D97-AF65-F5344CB8AC3E}">
        <p14:creationId xmlns:p14="http://schemas.microsoft.com/office/powerpoint/2010/main" val="54822507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153400" cy="685800"/>
          </a:xfrm>
        </p:spPr>
        <p:txBody>
          <a:bodyPr/>
          <a:lstStyle/>
          <a:p>
            <a:r>
              <a:rPr lang="en-US"/>
              <a:t>Click to edit Master title style</a:t>
            </a:r>
            <a:endParaRPr lang="en-GB"/>
          </a:p>
        </p:txBody>
      </p:sp>
      <p:sp>
        <p:nvSpPr>
          <p:cNvPr id="3" name="Content Placeholder 2"/>
          <p:cNvSpPr>
            <a:spLocks noGrp="1"/>
          </p:cNvSpPr>
          <p:nvPr>
            <p:ph sz="half" idx="1"/>
          </p:nvPr>
        </p:nvSpPr>
        <p:spPr>
          <a:xfrm>
            <a:off x="685800" y="1676400"/>
            <a:ext cx="28956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733800" y="1676400"/>
            <a:ext cx="28956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0852801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153400" cy="6858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676400"/>
            <a:ext cx="28956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3733800" y="1676400"/>
            <a:ext cx="2895600" cy="152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3733800" y="3352800"/>
            <a:ext cx="2895600" cy="152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45474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03350" y="1052513"/>
            <a:ext cx="7067550" cy="722312"/>
          </a:xfrm>
        </p:spPr>
        <p:txBody>
          <a:bodyPr/>
          <a:lstStyle/>
          <a:p>
            <a:r>
              <a:rPr lang="en-US"/>
              <a:t>Click to edit Master title style</a:t>
            </a:r>
            <a:endParaRPr lang="en-GB"/>
          </a:p>
        </p:txBody>
      </p:sp>
      <p:sp>
        <p:nvSpPr>
          <p:cNvPr id="3" name="Content Placeholder 2"/>
          <p:cNvSpPr>
            <a:spLocks noGrp="1"/>
          </p:cNvSpPr>
          <p:nvPr>
            <p:ph sz="half" idx="1"/>
          </p:nvPr>
        </p:nvSpPr>
        <p:spPr>
          <a:xfrm>
            <a:off x="1476375" y="1916113"/>
            <a:ext cx="3451225" cy="410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5080000" y="1916113"/>
            <a:ext cx="3451225" cy="1976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5080000" y="4044950"/>
            <a:ext cx="3451225" cy="1976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noChangeArrowheads="1"/>
          </p:cNvSpPr>
          <p:nvPr>
            <p:ph type="sldNum" sz="quarter" idx="10"/>
          </p:nvPr>
        </p:nvSpPr>
        <p:spPr>
          <a:xfrm>
            <a:off x="84138" y="6242050"/>
            <a:ext cx="587375" cy="488950"/>
          </a:xfrm>
          <a:prstGeom prst="rect">
            <a:avLst/>
          </a:prstGeom>
          <a:ln/>
        </p:spPr>
        <p:txBody>
          <a:bodyPr/>
          <a:lstStyle>
            <a:lvl1pPr>
              <a:defRPr/>
            </a:lvl1pPr>
          </a:lstStyle>
          <a:p>
            <a:pPr>
              <a:defRPr/>
            </a:pPr>
            <a:fld id="{3DE4283A-726B-491B-A71E-8F41CFDE0E72}" type="slidenum">
              <a:rPr lang="en-US"/>
              <a:pPr>
                <a:defRPr/>
              </a:pPr>
              <a:t>‹#›</a:t>
            </a:fld>
            <a:endParaRPr lang="en-US" dirty="0"/>
          </a:p>
        </p:txBody>
      </p:sp>
    </p:spTree>
    <p:extLst>
      <p:ext uri="{BB962C8B-B14F-4D97-AF65-F5344CB8AC3E}">
        <p14:creationId xmlns:p14="http://schemas.microsoft.com/office/powerpoint/2010/main" val="4242007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185651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6156351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676400"/>
            <a:ext cx="2895600" cy="320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733800" y="1676400"/>
            <a:ext cx="2895600" cy="320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2366726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1145720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3091539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41858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9092734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3765568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7"/>
          <p:cNvSpPr>
            <a:spLocks noChangeArrowheads="1"/>
          </p:cNvSpPr>
          <p:nvPr userDrawn="1"/>
        </p:nvSpPr>
        <p:spPr bwMode="auto">
          <a:xfrm>
            <a:off x="7223125" y="6526213"/>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r>
              <a:rPr lang="en-GB" sz="1400" dirty="0">
                <a:solidFill>
                  <a:schemeClr val="bg1"/>
                </a:solidFill>
                <a:latin typeface="Times New Roman" charset="0"/>
              </a:rPr>
              <a:t>Page</a:t>
            </a:r>
            <a:r>
              <a:rPr lang="en-GB" sz="1400" b="0" dirty="0">
                <a:solidFill>
                  <a:schemeClr val="bg1"/>
                </a:solidFill>
                <a:latin typeface="Times New Roman" charset="0"/>
              </a:rPr>
              <a:t> </a:t>
            </a:r>
            <a:fld id="{7927A476-1E94-4CB1-8378-C5469066DA69}" type="slidenum">
              <a:rPr lang="en-GB" sz="1400">
                <a:solidFill>
                  <a:schemeClr val="bg1"/>
                </a:solidFill>
                <a:latin typeface="Times New Roman" charset="0"/>
              </a:rPr>
              <a:pPr algn="r"/>
              <a:t>‹#›</a:t>
            </a:fld>
            <a:endParaRPr lang="en-GB" sz="1400" b="0" dirty="0">
              <a:solidFill>
                <a:schemeClr val="bg1"/>
              </a:solidFill>
              <a:latin typeface="Times New Roman" charset="0"/>
            </a:endParaRPr>
          </a:p>
        </p:txBody>
      </p:sp>
      <p:sp>
        <p:nvSpPr>
          <p:cNvPr id="1027" name="Rectangle 32"/>
          <p:cNvSpPr>
            <a:spLocks noGrp="1" noChangeArrowheads="1"/>
          </p:cNvSpPr>
          <p:nvPr>
            <p:ph type="title"/>
          </p:nvPr>
        </p:nvSpPr>
        <p:spPr bwMode="auto">
          <a:xfrm>
            <a:off x="685800" y="762000"/>
            <a:ext cx="8153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8" name="Rectangle 34"/>
          <p:cNvSpPr>
            <a:spLocks noGrp="1" noChangeArrowheads="1"/>
          </p:cNvSpPr>
          <p:nvPr>
            <p:ph type="body" idx="1"/>
          </p:nvPr>
        </p:nvSpPr>
        <p:spPr bwMode="auto">
          <a:xfrm>
            <a:off x="685800" y="1676400"/>
            <a:ext cx="5943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6838" name="Text Box 38"/>
          <p:cNvSpPr txBox="1">
            <a:spLocks noChangeArrowheads="1"/>
          </p:cNvSpPr>
          <p:nvPr userDrawn="1"/>
        </p:nvSpPr>
        <p:spPr bwMode="auto">
          <a:xfrm>
            <a:off x="214313" y="6511925"/>
            <a:ext cx="3505200" cy="304800"/>
          </a:xfrm>
          <a:prstGeom prst="rect">
            <a:avLst/>
          </a:prstGeom>
          <a:noFill/>
          <a:ln w="9525">
            <a:noFill/>
            <a:miter lim="800000"/>
            <a:headEnd/>
            <a:tailEnd/>
          </a:ln>
          <a:effectLst/>
        </p:spPr>
        <p:txBody>
          <a:bodyPr>
            <a:spAutoFit/>
          </a:bodyPr>
          <a:lstStyle>
            <a:lvl1pPr>
              <a:defRPr sz="2000" b="1">
                <a:solidFill>
                  <a:schemeClr val="tx2"/>
                </a:solidFill>
                <a:latin typeface="Futurist" charset="0"/>
                <a:ea typeface="ＭＳ Ｐゴシック" pitchFamily="34" charset="-128"/>
              </a:defRPr>
            </a:lvl1pPr>
            <a:lvl2pPr marL="742950" indent="-285750">
              <a:defRPr sz="2000" b="1">
                <a:solidFill>
                  <a:schemeClr val="tx2"/>
                </a:solidFill>
                <a:latin typeface="Futurist" charset="0"/>
                <a:ea typeface="ＭＳ Ｐゴシック" pitchFamily="34" charset="-128"/>
              </a:defRPr>
            </a:lvl2pPr>
            <a:lvl3pPr marL="1143000" indent="-228600">
              <a:defRPr sz="2000" b="1">
                <a:solidFill>
                  <a:schemeClr val="tx2"/>
                </a:solidFill>
                <a:latin typeface="Futurist" charset="0"/>
                <a:ea typeface="ＭＳ Ｐゴシック" pitchFamily="34" charset="-128"/>
              </a:defRPr>
            </a:lvl3pPr>
            <a:lvl4pPr marL="1600200" indent="-228600">
              <a:defRPr sz="2000" b="1">
                <a:solidFill>
                  <a:schemeClr val="tx2"/>
                </a:solidFill>
                <a:latin typeface="Futurist" charset="0"/>
                <a:ea typeface="ＭＳ Ｐゴシック" pitchFamily="34" charset="-128"/>
              </a:defRPr>
            </a:lvl4pPr>
            <a:lvl5pPr marL="2057400" indent="-228600">
              <a:defRPr sz="2000" b="1">
                <a:solidFill>
                  <a:schemeClr val="tx2"/>
                </a:solidFill>
                <a:latin typeface="Futurist" charset="0"/>
                <a:ea typeface="ＭＳ Ｐゴシック" pitchFamily="34" charset="-128"/>
              </a:defRPr>
            </a:lvl5pPr>
            <a:lvl6pPr marL="2514600" indent="-228600" eaLnBrk="0" fontAlgn="base" hangingPunct="0">
              <a:spcBef>
                <a:spcPct val="0"/>
              </a:spcBef>
              <a:spcAft>
                <a:spcPct val="0"/>
              </a:spcAft>
              <a:defRPr sz="2000" b="1">
                <a:solidFill>
                  <a:schemeClr val="tx2"/>
                </a:solidFill>
                <a:latin typeface="Futurist" charset="0"/>
                <a:ea typeface="ＭＳ Ｐゴシック" pitchFamily="34" charset="-128"/>
              </a:defRPr>
            </a:lvl6pPr>
            <a:lvl7pPr marL="2971800" indent="-228600" eaLnBrk="0" fontAlgn="base" hangingPunct="0">
              <a:spcBef>
                <a:spcPct val="0"/>
              </a:spcBef>
              <a:spcAft>
                <a:spcPct val="0"/>
              </a:spcAft>
              <a:defRPr sz="2000" b="1">
                <a:solidFill>
                  <a:schemeClr val="tx2"/>
                </a:solidFill>
                <a:latin typeface="Futurist" charset="0"/>
                <a:ea typeface="ＭＳ Ｐゴシック" pitchFamily="34" charset="-128"/>
              </a:defRPr>
            </a:lvl7pPr>
            <a:lvl8pPr marL="3429000" indent="-228600" eaLnBrk="0" fontAlgn="base" hangingPunct="0">
              <a:spcBef>
                <a:spcPct val="0"/>
              </a:spcBef>
              <a:spcAft>
                <a:spcPct val="0"/>
              </a:spcAft>
              <a:defRPr sz="2000" b="1">
                <a:solidFill>
                  <a:schemeClr val="tx2"/>
                </a:solidFill>
                <a:latin typeface="Futurist" charset="0"/>
                <a:ea typeface="ＭＳ Ｐゴシック" pitchFamily="34" charset="-128"/>
              </a:defRPr>
            </a:lvl8pPr>
            <a:lvl9pPr marL="3886200" indent="-228600" eaLnBrk="0" fontAlgn="base" hangingPunct="0">
              <a:spcBef>
                <a:spcPct val="0"/>
              </a:spcBef>
              <a:spcAft>
                <a:spcPct val="0"/>
              </a:spcAft>
              <a:defRPr sz="2000" b="1">
                <a:solidFill>
                  <a:schemeClr val="tx2"/>
                </a:solidFill>
                <a:latin typeface="Futurist" charset="0"/>
                <a:ea typeface="ＭＳ Ｐゴシック" pitchFamily="34" charset="-128"/>
              </a:defRPr>
            </a:lvl9pPr>
          </a:lstStyle>
          <a:p>
            <a:pPr algn="ctr">
              <a:spcBef>
                <a:spcPct val="50000"/>
              </a:spcBef>
              <a:defRPr/>
            </a:pPr>
            <a:r>
              <a:rPr lang="en-GB" sz="1400" b="0" dirty="0">
                <a:solidFill>
                  <a:schemeClr val="bg1"/>
                </a:solidFill>
              </a:rPr>
              <a:t>© </a:t>
            </a:r>
            <a:r>
              <a:rPr lang="en-GB" sz="1400" dirty="0">
                <a:solidFill>
                  <a:schemeClr val="bg1"/>
                </a:solidFill>
              </a:rPr>
              <a:t>Copyright Cal Gavin  2010</a:t>
            </a:r>
          </a:p>
        </p:txBody>
      </p:sp>
      <p:sp>
        <p:nvSpPr>
          <p:cNvPr id="1030" name="Text Box 40"/>
          <p:cNvSpPr txBox="1">
            <a:spLocks noChangeArrowheads="1"/>
          </p:cNvSpPr>
          <p:nvPr userDrawn="1"/>
        </p:nvSpPr>
        <p:spPr bwMode="auto">
          <a:xfrm>
            <a:off x="1066800" y="3962400"/>
            <a:ext cx="533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2"/>
                </a:solidFill>
                <a:latin typeface="Futurist" charset="0"/>
                <a:ea typeface="ＭＳ Ｐゴシック" pitchFamily="34" charset="-128"/>
              </a:defRPr>
            </a:lvl1pPr>
            <a:lvl2pPr marL="742950" indent="-285750">
              <a:defRPr sz="2000" b="1">
                <a:solidFill>
                  <a:schemeClr val="tx2"/>
                </a:solidFill>
                <a:latin typeface="Futurist" charset="0"/>
                <a:ea typeface="ＭＳ Ｐゴシック" pitchFamily="34" charset="-128"/>
              </a:defRPr>
            </a:lvl2pPr>
            <a:lvl3pPr marL="1143000" indent="-228600">
              <a:defRPr sz="2000" b="1">
                <a:solidFill>
                  <a:schemeClr val="tx2"/>
                </a:solidFill>
                <a:latin typeface="Futurist" charset="0"/>
                <a:ea typeface="ＭＳ Ｐゴシック" pitchFamily="34" charset="-128"/>
              </a:defRPr>
            </a:lvl3pPr>
            <a:lvl4pPr marL="1600200" indent="-228600">
              <a:defRPr sz="2000" b="1">
                <a:solidFill>
                  <a:schemeClr val="tx2"/>
                </a:solidFill>
                <a:latin typeface="Futurist" charset="0"/>
                <a:ea typeface="ＭＳ Ｐゴシック" pitchFamily="34" charset="-128"/>
              </a:defRPr>
            </a:lvl4pPr>
            <a:lvl5pPr marL="2057400" indent="-228600">
              <a:defRPr sz="2000" b="1">
                <a:solidFill>
                  <a:schemeClr val="tx2"/>
                </a:solidFill>
                <a:latin typeface="Futurist" charset="0"/>
                <a:ea typeface="ＭＳ Ｐゴシック" pitchFamily="34" charset="-128"/>
              </a:defRPr>
            </a:lvl5pPr>
            <a:lvl6pPr marL="2514600" indent="-228600" eaLnBrk="0" fontAlgn="base" hangingPunct="0">
              <a:spcBef>
                <a:spcPct val="0"/>
              </a:spcBef>
              <a:spcAft>
                <a:spcPct val="0"/>
              </a:spcAft>
              <a:defRPr sz="2000" b="1">
                <a:solidFill>
                  <a:schemeClr val="tx2"/>
                </a:solidFill>
                <a:latin typeface="Futurist" charset="0"/>
                <a:ea typeface="ＭＳ Ｐゴシック" pitchFamily="34" charset="-128"/>
              </a:defRPr>
            </a:lvl6pPr>
            <a:lvl7pPr marL="2971800" indent="-228600" eaLnBrk="0" fontAlgn="base" hangingPunct="0">
              <a:spcBef>
                <a:spcPct val="0"/>
              </a:spcBef>
              <a:spcAft>
                <a:spcPct val="0"/>
              </a:spcAft>
              <a:defRPr sz="2000" b="1">
                <a:solidFill>
                  <a:schemeClr val="tx2"/>
                </a:solidFill>
                <a:latin typeface="Futurist" charset="0"/>
                <a:ea typeface="ＭＳ Ｐゴシック" pitchFamily="34" charset="-128"/>
              </a:defRPr>
            </a:lvl7pPr>
            <a:lvl8pPr marL="3429000" indent="-228600" eaLnBrk="0" fontAlgn="base" hangingPunct="0">
              <a:spcBef>
                <a:spcPct val="0"/>
              </a:spcBef>
              <a:spcAft>
                <a:spcPct val="0"/>
              </a:spcAft>
              <a:defRPr sz="2000" b="1">
                <a:solidFill>
                  <a:schemeClr val="tx2"/>
                </a:solidFill>
                <a:latin typeface="Futurist" charset="0"/>
                <a:ea typeface="ＭＳ Ｐゴシック" pitchFamily="34" charset="-128"/>
              </a:defRPr>
            </a:lvl8pPr>
            <a:lvl9pPr marL="3886200" indent="-228600" eaLnBrk="0" fontAlgn="base" hangingPunct="0">
              <a:spcBef>
                <a:spcPct val="0"/>
              </a:spcBef>
              <a:spcAft>
                <a:spcPct val="0"/>
              </a:spcAft>
              <a:defRPr sz="2000" b="1">
                <a:solidFill>
                  <a:schemeClr val="tx2"/>
                </a:solidFill>
                <a:latin typeface="Futurist" charset="0"/>
                <a:ea typeface="ＭＳ Ｐゴシック" pitchFamily="34" charset="-128"/>
              </a:defRPr>
            </a:lvl9pPr>
          </a:lstStyle>
          <a:p>
            <a:pPr>
              <a:spcBef>
                <a:spcPct val="50000"/>
              </a:spcBef>
              <a:defRPr/>
            </a:pPr>
            <a:endParaRPr lang="en-US" b="0" u="sng" dirty="0">
              <a:solidFill>
                <a:schemeClr val="tx1"/>
              </a:solidFill>
            </a:endParaRPr>
          </a:p>
        </p:txBody>
      </p:sp>
      <p:sp>
        <p:nvSpPr>
          <p:cNvPr id="1031" name="Text Box 80"/>
          <p:cNvSpPr txBox="1">
            <a:spLocks noChangeArrowheads="1"/>
          </p:cNvSpPr>
          <p:nvPr userDrawn="1"/>
        </p:nvSpPr>
        <p:spPr bwMode="auto">
          <a:xfrm>
            <a:off x="4430713" y="6496050"/>
            <a:ext cx="2476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2"/>
                </a:solidFill>
                <a:latin typeface="Futurist" charset="0"/>
                <a:ea typeface="ＭＳ Ｐゴシック" pitchFamily="34" charset="-128"/>
              </a:defRPr>
            </a:lvl1pPr>
            <a:lvl2pPr marL="742950" indent="-285750">
              <a:defRPr sz="2000" b="1">
                <a:solidFill>
                  <a:schemeClr val="tx2"/>
                </a:solidFill>
                <a:latin typeface="Futurist" charset="0"/>
                <a:ea typeface="ＭＳ Ｐゴシック" pitchFamily="34" charset="-128"/>
              </a:defRPr>
            </a:lvl2pPr>
            <a:lvl3pPr marL="1143000" indent="-228600">
              <a:defRPr sz="2000" b="1">
                <a:solidFill>
                  <a:schemeClr val="tx2"/>
                </a:solidFill>
                <a:latin typeface="Futurist" charset="0"/>
                <a:ea typeface="ＭＳ Ｐゴシック" pitchFamily="34" charset="-128"/>
              </a:defRPr>
            </a:lvl3pPr>
            <a:lvl4pPr marL="1600200" indent="-228600">
              <a:defRPr sz="2000" b="1">
                <a:solidFill>
                  <a:schemeClr val="tx2"/>
                </a:solidFill>
                <a:latin typeface="Futurist" charset="0"/>
                <a:ea typeface="ＭＳ Ｐゴシック" pitchFamily="34" charset="-128"/>
              </a:defRPr>
            </a:lvl4pPr>
            <a:lvl5pPr marL="2057400" indent="-228600">
              <a:defRPr sz="2000" b="1">
                <a:solidFill>
                  <a:schemeClr val="tx2"/>
                </a:solidFill>
                <a:latin typeface="Futurist" charset="0"/>
                <a:ea typeface="ＭＳ Ｐゴシック" pitchFamily="34" charset="-128"/>
              </a:defRPr>
            </a:lvl5pPr>
            <a:lvl6pPr marL="2514600" indent="-228600" eaLnBrk="0" fontAlgn="base" hangingPunct="0">
              <a:spcBef>
                <a:spcPct val="0"/>
              </a:spcBef>
              <a:spcAft>
                <a:spcPct val="0"/>
              </a:spcAft>
              <a:defRPr sz="2000" b="1">
                <a:solidFill>
                  <a:schemeClr val="tx2"/>
                </a:solidFill>
                <a:latin typeface="Futurist" charset="0"/>
                <a:ea typeface="ＭＳ Ｐゴシック" pitchFamily="34" charset="-128"/>
              </a:defRPr>
            </a:lvl6pPr>
            <a:lvl7pPr marL="2971800" indent="-228600" eaLnBrk="0" fontAlgn="base" hangingPunct="0">
              <a:spcBef>
                <a:spcPct val="0"/>
              </a:spcBef>
              <a:spcAft>
                <a:spcPct val="0"/>
              </a:spcAft>
              <a:defRPr sz="2000" b="1">
                <a:solidFill>
                  <a:schemeClr val="tx2"/>
                </a:solidFill>
                <a:latin typeface="Futurist" charset="0"/>
                <a:ea typeface="ＭＳ Ｐゴシック" pitchFamily="34" charset="-128"/>
              </a:defRPr>
            </a:lvl7pPr>
            <a:lvl8pPr marL="3429000" indent="-228600" eaLnBrk="0" fontAlgn="base" hangingPunct="0">
              <a:spcBef>
                <a:spcPct val="0"/>
              </a:spcBef>
              <a:spcAft>
                <a:spcPct val="0"/>
              </a:spcAft>
              <a:defRPr sz="2000" b="1">
                <a:solidFill>
                  <a:schemeClr val="tx2"/>
                </a:solidFill>
                <a:latin typeface="Futurist" charset="0"/>
                <a:ea typeface="ＭＳ Ｐゴシック" pitchFamily="34" charset="-128"/>
              </a:defRPr>
            </a:lvl8pPr>
            <a:lvl9pPr marL="3886200" indent="-228600" eaLnBrk="0" fontAlgn="base" hangingPunct="0">
              <a:spcBef>
                <a:spcPct val="0"/>
              </a:spcBef>
              <a:spcAft>
                <a:spcPct val="0"/>
              </a:spcAft>
              <a:defRPr sz="2000" b="1">
                <a:solidFill>
                  <a:schemeClr val="tx2"/>
                </a:solidFill>
                <a:latin typeface="Futurist" charset="0"/>
                <a:ea typeface="ＭＳ Ｐゴシック" pitchFamily="34" charset="-128"/>
              </a:defRPr>
            </a:lvl9pPr>
          </a:lstStyle>
          <a:p>
            <a:pPr algn="ctr">
              <a:spcBef>
                <a:spcPct val="50000"/>
              </a:spcBef>
              <a:defRPr/>
            </a:pPr>
            <a:r>
              <a:rPr lang="en-GB" sz="1400" dirty="0">
                <a:solidFill>
                  <a:schemeClr val="bg1"/>
                </a:solidFill>
              </a:rPr>
              <a:t>www.calgavin.com</a:t>
            </a:r>
          </a:p>
        </p:txBody>
      </p:sp>
      <p:pic>
        <p:nvPicPr>
          <p:cNvPr id="1032" name="Picture 1"/>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3175" y="6219825"/>
            <a:ext cx="9155113"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Lst>
  <p:transition spd="med"/>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Tahoma" pitchFamily="34" charset="0"/>
          <a:ea typeface="ＭＳ Ｐゴシック" charset="0"/>
        </a:defRPr>
      </a:lvl2pPr>
      <a:lvl3pPr algn="ctr" rtl="0" eaLnBrk="0" fontAlgn="base" hangingPunct="0">
        <a:spcBef>
          <a:spcPct val="0"/>
        </a:spcBef>
        <a:spcAft>
          <a:spcPct val="0"/>
        </a:spcAft>
        <a:defRPr sz="4000" b="1">
          <a:solidFill>
            <a:schemeClr val="tx2"/>
          </a:solidFill>
          <a:latin typeface="Tahoma" pitchFamily="34" charset="0"/>
          <a:ea typeface="ＭＳ Ｐゴシック" charset="0"/>
        </a:defRPr>
      </a:lvl3pPr>
      <a:lvl4pPr algn="ctr" rtl="0" eaLnBrk="0" fontAlgn="base" hangingPunct="0">
        <a:spcBef>
          <a:spcPct val="0"/>
        </a:spcBef>
        <a:spcAft>
          <a:spcPct val="0"/>
        </a:spcAft>
        <a:defRPr sz="4000" b="1">
          <a:solidFill>
            <a:schemeClr val="tx2"/>
          </a:solidFill>
          <a:latin typeface="Tahoma" pitchFamily="34" charset="0"/>
          <a:ea typeface="ＭＳ Ｐゴシック" charset="0"/>
        </a:defRPr>
      </a:lvl4pPr>
      <a:lvl5pPr algn="ctr" rtl="0" eaLnBrk="0" fontAlgn="base" hangingPunct="0">
        <a:spcBef>
          <a:spcPct val="0"/>
        </a:spcBef>
        <a:spcAft>
          <a:spcPct val="0"/>
        </a:spcAft>
        <a:defRPr sz="4000" b="1">
          <a:solidFill>
            <a:schemeClr val="tx2"/>
          </a:solidFill>
          <a:latin typeface="Tahoma" pitchFamily="34" charset="0"/>
          <a:ea typeface="ＭＳ Ｐゴシック" charset="0"/>
        </a:defRPr>
      </a:lvl5pPr>
      <a:lvl6pPr marL="457200" algn="ctr" rtl="0" eaLnBrk="0" fontAlgn="base" hangingPunct="0">
        <a:spcBef>
          <a:spcPct val="0"/>
        </a:spcBef>
        <a:spcAft>
          <a:spcPct val="0"/>
        </a:spcAft>
        <a:defRPr sz="4000" b="1">
          <a:solidFill>
            <a:schemeClr val="tx2"/>
          </a:solidFill>
          <a:latin typeface="Tahoma" pitchFamily="34" charset="0"/>
        </a:defRPr>
      </a:lvl6pPr>
      <a:lvl7pPr marL="914400" algn="ctr" rtl="0" eaLnBrk="0" fontAlgn="base" hangingPunct="0">
        <a:spcBef>
          <a:spcPct val="0"/>
        </a:spcBef>
        <a:spcAft>
          <a:spcPct val="0"/>
        </a:spcAft>
        <a:defRPr sz="4000" b="1">
          <a:solidFill>
            <a:schemeClr val="tx2"/>
          </a:solidFill>
          <a:latin typeface="Tahoma" pitchFamily="34" charset="0"/>
        </a:defRPr>
      </a:lvl7pPr>
      <a:lvl8pPr marL="1371600" algn="ctr" rtl="0" eaLnBrk="0" fontAlgn="base" hangingPunct="0">
        <a:spcBef>
          <a:spcPct val="0"/>
        </a:spcBef>
        <a:spcAft>
          <a:spcPct val="0"/>
        </a:spcAft>
        <a:defRPr sz="4000" b="1">
          <a:solidFill>
            <a:schemeClr val="tx2"/>
          </a:solidFill>
          <a:latin typeface="Tahoma" pitchFamily="34" charset="0"/>
        </a:defRPr>
      </a:lvl8pPr>
      <a:lvl9pPr marL="1828800" algn="ctr" rtl="0" eaLnBrk="0" fontAlgn="base" hangingPunct="0">
        <a:spcBef>
          <a:spcPct val="0"/>
        </a:spcBef>
        <a:spcAft>
          <a:spcPct val="0"/>
        </a:spcAft>
        <a:defRPr sz="4000" b="1">
          <a:solidFill>
            <a:schemeClr val="tx2"/>
          </a:solidFill>
          <a:latin typeface="Tahoma" pitchFamily="34" charset="0"/>
        </a:defRPr>
      </a:lvl9pPr>
    </p:titleStyle>
    <p:body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FF0000"/>
        </a:buClr>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FF0000"/>
        </a:buClr>
        <a:buChar char="•"/>
        <a:defRPr sz="2400">
          <a:solidFill>
            <a:schemeClr val="tx1"/>
          </a:solidFill>
          <a:latin typeface="Times New Roman" pitchFamily="18" charset="0"/>
          <a:ea typeface="ＭＳ Ｐゴシック" charset="0"/>
        </a:defRPr>
      </a:lvl3pPr>
      <a:lvl4pPr marL="1600200" indent="-228600" algn="l" rtl="0" eaLnBrk="0" fontAlgn="base" hangingPunct="0">
        <a:spcBef>
          <a:spcPct val="20000"/>
        </a:spcBef>
        <a:spcAft>
          <a:spcPct val="0"/>
        </a:spcAft>
        <a:buClr>
          <a:srgbClr val="FF0000"/>
        </a:buClr>
        <a:buChar char="–"/>
        <a:defRPr sz="2000">
          <a:solidFill>
            <a:schemeClr val="tx1"/>
          </a:solidFill>
          <a:latin typeface="Times New Roman" pitchFamily="18" charset="0"/>
          <a:ea typeface="ＭＳ Ｐゴシック" charset="0"/>
        </a:defRPr>
      </a:lvl4pPr>
      <a:lvl5pPr marL="2057400" indent="-228600" algn="l" rtl="0" eaLnBrk="0" fontAlgn="base" hangingPunct="0">
        <a:spcBef>
          <a:spcPct val="20000"/>
        </a:spcBef>
        <a:spcAft>
          <a:spcPct val="0"/>
        </a:spcAft>
        <a:buClr>
          <a:srgbClr val="FF0000"/>
        </a:buClr>
        <a:buChar char="»"/>
        <a:defRPr sz="2000">
          <a:solidFill>
            <a:schemeClr val="tx1"/>
          </a:solidFill>
          <a:latin typeface="Times New Roman" pitchFamily="18" charset="0"/>
          <a:ea typeface="ＭＳ Ｐゴシック" charset="0"/>
        </a:defRPr>
      </a:lvl5pPr>
      <a:lvl6pPr marL="2514600" indent="-228600" algn="l" rtl="0" eaLnBrk="0" fontAlgn="base" hangingPunct="0">
        <a:spcBef>
          <a:spcPct val="20000"/>
        </a:spcBef>
        <a:spcAft>
          <a:spcPct val="0"/>
        </a:spcAft>
        <a:buClr>
          <a:srgbClr val="FF0000"/>
        </a:buClr>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lr>
          <a:srgbClr val="FF0000"/>
        </a:buClr>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lr>
          <a:srgbClr val="FF0000"/>
        </a:buClr>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lr>
          <a:srgbClr val="FF0000"/>
        </a:buClr>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1.xml"/><Relationship Id="rId5" Type="http://schemas.openxmlformats.org/officeDocument/2006/relationships/slideLayout" Target="../slideLayouts/slideLayout15.xml"/><Relationship Id="rId4" Type="http://schemas.openxmlformats.org/officeDocument/2006/relationships/audio" Target="../media/media2.mp3"/></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6.xml"/><Relationship Id="rId7" Type="http://schemas.openxmlformats.org/officeDocument/2006/relationships/image" Target="../media/image1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6.xml"/><Relationship Id="rId7" Type="http://schemas.openxmlformats.org/officeDocument/2006/relationships/image" Target="../media/image1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26.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692150"/>
            <a:ext cx="8153400" cy="685800"/>
          </a:xfrm>
        </p:spPr>
        <p:txBody>
          <a:bodyPr/>
          <a:lstStyle/>
          <a:p>
            <a:r>
              <a:rPr kumimoji="1" lang="en-US" altLang="ja-JP" sz="2800" b="0" dirty="0"/>
              <a:t>hiTRAN</a:t>
            </a:r>
            <a:r>
              <a:rPr kumimoji="1" lang="ja-JP" altLang="en-US" sz="2800" b="0" dirty="0"/>
              <a:t>の伝熱促進原理</a:t>
            </a:r>
            <a:br>
              <a:rPr kumimoji="1" lang="en-US" altLang="ja-JP" sz="2800" b="0" dirty="0"/>
            </a:br>
            <a:br>
              <a:rPr kumimoji="1" lang="en-US" altLang="ja-JP" sz="2800" b="0" dirty="0"/>
            </a:br>
            <a:r>
              <a:rPr kumimoji="1" lang="ja-JP" altLang="en-US" sz="1400" b="0" dirty="0"/>
              <a:t>スライドショー</a:t>
            </a:r>
            <a:r>
              <a:rPr kumimoji="1" lang="ja-JP" altLang="en-US" sz="1400" b="0"/>
              <a:t>にしてこの画面</a:t>
            </a:r>
            <a:r>
              <a:rPr kumimoji="1" lang="ja-JP" altLang="en-US" sz="1400" b="0" dirty="0"/>
              <a:t>クリックで音声が出ます。</a:t>
            </a:r>
          </a:p>
        </p:txBody>
      </p:sp>
      <p:pic>
        <p:nvPicPr>
          <p:cNvPr id="4" name="Allcf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600200"/>
            <a:ext cx="5486400" cy="3657600"/>
          </a:xfrm>
          <a:prstGeom prst="rect">
            <a:avLst/>
          </a:prstGeom>
        </p:spPr>
      </p:pic>
      <p:pic>
        <p:nvPicPr>
          <p:cNvPr id="3" name="HE01">
            <a:hlinkClick r:id="" action="ppaction://media"/>
            <a:extLst>
              <a:ext uri="{FF2B5EF4-FFF2-40B4-BE49-F238E27FC236}">
                <a16:creationId xmlns:a16="http://schemas.microsoft.com/office/drawing/2014/main" id="{F2565147-8937-D8D5-5EAE-C182C804D8A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72400" y="514350"/>
            <a:ext cx="609600" cy="609600"/>
          </a:xfrm>
          <a:prstGeom prst="rect">
            <a:avLst/>
          </a:prstGeom>
        </p:spPr>
      </p:pic>
    </p:spTree>
    <p:extLst>
      <p:ext uri="{BB962C8B-B14F-4D97-AF65-F5344CB8AC3E}">
        <p14:creationId xmlns:p14="http://schemas.microsoft.com/office/powerpoint/2010/main" val="133851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矢印: 下 7">
            <a:extLst>
              <a:ext uri="{FF2B5EF4-FFF2-40B4-BE49-F238E27FC236}">
                <a16:creationId xmlns:a16="http://schemas.microsoft.com/office/drawing/2014/main" id="{7DEC30D0-0CD1-AD44-7769-F5FF0311949C}"/>
              </a:ext>
            </a:extLst>
          </p:cNvPr>
          <p:cNvSpPr/>
          <p:nvPr/>
        </p:nvSpPr>
        <p:spPr bwMode="auto">
          <a:xfrm rot="10800000" flipH="1">
            <a:off x="2062790" y="1509840"/>
            <a:ext cx="223209" cy="62247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000" b="1" i="0" u="none" strike="noStrike" cap="none" normalizeH="0" baseline="0">
              <a:ln>
                <a:noFill/>
              </a:ln>
              <a:solidFill>
                <a:schemeClr val="tx2"/>
              </a:solidFill>
              <a:effectLst/>
              <a:latin typeface="Futurist" charset="0"/>
            </a:endParaRPr>
          </a:p>
        </p:txBody>
      </p:sp>
      <p:sp>
        <p:nvSpPr>
          <p:cNvPr id="2" name="タイトル 1">
            <a:extLst>
              <a:ext uri="{FF2B5EF4-FFF2-40B4-BE49-F238E27FC236}">
                <a16:creationId xmlns:a16="http://schemas.microsoft.com/office/drawing/2014/main" id="{2E9929C2-3D5C-9E75-FB16-4F1CDF350069}"/>
              </a:ext>
            </a:extLst>
          </p:cNvPr>
          <p:cNvSpPr>
            <a:spLocks noGrp="1"/>
          </p:cNvSpPr>
          <p:nvPr>
            <p:ph type="title"/>
          </p:nvPr>
        </p:nvSpPr>
        <p:spPr>
          <a:xfrm>
            <a:off x="335280" y="106680"/>
            <a:ext cx="8153400" cy="685800"/>
          </a:xfrm>
        </p:spPr>
        <p:txBody>
          <a:bodyPr/>
          <a:lstStyle/>
          <a:p>
            <a:r>
              <a:rPr kumimoji="1" lang="ja-JP" altLang="en-US" sz="2800" dirty="0"/>
              <a:t>壁面で区切られた２流体間の熱移動</a:t>
            </a:r>
          </a:p>
        </p:txBody>
      </p:sp>
      <p:pic>
        <p:nvPicPr>
          <p:cNvPr id="3" name="図 2" descr="熱通過と表面温度">
            <a:extLst>
              <a:ext uri="{FF2B5EF4-FFF2-40B4-BE49-F238E27FC236}">
                <a16:creationId xmlns:a16="http://schemas.microsoft.com/office/drawing/2014/main" id="{05FE67A4-7100-4F22-EB2B-94FB242E711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5680" y="1480581"/>
            <a:ext cx="1407160" cy="2000473"/>
          </a:xfrm>
          <a:prstGeom prst="rect">
            <a:avLst/>
          </a:prstGeom>
          <a:noFill/>
          <a:ln>
            <a:noFill/>
          </a:ln>
        </p:spPr>
      </p:pic>
      <p:sp>
        <p:nvSpPr>
          <p:cNvPr id="4" name="テキスト ボックス 3">
            <a:extLst>
              <a:ext uri="{FF2B5EF4-FFF2-40B4-BE49-F238E27FC236}">
                <a16:creationId xmlns:a16="http://schemas.microsoft.com/office/drawing/2014/main" id="{8844662F-17BD-DD83-1292-0C077DB9BEDE}"/>
              </a:ext>
            </a:extLst>
          </p:cNvPr>
          <p:cNvSpPr txBox="1"/>
          <p:nvPr/>
        </p:nvSpPr>
        <p:spPr>
          <a:xfrm>
            <a:off x="585127" y="1460645"/>
            <a:ext cx="1479892" cy="830997"/>
          </a:xfrm>
          <a:prstGeom prst="rect">
            <a:avLst/>
          </a:prstGeom>
          <a:noFill/>
        </p:spPr>
        <p:txBody>
          <a:bodyPr wrap="none" rtlCol="0">
            <a:spAutoFit/>
          </a:bodyPr>
          <a:lstStyle/>
          <a:p>
            <a:r>
              <a:rPr kumimoji="1" lang="en-US" altLang="ja-JP" dirty="0"/>
              <a:t>She</a:t>
            </a:r>
            <a:r>
              <a:rPr kumimoji="1" lang="ja-JP" altLang="en-US" dirty="0"/>
              <a:t>ｌｌ側流体</a:t>
            </a:r>
            <a:endParaRPr kumimoji="1" lang="en-US" altLang="ja-JP" dirty="0"/>
          </a:p>
          <a:p>
            <a:r>
              <a:rPr kumimoji="1" lang="ja-JP" altLang="en-US" sz="1400" b="0" dirty="0"/>
              <a:t>流体温度</a:t>
            </a:r>
            <a:r>
              <a:rPr kumimoji="1" lang="en-US" altLang="ja-JP" sz="1400" b="0" dirty="0"/>
              <a:t>T</a:t>
            </a:r>
            <a:r>
              <a:rPr kumimoji="1" lang="en-US" altLang="ja-JP" sz="1100" b="0" i="1" u="sng" dirty="0"/>
              <a:t>f1</a:t>
            </a:r>
            <a:r>
              <a:rPr kumimoji="1" lang="ja-JP" altLang="en-US" sz="1400" b="0" i="1" u="sng" dirty="0"/>
              <a:t>　℃</a:t>
            </a:r>
            <a:endParaRPr kumimoji="1" lang="en-US" altLang="ja-JP" sz="1400" b="0" i="1" u="sng" dirty="0"/>
          </a:p>
          <a:p>
            <a:r>
              <a:rPr kumimoji="1" lang="ja-JP" altLang="en-US" sz="1400" b="0" dirty="0"/>
              <a:t>流速・流量　</a:t>
            </a:r>
            <a:r>
              <a:rPr kumimoji="1" lang="en-US" altLang="ja-JP" sz="1400" b="0" dirty="0"/>
              <a:t>kg/s</a:t>
            </a:r>
            <a:endParaRPr kumimoji="1" lang="ja-JP" altLang="en-US" sz="1400" b="0" dirty="0"/>
          </a:p>
        </p:txBody>
      </p:sp>
      <p:sp>
        <p:nvSpPr>
          <p:cNvPr id="5" name="テキスト ボックス 4">
            <a:extLst>
              <a:ext uri="{FF2B5EF4-FFF2-40B4-BE49-F238E27FC236}">
                <a16:creationId xmlns:a16="http://schemas.microsoft.com/office/drawing/2014/main" id="{33B4B8C9-A0E9-24E4-4F5A-591A39BE493C}"/>
              </a:ext>
            </a:extLst>
          </p:cNvPr>
          <p:cNvSpPr txBox="1"/>
          <p:nvPr/>
        </p:nvSpPr>
        <p:spPr>
          <a:xfrm>
            <a:off x="6342226" y="1250805"/>
            <a:ext cx="1477969" cy="769441"/>
          </a:xfrm>
          <a:prstGeom prst="rect">
            <a:avLst/>
          </a:prstGeom>
          <a:noFill/>
        </p:spPr>
        <p:txBody>
          <a:bodyPr wrap="none" rtlCol="0">
            <a:spAutoFit/>
          </a:bodyPr>
          <a:lstStyle/>
          <a:p>
            <a:r>
              <a:rPr kumimoji="1" lang="en-US" altLang="ja-JP" dirty="0"/>
              <a:t>Tube</a:t>
            </a:r>
            <a:r>
              <a:rPr kumimoji="1" lang="ja-JP" altLang="en-US" dirty="0"/>
              <a:t>側流体</a:t>
            </a:r>
            <a:endParaRPr kumimoji="1" lang="en-US" altLang="ja-JP" dirty="0"/>
          </a:p>
          <a:p>
            <a:r>
              <a:rPr kumimoji="1" lang="ja-JP" altLang="en-US" sz="1200" dirty="0"/>
              <a:t>流体温度</a:t>
            </a:r>
            <a:r>
              <a:rPr kumimoji="1" lang="en-US" altLang="ja-JP" sz="1200" dirty="0"/>
              <a:t>T</a:t>
            </a:r>
            <a:r>
              <a:rPr kumimoji="1" lang="en-US" altLang="ja-JP" sz="1000" i="1" u="sng" dirty="0"/>
              <a:t>f2</a:t>
            </a:r>
            <a:r>
              <a:rPr kumimoji="1" lang="ja-JP" altLang="en-US" sz="1200" dirty="0"/>
              <a:t>　℃</a:t>
            </a:r>
            <a:endParaRPr kumimoji="1" lang="en-US" altLang="ja-JP" sz="1200" dirty="0"/>
          </a:p>
          <a:p>
            <a:r>
              <a:rPr kumimoji="1" lang="ja-JP" altLang="en-US" sz="1200" dirty="0"/>
              <a:t>流速・流量　</a:t>
            </a:r>
            <a:r>
              <a:rPr kumimoji="1" lang="en-US" altLang="ja-JP" sz="1200" dirty="0"/>
              <a:t>kg/s</a:t>
            </a:r>
            <a:endParaRPr kumimoji="1" lang="ja-JP" altLang="en-US" sz="1200" dirty="0"/>
          </a:p>
        </p:txBody>
      </p:sp>
      <p:sp>
        <p:nvSpPr>
          <p:cNvPr id="6" name="楕円 5">
            <a:extLst>
              <a:ext uri="{FF2B5EF4-FFF2-40B4-BE49-F238E27FC236}">
                <a16:creationId xmlns:a16="http://schemas.microsoft.com/office/drawing/2014/main" id="{3B29A59F-1035-B4BB-9023-059BFAEB1500}"/>
              </a:ext>
            </a:extLst>
          </p:cNvPr>
          <p:cNvSpPr/>
          <p:nvPr/>
        </p:nvSpPr>
        <p:spPr bwMode="auto">
          <a:xfrm>
            <a:off x="3459480" y="3260074"/>
            <a:ext cx="132302" cy="152400"/>
          </a:xfrm>
          <a:prstGeom prst="ellipse">
            <a:avLst/>
          </a:prstGeom>
          <a:solidFill>
            <a:srgbClr val="FF7C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000" b="1" i="0" u="none" strike="noStrike" cap="none" normalizeH="0" baseline="0">
              <a:ln>
                <a:noFill/>
              </a:ln>
              <a:solidFill>
                <a:schemeClr val="tx2"/>
              </a:solidFill>
              <a:effectLst/>
              <a:latin typeface="Futurist" charset="0"/>
            </a:endParaRPr>
          </a:p>
        </p:txBody>
      </p:sp>
      <p:sp>
        <p:nvSpPr>
          <p:cNvPr id="7" name="矢印: 下 6">
            <a:extLst>
              <a:ext uri="{FF2B5EF4-FFF2-40B4-BE49-F238E27FC236}">
                <a16:creationId xmlns:a16="http://schemas.microsoft.com/office/drawing/2014/main" id="{266057B2-DC3F-DB02-71E0-AA6CFFAA5455}"/>
              </a:ext>
            </a:extLst>
          </p:cNvPr>
          <p:cNvSpPr/>
          <p:nvPr/>
        </p:nvSpPr>
        <p:spPr bwMode="auto">
          <a:xfrm>
            <a:off x="6103620" y="1561416"/>
            <a:ext cx="182880" cy="584775"/>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000" b="1" i="0" u="none" strike="noStrike" cap="none" normalizeH="0" baseline="0">
              <a:ln>
                <a:noFill/>
              </a:ln>
              <a:solidFill>
                <a:schemeClr val="tx2"/>
              </a:solidFill>
              <a:effectLst/>
              <a:latin typeface="Futurist" charset="0"/>
            </a:endParaRPr>
          </a:p>
        </p:txBody>
      </p:sp>
      <p:sp>
        <p:nvSpPr>
          <p:cNvPr id="9" name="テキスト ボックス 8">
            <a:extLst>
              <a:ext uri="{FF2B5EF4-FFF2-40B4-BE49-F238E27FC236}">
                <a16:creationId xmlns:a16="http://schemas.microsoft.com/office/drawing/2014/main" id="{9C2276B9-5033-2092-2591-7583E52D82C8}"/>
              </a:ext>
            </a:extLst>
          </p:cNvPr>
          <p:cNvSpPr txBox="1"/>
          <p:nvPr/>
        </p:nvSpPr>
        <p:spPr>
          <a:xfrm>
            <a:off x="5264425" y="2608556"/>
            <a:ext cx="2044149" cy="523220"/>
          </a:xfrm>
          <a:prstGeom prst="rect">
            <a:avLst/>
          </a:prstGeom>
          <a:noFill/>
        </p:spPr>
        <p:txBody>
          <a:bodyPr wrap="none" rtlCol="0">
            <a:spAutoFit/>
          </a:bodyPr>
          <a:lstStyle/>
          <a:p>
            <a:r>
              <a:rPr kumimoji="1" lang="ja-JP" altLang="en-US" sz="1400" b="0" dirty="0"/>
              <a:t>境膜温度　</a:t>
            </a:r>
            <a:r>
              <a:rPr kumimoji="1" lang="en-US" altLang="ja-JP" sz="1400" b="0" dirty="0"/>
              <a:t>Tw2</a:t>
            </a:r>
            <a:r>
              <a:rPr kumimoji="1" lang="ja-JP" altLang="en-US" sz="1400" b="0" dirty="0"/>
              <a:t>　℃</a:t>
            </a:r>
            <a:endParaRPr kumimoji="1" lang="en-US" altLang="ja-JP" sz="1400" b="0" dirty="0"/>
          </a:p>
          <a:p>
            <a:r>
              <a:rPr kumimoji="1" lang="ja-JP" altLang="en-US" sz="1400" b="0" dirty="0"/>
              <a:t>熱伝達率　ｈ</a:t>
            </a:r>
            <a:r>
              <a:rPr kumimoji="1" lang="en-US" altLang="ja-JP" sz="1400" b="0" dirty="0"/>
              <a:t>2</a:t>
            </a:r>
            <a:r>
              <a:rPr kumimoji="1" lang="ja-JP" altLang="en-US" sz="1400" b="0" dirty="0"/>
              <a:t>　</a:t>
            </a:r>
            <a:r>
              <a:rPr kumimoji="1" lang="en-US" altLang="ja-JP" sz="1400" b="0" dirty="0"/>
              <a:t>W/(m2K</a:t>
            </a:r>
            <a:r>
              <a:rPr kumimoji="1" lang="ja-JP" altLang="en-US" sz="1400" b="0" dirty="0"/>
              <a:t>）</a:t>
            </a:r>
            <a:endParaRPr kumimoji="1" lang="en-US" altLang="ja-JP" sz="1400" b="0" dirty="0"/>
          </a:p>
        </p:txBody>
      </p:sp>
      <p:sp>
        <p:nvSpPr>
          <p:cNvPr id="10" name="テキスト ボックス 9">
            <a:extLst>
              <a:ext uri="{FF2B5EF4-FFF2-40B4-BE49-F238E27FC236}">
                <a16:creationId xmlns:a16="http://schemas.microsoft.com/office/drawing/2014/main" id="{A57710BB-C15F-6F95-5772-81461A59BDAF}"/>
              </a:ext>
            </a:extLst>
          </p:cNvPr>
          <p:cNvSpPr txBox="1"/>
          <p:nvPr/>
        </p:nvSpPr>
        <p:spPr>
          <a:xfrm>
            <a:off x="1325073" y="2213441"/>
            <a:ext cx="2076209" cy="523220"/>
          </a:xfrm>
          <a:prstGeom prst="rect">
            <a:avLst/>
          </a:prstGeom>
          <a:noFill/>
        </p:spPr>
        <p:txBody>
          <a:bodyPr wrap="none" rtlCol="0">
            <a:spAutoFit/>
          </a:bodyPr>
          <a:lstStyle/>
          <a:p>
            <a:r>
              <a:rPr kumimoji="1" lang="ja-JP" altLang="en-US" sz="1400" b="0" dirty="0"/>
              <a:t>境膜温度　</a:t>
            </a:r>
            <a:r>
              <a:rPr kumimoji="1" lang="en-US" altLang="ja-JP" sz="1400" b="0" dirty="0"/>
              <a:t>Tw2</a:t>
            </a:r>
            <a:r>
              <a:rPr kumimoji="1" lang="ja-JP" altLang="en-US" sz="1400" b="0" dirty="0"/>
              <a:t>　℃</a:t>
            </a:r>
            <a:endParaRPr kumimoji="1" lang="en-US" altLang="ja-JP" sz="1400" b="0" dirty="0"/>
          </a:p>
          <a:p>
            <a:r>
              <a:rPr kumimoji="1" lang="ja-JP" altLang="en-US" sz="1400" b="0" dirty="0"/>
              <a:t>熱伝達率　ｈ</a:t>
            </a:r>
            <a:r>
              <a:rPr kumimoji="1" lang="en-US" altLang="ja-JP" sz="1400" b="0" dirty="0"/>
              <a:t>1</a:t>
            </a:r>
            <a:r>
              <a:rPr kumimoji="1" lang="ja-JP" altLang="en-US" sz="1400" b="0" dirty="0"/>
              <a:t>　</a:t>
            </a:r>
            <a:r>
              <a:rPr kumimoji="1" lang="en-US" altLang="ja-JP" sz="1400" b="0" dirty="0"/>
              <a:t>W/(m2K</a:t>
            </a:r>
            <a:r>
              <a:rPr kumimoji="1" lang="ja-JP" altLang="en-US" sz="1400" b="0" dirty="0"/>
              <a:t>）</a:t>
            </a:r>
            <a:endParaRPr kumimoji="1" lang="en-US" altLang="ja-JP" sz="1400" b="0" dirty="0"/>
          </a:p>
        </p:txBody>
      </p:sp>
      <p:sp>
        <p:nvSpPr>
          <p:cNvPr id="11" name="テキスト ボックス 10">
            <a:extLst>
              <a:ext uri="{FF2B5EF4-FFF2-40B4-BE49-F238E27FC236}">
                <a16:creationId xmlns:a16="http://schemas.microsoft.com/office/drawing/2014/main" id="{1B6669E2-30F2-5A28-C516-2000050E1FDE}"/>
              </a:ext>
            </a:extLst>
          </p:cNvPr>
          <p:cNvSpPr txBox="1"/>
          <p:nvPr/>
        </p:nvSpPr>
        <p:spPr>
          <a:xfrm>
            <a:off x="2062789" y="3173277"/>
            <a:ext cx="6353021" cy="307777"/>
          </a:xfrm>
          <a:prstGeom prst="rect">
            <a:avLst/>
          </a:prstGeom>
          <a:noFill/>
        </p:spPr>
        <p:txBody>
          <a:bodyPr wrap="none" rtlCol="0">
            <a:spAutoFit/>
          </a:bodyPr>
          <a:lstStyle/>
          <a:p>
            <a:r>
              <a:rPr kumimoji="1" lang="ja-JP" altLang="en-US" sz="1400" b="0" dirty="0"/>
              <a:t>壁面積</a:t>
            </a:r>
            <a:r>
              <a:rPr kumimoji="1" lang="en-US" altLang="ja-JP" sz="1400" b="0" dirty="0"/>
              <a:t>Am2</a:t>
            </a:r>
            <a:r>
              <a:rPr kumimoji="1" lang="ja-JP" altLang="en-US" sz="1400" b="0" dirty="0"/>
              <a:t>　ｄ</a:t>
            </a:r>
            <a:r>
              <a:rPr kumimoji="1" lang="en-US" altLang="ja-JP" sz="1400" b="0" dirty="0"/>
              <a:t>A</a:t>
            </a:r>
            <a:r>
              <a:rPr kumimoji="1" lang="ja-JP" altLang="en-US" sz="1400" b="0" dirty="0"/>
              <a:t>　　　　　　　　　　　　　　　　微小面積ｄａ当り熱流束ｑ　　　</a:t>
            </a:r>
            <a:r>
              <a:rPr kumimoji="1" lang="en-US" altLang="ja-JP" sz="1400" b="0" dirty="0"/>
              <a:t>W/(m2K</a:t>
            </a:r>
            <a:r>
              <a:rPr kumimoji="1" lang="ja-JP" altLang="en-US" sz="1400" b="0" dirty="0"/>
              <a:t>）</a:t>
            </a:r>
            <a:endParaRPr kumimoji="1" lang="en-US" altLang="ja-JP" sz="1400" b="0" dirty="0"/>
          </a:p>
        </p:txBody>
      </p:sp>
      <p:sp>
        <p:nvSpPr>
          <p:cNvPr id="13" name="テキスト ボックス 12">
            <a:extLst>
              <a:ext uri="{FF2B5EF4-FFF2-40B4-BE49-F238E27FC236}">
                <a16:creationId xmlns:a16="http://schemas.microsoft.com/office/drawing/2014/main" id="{B920D9B3-78F9-0532-841B-9A2B3DF3CB5C}"/>
              </a:ext>
            </a:extLst>
          </p:cNvPr>
          <p:cNvSpPr txBox="1"/>
          <p:nvPr/>
        </p:nvSpPr>
        <p:spPr>
          <a:xfrm>
            <a:off x="585127" y="3731003"/>
            <a:ext cx="8558873" cy="400110"/>
          </a:xfrm>
          <a:prstGeom prst="rect">
            <a:avLst/>
          </a:prstGeom>
          <a:noFill/>
        </p:spPr>
        <p:txBody>
          <a:bodyPr wrap="square">
            <a:spAutoFit/>
          </a:bodyPr>
          <a:lstStyle/>
          <a:p>
            <a:r>
              <a:rPr lang="ja-JP" altLang="ja-JP" sz="2000" dirty="0">
                <a:effectLst/>
                <a:latin typeface="Century" panose="02040604050505020304" pitchFamily="18" charset="0"/>
                <a:ea typeface="ＭＳ 明朝" panose="02020609040205080304" pitchFamily="17" charset="-128"/>
                <a:cs typeface="Times New Roman" panose="02020603050405020304" pitchFamily="18" charset="0"/>
              </a:rPr>
              <a:t>面積当たりの熱流束</a:t>
            </a:r>
            <a:r>
              <a:rPr lang="en-US" altLang="ja-JP" sz="2000" dirty="0">
                <a:effectLst/>
                <a:latin typeface="Century" panose="02040604050505020304" pitchFamily="18" charset="0"/>
                <a:ea typeface="ＭＳ 明朝" panose="02020609040205080304" pitchFamily="17" charset="-128"/>
                <a:cs typeface="Times New Roman" panose="02020603050405020304" pitchFamily="18" charset="0"/>
              </a:rPr>
              <a:t>Q</a:t>
            </a:r>
            <a:r>
              <a:rPr lang="ja-JP" altLang="ja-JP" sz="2000" dirty="0">
                <a:effectLst/>
                <a:latin typeface="Century" panose="02040604050505020304" pitchFamily="18" charset="0"/>
                <a:ea typeface="ＭＳ 明朝" panose="02020609040205080304" pitchFamily="17" charset="-128"/>
                <a:cs typeface="Times New Roman" panose="02020603050405020304" pitchFamily="18" charset="0"/>
              </a:rPr>
              <a:t>＝Σｑ＝</a:t>
            </a:r>
            <a:r>
              <a:rPr lang="en-US" altLang="ja-JP" sz="2000" dirty="0">
                <a:solidFill>
                  <a:srgbClr val="FF7C80"/>
                </a:solidFill>
                <a:effectLst/>
                <a:latin typeface="Century" panose="02040604050505020304" pitchFamily="18" charset="0"/>
                <a:ea typeface="ＭＳ 明朝" panose="02020609040205080304" pitchFamily="17" charset="-128"/>
                <a:cs typeface="Times New Roman" panose="02020603050405020304" pitchFamily="18" charset="0"/>
              </a:rPr>
              <a:t>U</a:t>
            </a:r>
            <a:r>
              <a:rPr lang="ja-JP" altLang="ja-JP" sz="20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altLang="ja-JP" sz="2000" dirty="0">
                <a:effectLst/>
                <a:latin typeface="Century" panose="02040604050505020304" pitchFamily="18" charset="0"/>
                <a:ea typeface="ＭＳ 明朝" panose="02020609040205080304" pitchFamily="17" charset="-128"/>
                <a:cs typeface="Times New Roman" panose="02020603050405020304" pitchFamily="18" charset="0"/>
              </a:rPr>
              <a:t>A</a:t>
            </a:r>
            <a:r>
              <a:rPr lang="ja-JP" altLang="ja-JP" sz="20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altLang="ja-JP" sz="2000" dirty="0" err="1">
                <a:effectLst/>
                <a:latin typeface="Century" panose="02040604050505020304" pitchFamily="18" charset="0"/>
                <a:ea typeface="ＭＳ 明朝" panose="02020609040205080304" pitchFamily="17" charset="-128"/>
                <a:cs typeface="Times New Roman" panose="02020603050405020304" pitchFamily="18" charset="0"/>
              </a:rPr>
              <a:t>T</a:t>
            </a:r>
            <a:r>
              <a:rPr lang="en-US" altLang="ja-JP" sz="2000" baseline="-25000" dirty="0" err="1">
                <a:effectLst/>
                <a:latin typeface="Century" panose="02040604050505020304" pitchFamily="18" charset="0"/>
                <a:ea typeface="ＭＳ 明朝" panose="02020609040205080304" pitchFamily="17" charset="-128"/>
                <a:cs typeface="Times New Roman" panose="02020603050405020304" pitchFamily="18" charset="0"/>
              </a:rPr>
              <a:t>f</a:t>
            </a:r>
            <a:r>
              <a:rPr lang="ja-JP" altLang="ja-JP" sz="2000" baseline="-25000" dirty="0">
                <a:effectLst/>
                <a:latin typeface="Century" panose="02040604050505020304" pitchFamily="18" charset="0"/>
                <a:ea typeface="ＭＳ 明朝" panose="02020609040205080304" pitchFamily="17" charset="-128"/>
                <a:cs typeface="Times New Roman" panose="02020603050405020304" pitchFamily="18" charset="0"/>
              </a:rPr>
              <a:t>１</a:t>
            </a:r>
            <a:r>
              <a:rPr lang="ja-JP" altLang="ja-JP" sz="20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altLang="ja-JP" sz="2000" dirty="0">
                <a:effectLst/>
                <a:latin typeface="Century" panose="02040604050505020304" pitchFamily="18" charset="0"/>
                <a:ea typeface="ＭＳ 明朝" panose="02020609040205080304" pitchFamily="17" charset="-128"/>
                <a:cs typeface="Times New Roman" panose="02020603050405020304" pitchFamily="18" charset="0"/>
              </a:rPr>
              <a:t>T</a:t>
            </a:r>
            <a:r>
              <a:rPr lang="en-US" altLang="ja-JP" sz="2000" baseline="-25000" dirty="0">
                <a:effectLst/>
                <a:latin typeface="Century" panose="02040604050505020304" pitchFamily="18" charset="0"/>
                <a:ea typeface="ＭＳ 明朝" panose="02020609040205080304" pitchFamily="17" charset="-128"/>
                <a:cs typeface="Times New Roman" panose="02020603050405020304" pitchFamily="18" charset="0"/>
              </a:rPr>
              <a:t>f2</a:t>
            </a:r>
            <a:r>
              <a:rPr lang="ja-JP" altLang="ja-JP" sz="20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altLang="ja-JP" sz="2000" u="sng" dirty="0">
                <a:solidFill>
                  <a:srgbClr val="FF7C80"/>
                </a:solidFill>
                <a:effectLst/>
                <a:latin typeface="Century" panose="02040604050505020304" pitchFamily="18" charset="0"/>
                <a:ea typeface="ＭＳ 明朝" panose="02020609040205080304" pitchFamily="17" charset="-128"/>
                <a:cs typeface="Times New Roman" panose="02020603050405020304" pitchFamily="18" charset="0"/>
              </a:rPr>
              <a:t>U</a:t>
            </a:r>
            <a:r>
              <a:rPr lang="ja-JP" altLang="ja-JP" sz="2000" u="sng" dirty="0">
                <a:effectLst/>
                <a:latin typeface="Century" panose="02040604050505020304" pitchFamily="18" charset="0"/>
                <a:ea typeface="ＭＳ 明朝" panose="02020609040205080304" pitchFamily="17" charset="-128"/>
                <a:cs typeface="Times New Roman" panose="02020603050405020304" pitchFamily="18" charset="0"/>
              </a:rPr>
              <a:t>・</a:t>
            </a:r>
            <a:r>
              <a:rPr lang="en-US" altLang="ja-JP" sz="2000" u="sng" dirty="0">
                <a:effectLst/>
                <a:latin typeface="Century" panose="02040604050505020304" pitchFamily="18" charset="0"/>
                <a:ea typeface="ＭＳ 明朝" panose="02020609040205080304" pitchFamily="17" charset="-128"/>
                <a:cs typeface="Times New Roman" panose="02020603050405020304" pitchFamily="18" charset="0"/>
              </a:rPr>
              <a:t>A</a:t>
            </a:r>
            <a:r>
              <a:rPr lang="ja-JP" altLang="ja-JP" sz="2000" u="sng"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20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altLang="ja-JP" sz="2000" dirty="0">
                <a:effectLst/>
                <a:latin typeface="Century" panose="02040604050505020304" pitchFamily="18" charset="0"/>
                <a:ea typeface="ＭＳ 明朝" panose="02020609040205080304" pitchFamily="17" charset="-128"/>
                <a:cs typeface="Times New Roman" panose="02020603050405020304" pitchFamily="18" charset="0"/>
              </a:rPr>
              <a:t>T</a:t>
            </a:r>
            <a:r>
              <a:rPr lang="ja-JP" altLang="ja-JP" sz="2000" dirty="0">
                <a:effectLst/>
                <a:latin typeface="Century" panose="02040604050505020304" pitchFamily="18" charset="0"/>
                <a:ea typeface="ＭＳ 明朝" panose="02020609040205080304" pitchFamily="17" charset="-128"/>
                <a:cs typeface="Times New Roman" panose="02020603050405020304" pitchFamily="18" charset="0"/>
              </a:rPr>
              <a:t>　</a:t>
            </a:r>
            <a:r>
              <a:rPr lang="ja-JP" altLang="en-US" sz="2000" dirty="0">
                <a:effectLst/>
                <a:latin typeface="Century" panose="02040604050505020304" pitchFamily="18" charset="0"/>
                <a:ea typeface="ＭＳ 明朝" panose="02020609040205080304" pitchFamily="17" charset="-128"/>
                <a:cs typeface="Times New Roman" panose="02020603050405020304" pitchFamily="18" charset="0"/>
              </a:rPr>
              <a:t>式（</a:t>
            </a:r>
            <a:r>
              <a:rPr lang="en-US" altLang="ja-JP" sz="2000" dirty="0">
                <a:effectLst/>
                <a:latin typeface="Century" panose="02040604050505020304" pitchFamily="18" charset="0"/>
                <a:ea typeface="ＭＳ 明朝" panose="02020609040205080304" pitchFamily="17" charset="-128"/>
                <a:cs typeface="Times New Roman" panose="02020603050405020304" pitchFamily="18" charset="0"/>
              </a:rPr>
              <a:t>1</a:t>
            </a:r>
            <a:r>
              <a:rPr lang="ja-JP" altLang="en-US" sz="2000" dirty="0">
                <a:effectLst/>
                <a:latin typeface="Century" panose="02040604050505020304" pitchFamily="18" charset="0"/>
                <a:ea typeface="ＭＳ 明朝" panose="02020609040205080304" pitchFamily="17" charset="-128"/>
                <a:cs typeface="Times New Roman" panose="02020603050405020304" pitchFamily="18" charset="0"/>
              </a:rPr>
              <a:t>）</a:t>
            </a:r>
            <a:endParaRPr lang="ja-JP" altLang="en-US" dirty="0"/>
          </a:p>
        </p:txBody>
      </p:sp>
      <p:sp>
        <p:nvSpPr>
          <p:cNvPr id="15" name="テキスト ボックス 14">
            <a:extLst>
              <a:ext uri="{FF2B5EF4-FFF2-40B4-BE49-F238E27FC236}">
                <a16:creationId xmlns:a16="http://schemas.microsoft.com/office/drawing/2014/main" id="{CF8AC786-2CE2-8D98-59D5-3D01C42C3464}"/>
              </a:ext>
            </a:extLst>
          </p:cNvPr>
          <p:cNvSpPr txBox="1"/>
          <p:nvPr/>
        </p:nvSpPr>
        <p:spPr>
          <a:xfrm>
            <a:off x="77118" y="4814634"/>
            <a:ext cx="8989764" cy="400110"/>
          </a:xfrm>
          <a:prstGeom prst="rect">
            <a:avLst/>
          </a:prstGeom>
          <a:noFill/>
        </p:spPr>
        <p:txBody>
          <a:bodyPr wrap="square">
            <a:spAutoFit/>
          </a:bodyPr>
          <a:lstStyle/>
          <a:p>
            <a:pPr algn="ctr"/>
            <a:r>
              <a:rPr lang="ja-JP" altLang="en-US" sz="2000" kern="100" dirty="0">
                <a:effectLst/>
                <a:latin typeface="Century" panose="02040604050505020304" pitchFamily="18" charset="0"/>
                <a:ea typeface="ＭＳ 明朝" panose="02020609040205080304" pitchFamily="17" charset="-128"/>
                <a:cs typeface="Times New Roman" panose="02020603050405020304" pitchFamily="18" charset="0"/>
              </a:rPr>
              <a:t>総括熱伝達率</a:t>
            </a:r>
            <a:r>
              <a:rPr lang="en-US" altLang="ja-JP" sz="2000" kern="100" dirty="0">
                <a:effectLst/>
                <a:latin typeface="Century" panose="02040604050505020304" pitchFamily="18" charset="0"/>
                <a:ea typeface="ＭＳ 明朝" panose="02020609040205080304" pitchFamily="17" charset="-128"/>
                <a:cs typeface="Times New Roman" panose="02020603050405020304" pitchFamily="18" charset="0"/>
              </a:rPr>
              <a:t>U</a:t>
            </a:r>
            <a:r>
              <a:rPr lang="ja-JP" altLang="en-US" sz="2000" kern="100" dirty="0">
                <a:effectLst/>
                <a:latin typeface="Century" panose="02040604050505020304" pitchFamily="18" charset="0"/>
                <a:ea typeface="ＭＳ 明朝" panose="02020609040205080304" pitchFamily="17" charset="-128"/>
                <a:cs typeface="Times New Roman" panose="02020603050405020304" pitchFamily="18" charset="0"/>
              </a:rPr>
              <a:t>は　</a:t>
            </a:r>
            <a:r>
              <a:rPr lang="en-US" altLang="ja-JP" sz="2000" kern="100" dirty="0">
                <a:effectLst/>
                <a:latin typeface="Century" panose="02040604050505020304" pitchFamily="18" charset="0"/>
                <a:ea typeface="ＭＳ 明朝" panose="02020609040205080304" pitchFamily="17" charset="-128"/>
                <a:cs typeface="Times New Roman" panose="02020603050405020304" pitchFamily="18" charset="0"/>
              </a:rPr>
              <a:t>1/</a:t>
            </a:r>
            <a:r>
              <a:rPr lang="en-US" altLang="ja-JP" sz="2000" kern="100" dirty="0">
                <a:solidFill>
                  <a:srgbClr val="FF7C80"/>
                </a:solidFill>
                <a:effectLst/>
                <a:latin typeface="Century" panose="02040604050505020304" pitchFamily="18" charset="0"/>
                <a:ea typeface="ＭＳ 明朝" panose="02020609040205080304" pitchFamily="17" charset="-128"/>
                <a:cs typeface="Times New Roman" panose="02020603050405020304" pitchFamily="18" charset="0"/>
              </a:rPr>
              <a:t>U</a:t>
            </a:r>
            <a:r>
              <a:rPr lang="ja-JP" altLang="ja-JP" sz="2000" kern="100" dirty="0">
                <a:effectLst/>
                <a:latin typeface="Century" panose="02040604050505020304" pitchFamily="18" charset="0"/>
                <a:ea typeface="ＭＳ 明朝" panose="02020609040205080304" pitchFamily="17" charset="-128"/>
                <a:cs typeface="Times New Roman" panose="02020603050405020304" pitchFamily="18" charset="0"/>
              </a:rPr>
              <a:t>＝１</a:t>
            </a:r>
            <a:r>
              <a:rPr lang="en-US" altLang="ja-JP" sz="2000" kern="100" dirty="0">
                <a:effectLst/>
                <a:latin typeface="Century" panose="02040604050505020304" pitchFamily="18" charset="0"/>
                <a:ea typeface="ＭＳ 明朝" panose="02020609040205080304" pitchFamily="17" charset="-128"/>
                <a:cs typeface="Times New Roman" panose="02020603050405020304" pitchFamily="18" charset="0"/>
              </a:rPr>
              <a:t>/ </a:t>
            </a:r>
            <a:r>
              <a:rPr lang="en-US" altLang="ja-JP" sz="2000" kern="100" dirty="0">
                <a:effectLst/>
                <a:latin typeface="ＭＳ 明朝" panose="02020609040205080304" pitchFamily="17" charset="-128"/>
                <a:ea typeface="ＭＳ 明朝" panose="02020609040205080304" pitchFamily="17" charset="-128"/>
                <a:cs typeface="ＭＳ 明朝" panose="02020609040205080304" pitchFamily="17" charset="-128"/>
              </a:rPr>
              <a:t>ℏ</a:t>
            </a:r>
            <a:r>
              <a:rPr lang="en-US" altLang="ja-JP" sz="2000" kern="100" baseline="-25000" dirty="0">
                <a:effectLst/>
                <a:latin typeface="Century" panose="02040604050505020304" pitchFamily="18" charset="0"/>
                <a:ea typeface="ＭＳ 明朝" panose="02020609040205080304" pitchFamily="17" charset="-128"/>
                <a:cs typeface="Times New Roman" panose="02020603050405020304" pitchFamily="18" charset="0"/>
              </a:rPr>
              <a:t>1</a:t>
            </a:r>
            <a:r>
              <a:rPr lang="ja-JP" altLang="ja-JP" sz="20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2000" kern="100" dirty="0">
                <a:effectLst/>
                <a:latin typeface="Century" panose="02040604050505020304" pitchFamily="18" charset="0"/>
                <a:ea typeface="ＭＳ 明朝" panose="02020609040205080304" pitchFamily="17" charset="-128"/>
                <a:cs typeface="Times New Roman" panose="02020603050405020304" pitchFamily="18" charset="0"/>
              </a:rPr>
              <a:t>　</a:t>
            </a:r>
            <a:r>
              <a:rPr lang="en-US" altLang="ja-JP" sz="2000" kern="100" dirty="0">
                <a:effectLst/>
                <a:latin typeface="Century" panose="02040604050505020304" pitchFamily="18" charset="0"/>
                <a:ea typeface="ＭＳ 明朝" panose="02020609040205080304" pitchFamily="17" charset="-128"/>
                <a:cs typeface="Times New Roman" panose="02020603050405020304" pitchFamily="18" charset="0"/>
              </a:rPr>
              <a:t>L/λ</a:t>
            </a:r>
            <a:r>
              <a:rPr lang="ja-JP" altLang="ja-JP" sz="20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2000" kern="100" dirty="0">
                <a:effectLst/>
                <a:latin typeface="Century" panose="02040604050505020304" pitchFamily="18" charset="0"/>
                <a:ea typeface="ＭＳ 明朝" panose="02020609040205080304" pitchFamily="17" charset="-128"/>
                <a:cs typeface="Times New Roman" panose="02020603050405020304" pitchFamily="18" charset="0"/>
              </a:rPr>
              <a:t>　</a:t>
            </a:r>
            <a:r>
              <a:rPr lang="en-US" altLang="ja-JP" sz="2000" kern="100" dirty="0">
                <a:effectLst/>
                <a:latin typeface="Century" panose="02040604050505020304" pitchFamily="18" charset="0"/>
                <a:ea typeface="ＭＳ 明朝" panose="02020609040205080304" pitchFamily="17" charset="-128"/>
                <a:cs typeface="Times New Roman" panose="02020603050405020304" pitchFamily="18" charset="0"/>
              </a:rPr>
              <a:t>1/ </a:t>
            </a:r>
            <a:r>
              <a:rPr lang="en-US" altLang="ja-JP" sz="2000" kern="100" dirty="0">
                <a:effectLst/>
                <a:latin typeface="ＭＳ 明朝" panose="02020609040205080304" pitchFamily="17" charset="-128"/>
                <a:ea typeface="ＭＳ 明朝" panose="02020609040205080304" pitchFamily="17" charset="-128"/>
                <a:cs typeface="ＭＳ 明朝" panose="02020609040205080304" pitchFamily="17" charset="-128"/>
              </a:rPr>
              <a:t>ℏ</a:t>
            </a:r>
            <a:r>
              <a:rPr lang="en-US" altLang="ja-JP" sz="2000" kern="100" baseline="-25000" dirty="0">
                <a:effectLst/>
                <a:latin typeface="Century" panose="02040604050505020304" pitchFamily="18" charset="0"/>
                <a:ea typeface="ＭＳ 明朝" panose="02020609040205080304" pitchFamily="17" charset="-128"/>
                <a:cs typeface="Times New Roman" panose="02020603050405020304" pitchFamily="18" charset="0"/>
              </a:rPr>
              <a:t>2</a:t>
            </a:r>
            <a:r>
              <a:rPr lang="ja-JP" altLang="en-US" sz="2000" kern="100" baseline="-25000" dirty="0">
                <a:effectLst/>
                <a:latin typeface="Century" panose="02040604050505020304" pitchFamily="18" charset="0"/>
                <a:ea typeface="ＭＳ 明朝" panose="02020609040205080304" pitchFamily="17" charset="-128"/>
                <a:cs typeface="Times New Roman" panose="02020603050405020304" pitchFamily="18" charset="0"/>
              </a:rPr>
              <a:t>　</a:t>
            </a:r>
            <a:r>
              <a:rPr lang="ja-JP" altLang="ja-JP" sz="20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2000" kern="100" dirty="0">
                <a:effectLst/>
                <a:latin typeface="Century" panose="02040604050505020304" pitchFamily="18" charset="0"/>
                <a:ea typeface="ＭＳ 明朝" panose="02020609040205080304" pitchFamily="17" charset="-128"/>
                <a:cs typeface="Times New Roman" panose="02020603050405020304" pitchFamily="18" charset="0"/>
              </a:rPr>
              <a:t>　</a:t>
            </a:r>
            <a:r>
              <a:rPr lang="en-US" altLang="ja-JP" sz="2000" kern="100" dirty="0">
                <a:effectLst/>
                <a:latin typeface="Century" panose="02040604050505020304" pitchFamily="18" charset="0"/>
                <a:ea typeface="ＭＳ 明朝" panose="02020609040205080304" pitchFamily="17" charset="-128"/>
                <a:cs typeface="Times New Roman" panose="02020603050405020304" pitchFamily="18" charset="0"/>
              </a:rPr>
              <a:t>F</a:t>
            </a:r>
            <a:r>
              <a:rPr lang="ja-JP" altLang="en-US" sz="2000" kern="100" dirty="0">
                <a:effectLst/>
                <a:latin typeface="Century" panose="02040604050505020304" pitchFamily="18" charset="0"/>
                <a:ea typeface="ＭＳ 明朝" panose="02020609040205080304" pitchFamily="17" charset="-128"/>
                <a:cs typeface="Times New Roman" panose="02020603050405020304" pitchFamily="18" charset="0"/>
              </a:rPr>
              <a:t>（汚れ係数）式（</a:t>
            </a:r>
            <a:r>
              <a:rPr lang="en-US" altLang="ja-JP" sz="2000" kern="100" dirty="0">
                <a:effectLst/>
                <a:latin typeface="Century" panose="02040604050505020304" pitchFamily="18" charset="0"/>
                <a:ea typeface="ＭＳ 明朝" panose="02020609040205080304" pitchFamily="17" charset="-128"/>
                <a:cs typeface="Times New Roman" panose="02020603050405020304" pitchFamily="18" charset="0"/>
              </a:rPr>
              <a:t>2</a:t>
            </a:r>
            <a:r>
              <a:rPr lang="ja-JP" altLang="en-US" sz="2000" kern="100" dirty="0">
                <a:effectLst/>
                <a:latin typeface="Century" panose="02040604050505020304" pitchFamily="18" charset="0"/>
                <a:ea typeface="ＭＳ 明朝" panose="02020609040205080304" pitchFamily="17" charset="-128"/>
                <a:cs typeface="Times New Roman" panose="02020603050405020304" pitchFamily="18" charset="0"/>
              </a:rPr>
              <a:t>）</a:t>
            </a:r>
            <a:endParaRPr lang="ja-JP" alt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61528EC4-8D65-012B-B2E2-92E4A4866FAA}"/>
              </a:ext>
            </a:extLst>
          </p:cNvPr>
          <p:cNvSpPr txBox="1"/>
          <p:nvPr/>
        </p:nvSpPr>
        <p:spPr>
          <a:xfrm>
            <a:off x="3935730" y="4167619"/>
            <a:ext cx="4162149" cy="307777"/>
          </a:xfrm>
          <a:prstGeom prst="rect">
            <a:avLst/>
          </a:prstGeom>
          <a:noFill/>
        </p:spPr>
        <p:txBody>
          <a:bodyPr wrap="square">
            <a:spAutoFit/>
          </a:bodyPr>
          <a:lstStyle/>
          <a:p>
            <a:r>
              <a:rPr lang="ja-JP" altLang="ja-JP" sz="14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altLang="ja-JP" sz="1400" dirty="0">
                <a:effectLst/>
                <a:latin typeface="Century" panose="02040604050505020304" pitchFamily="18" charset="0"/>
                <a:ea typeface="ＭＳ 明朝" panose="02020609040205080304" pitchFamily="17" charset="-128"/>
                <a:cs typeface="Times New Roman" panose="02020603050405020304" pitchFamily="18" charset="0"/>
              </a:rPr>
              <a:t>T</a:t>
            </a:r>
            <a:r>
              <a:rPr lang="ja-JP" altLang="en-US" sz="1400" dirty="0">
                <a:effectLst/>
                <a:latin typeface="Century" panose="02040604050505020304" pitchFamily="18" charset="0"/>
                <a:ea typeface="ＭＳ 明朝" panose="02020609040205080304" pitchFamily="17" charset="-128"/>
                <a:cs typeface="Times New Roman" panose="02020603050405020304" pitchFamily="18" charset="0"/>
              </a:rPr>
              <a:t>：推進力　</a:t>
            </a:r>
            <a:r>
              <a:rPr lang="en-US" altLang="ja-JP" sz="1400" dirty="0">
                <a:effectLst/>
                <a:latin typeface="Century" panose="02040604050505020304" pitchFamily="18" charset="0"/>
                <a:ea typeface="ＭＳ 明朝" panose="02020609040205080304" pitchFamily="17" charset="-128"/>
                <a:cs typeface="Times New Roman" panose="02020603050405020304" pitchFamily="18" charset="0"/>
              </a:rPr>
              <a:t>U</a:t>
            </a:r>
            <a:r>
              <a:rPr lang="ja-JP" altLang="en-US" sz="1400" dirty="0">
                <a:effectLst/>
                <a:latin typeface="Century" panose="02040604050505020304" pitchFamily="18" charset="0"/>
                <a:ea typeface="ＭＳ 明朝" panose="02020609040205080304" pitchFamily="17" charset="-128"/>
                <a:cs typeface="Times New Roman" panose="02020603050405020304" pitchFamily="18" charset="0"/>
              </a:rPr>
              <a:t>：伝熱係数　</a:t>
            </a:r>
            <a:r>
              <a:rPr lang="en-US" altLang="ja-JP" sz="1400" dirty="0">
                <a:effectLst/>
                <a:latin typeface="Century" panose="02040604050505020304" pitchFamily="18" charset="0"/>
                <a:ea typeface="ＭＳ 明朝" panose="02020609040205080304" pitchFamily="17" charset="-128"/>
                <a:cs typeface="Times New Roman" panose="02020603050405020304" pitchFamily="18" charset="0"/>
              </a:rPr>
              <a:t>1/U</a:t>
            </a:r>
            <a:r>
              <a:rPr lang="ja-JP" altLang="en-US" sz="1400" dirty="0">
                <a:effectLst/>
                <a:latin typeface="Century" panose="02040604050505020304" pitchFamily="18" charset="0"/>
                <a:ea typeface="ＭＳ 明朝" panose="02020609040205080304" pitchFamily="17" charset="-128"/>
                <a:cs typeface="Times New Roman" panose="02020603050405020304" pitchFamily="18" charset="0"/>
              </a:rPr>
              <a:t>：伝熱抵抗</a:t>
            </a:r>
            <a:endParaRPr lang="en-US" altLang="ja-JP" sz="14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811308A8-CFBF-175F-2C25-A4C8C136D4E9}"/>
              </a:ext>
            </a:extLst>
          </p:cNvPr>
          <p:cNvSpPr txBox="1"/>
          <p:nvPr/>
        </p:nvSpPr>
        <p:spPr>
          <a:xfrm>
            <a:off x="1685290" y="5410758"/>
            <a:ext cx="6515100" cy="307777"/>
          </a:xfrm>
          <a:prstGeom prst="rect">
            <a:avLst/>
          </a:prstGeom>
          <a:noFill/>
        </p:spPr>
        <p:txBody>
          <a:bodyPr wrap="square">
            <a:spAutoFit/>
          </a:bodyPr>
          <a:lstStyle/>
          <a:p>
            <a:r>
              <a:rPr lang="ja-JP" altLang="en-US" sz="1400" dirty="0">
                <a:effectLst/>
                <a:latin typeface="Century" panose="02040604050505020304" pitchFamily="18" charset="0"/>
                <a:ea typeface="ＭＳ 明朝" panose="02020609040205080304" pitchFamily="17" charset="-128"/>
                <a:cs typeface="Times New Roman" panose="02020603050405020304" pitchFamily="18" charset="0"/>
              </a:rPr>
              <a:t>伝熱抵抗＝</a:t>
            </a:r>
            <a:r>
              <a:rPr lang="en-US" altLang="ja-JP" sz="1400" dirty="0">
                <a:effectLst/>
                <a:latin typeface="Century" panose="02040604050505020304" pitchFamily="18" charset="0"/>
                <a:ea typeface="ＭＳ 明朝" panose="02020609040205080304" pitchFamily="17" charset="-128"/>
                <a:cs typeface="Times New Roman" panose="02020603050405020304" pitchFamily="18" charset="0"/>
              </a:rPr>
              <a:t>shell</a:t>
            </a:r>
            <a:r>
              <a:rPr lang="ja-JP" altLang="en-US" sz="1400" dirty="0">
                <a:effectLst/>
                <a:latin typeface="Century" panose="02040604050505020304" pitchFamily="18" charset="0"/>
                <a:ea typeface="ＭＳ 明朝" panose="02020609040205080304" pitchFamily="17" charset="-128"/>
                <a:cs typeface="Times New Roman" panose="02020603050405020304" pitchFamily="18" charset="0"/>
              </a:rPr>
              <a:t>側境膜抵抗＋壁伝熱抵抗＋</a:t>
            </a:r>
            <a:r>
              <a:rPr lang="en-US" altLang="ja-JP" sz="1400" dirty="0">
                <a:effectLst/>
                <a:latin typeface="Century" panose="02040604050505020304" pitchFamily="18" charset="0"/>
                <a:ea typeface="ＭＳ 明朝" panose="02020609040205080304" pitchFamily="17" charset="-128"/>
                <a:cs typeface="Times New Roman" panose="02020603050405020304" pitchFamily="18" charset="0"/>
              </a:rPr>
              <a:t>tube</a:t>
            </a:r>
            <a:r>
              <a:rPr lang="ja-JP" altLang="en-US" sz="1400" dirty="0">
                <a:effectLst/>
                <a:latin typeface="Century" panose="02040604050505020304" pitchFamily="18" charset="0"/>
                <a:ea typeface="ＭＳ 明朝" panose="02020609040205080304" pitchFamily="17" charset="-128"/>
                <a:cs typeface="Times New Roman" panose="02020603050405020304" pitchFamily="18" charset="0"/>
              </a:rPr>
              <a:t>側境膜抵抗＋</a:t>
            </a:r>
            <a:r>
              <a:rPr lang="en-US" altLang="ja-JP" sz="1400" dirty="0">
                <a:effectLst/>
                <a:latin typeface="Century" panose="02040604050505020304" pitchFamily="18" charset="0"/>
                <a:ea typeface="ＭＳ 明朝" panose="02020609040205080304" pitchFamily="17" charset="-128"/>
                <a:cs typeface="Times New Roman" panose="02020603050405020304" pitchFamily="18" charset="0"/>
              </a:rPr>
              <a:t>fouling</a:t>
            </a:r>
            <a:r>
              <a:rPr lang="ja-JP" altLang="en-US" sz="14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altLang="ja-JP" sz="1400" dirty="0">
                <a:effectLst/>
                <a:latin typeface="Century" panose="02040604050505020304" pitchFamily="18" charset="0"/>
                <a:ea typeface="ＭＳ 明朝" panose="02020609040205080304" pitchFamily="17" charset="-128"/>
                <a:cs typeface="Times New Roman" panose="02020603050405020304" pitchFamily="18" charset="0"/>
              </a:rPr>
              <a:t>f1+f2</a:t>
            </a:r>
            <a:r>
              <a:rPr lang="ja-JP" altLang="en-US" sz="1400" dirty="0">
                <a:effectLst/>
                <a:latin typeface="Century" panose="02040604050505020304" pitchFamily="18" charset="0"/>
                <a:ea typeface="ＭＳ 明朝" panose="02020609040205080304" pitchFamily="17" charset="-128"/>
                <a:cs typeface="Times New Roman" panose="02020603050405020304" pitchFamily="18" charset="0"/>
              </a:rPr>
              <a:t>）</a:t>
            </a:r>
            <a:endParaRPr lang="en-US" altLang="ja-JP" sz="14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12" name="HE02">
            <a:hlinkClick r:id="" action="ppaction://media"/>
            <a:extLst>
              <a:ext uri="{FF2B5EF4-FFF2-40B4-BE49-F238E27FC236}">
                <a16:creationId xmlns:a16="http://schemas.microsoft.com/office/drawing/2014/main" id="{1758B103-E5A6-B3D8-2E02-3B116CD04F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3100" y="487680"/>
            <a:ext cx="609600" cy="609600"/>
          </a:xfrm>
          <a:prstGeom prst="rect">
            <a:avLst/>
          </a:prstGeom>
        </p:spPr>
      </p:pic>
    </p:spTree>
    <p:extLst>
      <p:ext uri="{BB962C8B-B14F-4D97-AF65-F5344CB8AC3E}">
        <p14:creationId xmlns:p14="http://schemas.microsoft.com/office/powerpoint/2010/main" val="26795463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3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7061BD-0F7C-2B16-161F-3083758B9DB2}"/>
              </a:ext>
            </a:extLst>
          </p:cNvPr>
          <p:cNvSpPr>
            <a:spLocks noGrp="1"/>
          </p:cNvSpPr>
          <p:nvPr>
            <p:ph type="title"/>
          </p:nvPr>
        </p:nvSpPr>
        <p:spPr/>
        <p:txBody>
          <a:bodyPr/>
          <a:lstStyle/>
          <a:p>
            <a:r>
              <a:rPr kumimoji="1" lang="ja-JP" altLang="en-US" dirty="0"/>
              <a:t>熱交換器の種類の概要</a:t>
            </a:r>
          </a:p>
        </p:txBody>
      </p:sp>
      <p:pic>
        <p:nvPicPr>
          <p:cNvPr id="4" name="図 3">
            <a:extLst>
              <a:ext uri="{FF2B5EF4-FFF2-40B4-BE49-F238E27FC236}">
                <a16:creationId xmlns:a16="http://schemas.microsoft.com/office/drawing/2014/main" id="{70E4D83B-E29D-EF0F-2F9A-2A3419D9DB43}"/>
              </a:ext>
            </a:extLst>
          </p:cNvPr>
          <p:cNvPicPr>
            <a:picLocks noChangeAspect="1"/>
          </p:cNvPicPr>
          <p:nvPr/>
        </p:nvPicPr>
        <p:blipFill>
          <a:blip r:embed="rId5"/>
          <a:stretch>
            <a:fillRect/>
          </a:stretch>
        </p:blipFill>
        <p:spPr>
          <a:xfrm>
            <a:off x="685800" y="3749261"/>
            <a:ext cx="4437563" cy="2587105"/>
          </a:xfrm>
          <a:prstGeom prst="rect">
            <a:avLst/>
          </a:prstGeom>
        </p:spPr>
      </p:pic>
      <p:pic>
        <p:nvPicPr>
          <p:cNvPr id="6" name="図 5">
            <a:extLst>
              <a:ext uri="{FF2B5EF4-FFF2-40B4-BE49-F238E27FC236}">
                <a16:creationId xmlns:a16="http://schemas.microsoft.com/office/drawing/2014/main" id="{896C3FBD-2F3A-7DA1-9E93-3AF607F28B7B}"/>
              </a:ext>
            </a:extLst>
          </p:cNvPr>
          <p:cNvPicPr>
            <a:picLocks noChangeAspect="1"/>
          </p:cNvPicPr>
          <p:nvPr/>
        </p:nvPicPr>
        <p:blipFill>
          <a:blip r:embed="rId6"/>
          <a:stretch>
            <a:fillRect/>
          </a:stretch>
        </p:blipFill>
        <p:spPr>
          <a:xfrm>
            <a:off x="1361531" y="1633815"/>
            <a:ext cx="3086100" cy="1637330"/>
          </a:xfrm>
          <a:prstGeom prst="rect">
            <a:avLst/>
          </a:prstGeom>
        </p:spPr>
      </p:pic>
      <p:pic>
        <p:nvPicPr>
          <p:cNvPr id="8" name="図 7">
            <a:extLst>
              <a:ext uri="{FF2B5EF4-FFF2-40B4-BE49-F238E27FC236}">
                <a16:creationId xmlns:a16="http://schemas.microsoft.com/office/drawing/2014/main" id="{30634502-0F30-B7E0-BD55-3C97F36B26A6}"/>
              </a:ext>
            </a:extLst>
          </p:cNvPr>
          <p:cNvPicPr>
            <a:picLocks noChangeAspect="1"/>
          </p:cNvPicPr>
          <p:nvPr/>
        </p:nvPicPr>
        <p:blipFill>
          <a:blip r:embed="rId7"/>
          <a:stretch>
            <a:fillRect/>
          </a:stretch>
        </p:blipFill>
        <p:spPr>
          <a:xfrm>
            <a:off x="6195214" y="2000987"/>
            <a:ext cx="2464721" cy="1851316"/>
          </a:xfrm>
          <a:prstGeom prst="rect">
            <a:avLst/>
          </a:prstGeom>
        </p:spPr>
      </p:pic>
      <p:pic>
        <p:nvPicPr>
          <p:cNvPr id="10" name="図 9">
            <a:extLst>
              <a:ext uri="{FF2B5EF4-FFF2-40B4-BE49-F238E27FC236}">
                <a16:creationId xmlns:a16="http://schemas.microsoft.com/office/drawing/2014/main" id="{FAF4028E-A4F8-2F08-4040-F993395017E9}"/>
              </a:ext>
            </a:extLst>
          </p:cNvPr>
          <p:cNvPicPr>
            <a:picLocks noChangeAspect="1"/>
          </p:cNvPicPr>
          <p:nvPr/>
        </p:nvPicPr>
        <p:blipFill>
          <a:blip r:embed="rId8"/>
          <a:stretch>
            <a:fillRect/>
          </a:stretch>
        </p:blipFill>
        <p:spPr>
          <a:xfrm>
            <a:off x="6736263" y="4580529"/>
            <a:ext cx="1560424" cy="1419516"/>
          </a:xfrm>
          <a:prstGeom prst="rect">
            <a:avLst/>
          </a:prstGeom>
        </p:spPr>
      </p:pic>
      <p:pic>
        <p:nvPicPr>
          <p:cNvPr id="3" name="HE03">
            <a:hlinkClick r:id="" action="ppaction://media"/>
            <a:extLst>
              <a:ext uri="{FF2B5EF4-FFF2-40B4-BE49-F238E27FC236}">
                <a16:creationId xmlns:a16="http://schemas.microsoft.com/office/drawing/2014/main" id="{949E67D4-55D5-FD43-2598-52CE8B3AAD0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53400" y="625061"/>
            <a:ext cx="609600" cy="609600"/>
          </a:xfrm>
          <a:prstGeom prst="rect">
            <a:avLst/>
          </a:prstGeom>
        </p:spPr>
      </p:pic>
    </p:spTree>
    <p:extLst>
      <p:ext uri="{BB962C8B-B14F-4D97-AF65-F5344CB8AC3E}">
        <p14:creationId xmlns:p14="http://schemas.microsoft.com/office/powerpoint/2010/main" val="20043209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EBD8D0-C43D-07DC-F679-C98AD3C4D6CC}"/>
              </a:ext>
            </a:extLst>
          </p:cNvPr>
          <p:cNvSpPr>
            <a:spLocks noGrp="1"/>
          </p:cNvSpPr>
          <p:nvPr>
            <p:ph type="title"/>
          </p:nvPr>
        </p:nvSpPr>
        <p:spPr>
          <a:xfrm>
            <a:off x="1190625" y="528043"/>
            <a:ext cx="7067550" cy="722312"/>
          </a:xfrm>
        </p:spPr>
        <p:txBody>
          <a:bodyPr/>
          <a:lstStyle/>
          <a:p>
            <a:r>
              <a:rPr kumimoji="1" lang="ja-JP" altLang="en-US" dirty="0"/>
              <a:t>多管円筒式熱交換器の構造</a:t>
            </a:r>
          </a:p>
        </p:txBody>
      </p:sp>
      <p:pic>
        <p:nvPicPr>
          <p:cNvPr id="9" name="図 8">
            <a:extLst>
              <a:ext uri="{FF2B5EF4-FFF2-40B4-BE49-F238E27FC236}">
                <a16:creationId xmlns:a16="http://schemas.microsoft.com/office/drawing/2014/main" id="{A0BCA064-2E19-A23B-1762-D7FF6B9277F6}"/>
              </a:ext>
            </a:extLst>
          </p:cNvPr>
          <p:cNvPicPr>
            <a:picLocks noChangeAspect="1"/>
          </p:cNvPicPr>
          <p:nvPr/>
        </p:nvPicPr>
        <p:blipFill>
          <a:blip r:embed="rId5"/>
          <a:stretch>
            <a:fillRect/>
          </a:stretch>
        </p:blipFill>
        <p:spPr>
          <a:xfrm>
            <a:off x="4879068" y="2188401"/>
            <a:ext cx="3987800" cy="3419243"/>
          </a:xfrm>
          <a:prstGeom prst="rect">
            <a:avLst/>
          </a:prstGeom>
        </p:spPr>
      </p:pic>
      <p:pic>
        <p:nvPicPr>
          <p:cNvPr id="7" name="図 6">
            <a:extLst>
              <a:ext uri="{FF2B5EF4-FFF2-40B4-BE49-F238E27FC236}">
                <a16:creationId xmlns:a16="http://schemas.microsoft.com/office/drawing/2014/main" id="{EAAE73D4-8A1B-1C42-89A4-B74C02BD6200}"/>
              </a:ext>
            </a:extLst>
          </p:cNvPr>
          <p:cNvPicPr>
            <a:picLocks noChangeAspect="1"/>
          </p:cNvPicPr>
          <p:nvPr/>
        </p:nvPicPr>
        <p:blipFill>
          <a:blip r:embed="rId6"/>
          <a:stretch>
            <a:fillRect/>
          </a:stretch>
        </p:blipFill>
        <p:spPr>
          <a:xfrm>
            <a:off x="105293" y="2188401"/>
            <a:ext cx="4773775" cy="3023560"/>
          </a:xfrm>
          <a:prstGeom prst="rect">
            <a:avLst/>
          </a:prstGeom>
        </p:spPr>
      </p:pic>
      <p:pic>
        <p:nvPicPr>
          <p:cNvPr id="3" name="HE04">
            <a:hlinkClick r:id="" action="ppaction://media"/>
            <a:extLst>
              <a:ext uri="{FF2B5EF4-FFF2-40B4-BE49-F238E27FC236}">
                <a16:creationId xmlns:a16="http://schemas.microsoft.com/office/drawing/2014/main" id="{E2A88C01-B885-B075-6037-FA0C1923DE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07375" y="406400"/>
            <a:ext cx="609600" cy="609600"/>
          </a:xfrm>
          <a:prstGeom prst="rect">
            <a:avLst/>
          </a:prstGeom>
        </p:spPr>
      </p:pic>
    </p:spTree>
    <p:extLst>
      <p:ext uri="{BB962C8B-B14F-4D97-AF65-F5344CB8AC3E}">
        <p14:creationId xmlns:p14="http://schemas.microsoft.com/office/powerpoint/2010/main" val="88062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p:cNvSpPr>
            <a:spLocks noGrp="1" noChangeArrowheads="1"/>
          </p:cNvSpPr>
          <p:nvPr>
            <p:ph type="title"/>
          </p:nvPr>
        </p:nvSpPr>
        <p:spPr>
          <a:xfrm>
            <a:off x="201882" y="0"/>
            <a:ext cx="8550232" cy="451262"/>
          </a:xfrm>
        </p:spPr>
        <p:txBody>
          <a:bodyPr/>
          <a:lstStyle/>
          <a:p>
            <a:pPr eaLnBrk="1" hangingPunct="1"/>
            <a:r>
              <a:rPr lang="ja-JP" altLang="en-US" sz="3200" b="0" dirty="0"/>
              <a:t>１</a:t>
            </a:r>
            <a:r>
              <a:rPr lang="en-US" altLang="ja-JP" sz="3200" b="0" dirty="0">
                <a:latin typeface="ＭＳ Ｐゴシック" panose="020B0600070205080204" pitchFamily="50" charset="-128"/>
                <a:ea typeface="ＭＳ Ｐゴシック" panose="020B0600070205080204" pitchFamily="50" charset="-128"/>
              </a:rPr>
              <a:t>(</a:t>
            </a:r>
            <a:r>
              <a:rPr lang="en-US" altLang="ja-JP" sz="3200" b="0" dirty="0"/>
              <a:t>single</a:t>
            </a:r>
            <a:r>
              <a:rPr lang="ja-JP" altLang="en-US" sz="3200" b="0" dirty="0"/>
              <a:t>）パス</a:t>
            </a:r>
            <a:r>
              <a:rPr lang="en-GB" sz="3200" b="0" dirty="0"/>
              <a:t>: </a:t>
            </a:r>
            <a:r>
              <a:rPr lang="ja-JP" altLang="en-US" sz="3200" b="0" dirty="0"/>
              <a:t>多パスの温度クロス</a:t>
            </a:r>
            <a:endParaRPr lang="en-US" sz="3200" b="0" dirty="0"/>
          </a:p>
        </p:txBody>
      </p:sp>
      <p:sp>
        <p:nvSpPr>
          <p:cNvPr id="47" name="Text Box 13"/>
          <p:cNvSpPr txBox="1">
            <a:spLocks noChangeArrowheads="1"/>
          </p:cNvSpPr>
          <p:nvPr/>
        </p:nvSpPr>
        <p:spPr bwMode="auto">
          <a:xfrm>
            <a:off x="4251240" y="3115437"/>
            <a:ext cx="3944587" cy="461665"/>
          </a:xfrm>
          <a:prstGeom prst="rect">
            <a:avLst/>
          </a:prstGeom>
          <a:solidFill>
            <a:srgbClr val="FFC000"/>
          </a:solidFill>
          <a:ln>
            <a:noFill/>
          </a:ln>
          <a:effec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spcBef>
                <a:spcPct val="50000"/>
              </a:spcBef>
            </a:pPr>
            <a:r>
              <a:rPr lang="ja-JP" altLang="en-US" sz="1400" dirty="0"/>
              <a:t>出口低温流体</a:t>
            </a:r>
            <a:r>
              <a:rPr lang="en-GB" sz="1400" dirty="0"/>
              <a:t> </a:t>
            </a:r>
            <a:r>
              <a:rPr lang="en-GB" sz="2400" dirty="0">
                <a:solidFill>
                  <a:srgbClr val="0070C0"/>
                </a:solidFill>
              </a:rPr>
              <a:t> &gt;  </a:t>
            </a:r>
            <a:r>
              <a:rPr lang="ja-JP" altLang="en-US" sz="1400" dirty="0"/>
              <a:t>出口高温流体</a:t>
            </a:r>
            <a:endParaRPr lang="en-US" sz="1400" dirty="0"/>
          </a:p>
        </p:txBody>
      </p:sp>
      <p:grpSp>
        <p:nvGrpSpPr>
          <p:cNvPr id="15" name="グループ化 14">
            <a:extLst>
              <a:ext uri="{FF2B5EF4-FFF2-40B4-BE49-F238E27FC236}">
                <a16:creationId xmlns:a16="http://schemas.microsoft.com/office/drawing/2014/main" id="{B2106AF8-1005-B456-3569-D9966F0A8722}"/>
              </a:ext>
            </a:extLst>
          </p:cNvPr>
          <p:cNvGrpSpPr/>
          <p:nvPr/>
        </p:nvGrpSpPr>
        <p:grpSpPr>
          <a:xfrm>
            <a:off x="308652" y="3334698"/>
            <a:ext cx="8098748" cy="2654647"/>
            <a:chOff x="308652" y="3334698"/>
            <a:chExt cx="8098748" cy="2654647"/>
          </a:xfrm>
        </p:grpSpPr>
        <p:sp>
          <p:nvSpPr>
            <p:cNvPr id="36867" name="Line 6"/>
            <p:cNvSpPr>
              <a:spLocks noChangeShapeType="1"/>
            </p:cNvSpPr>
            <p:nvPr/>
          </p:nvSpPr>
          <p:spPr bwMode="auto">
            <a:xfrm flipV="1">
              <a:off x="1645750" y="3413123"/>
              <a:ext cx="0" cy="1105798"/>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68" name="Line 7"/>
            <p:cNvSpPr>
              <a:spLocks noChangeShapeType="1"/>
            </p:cNvSpPr>
            <p:nvPr/>
          </p:nvSpPr>
          <p:spPr bwMode="auto">
            <a:xfrm>
              <a:off x="1574754" y="4479708"/>
              <a:ext cx="2780690" cy="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69" name="Line 8"/>
            <p:cNvSpPr>
              <a:spLocks noChangeShapeType="1"/>
            </p:cNvSpPr>
            <p:nvPr/>
          </p:nvSpPr>
          <p:spPr bwMode="auto">
            <a:xfrm>
              <a:off x="1894237" y="3483706"/>
              <a:ext cx="1976065" cy="64308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70" name="Line 9"/>
            <p:cNvSpPr>
              <a:spLocks noChangeShapeType="1"/>
            </p:cNvSpPr>
            <p:nvPr/>
          </p:nvSpPr>
          <p:spPr bwMode="auto">
            <a:xfrm>
              <a:off x="1894237" y="3726825"/>
              <a:ext cx="1976065" cy="643088"/>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71" name="Line 10"/>
            <p:cNvSpPr>
              <a:spLocks noChangeShapeType="1"/>
            </p:cNvSpPr>
            <p:nvPr/>
          </p:nvSpPr>
          <p:spPr bwMode="auto">
            <a:xfrm flipH="1">
              <a:off x="1557004" y="3729766"/>
              <a:ext cx="343149" cy="0"/>
            </a:xfrm>
            <a:prstGeom prst="line">
              <a:avLst/>
            </a:prstGeom>
            <a:noFill/>
            <a:ln w="25400"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72" name="Line 11"/>
            <p:cNvSpPr>
              <a:spLocks noChangeShapeType="1"/>
            </p:cNvSpPr>
            <p:nvPr/>
          </p:nvSpPr>
          <p:spPr bwMode="auto">
            <a:xfrm flipH="1" flipV="1">
              <a:off x="1582149" y="4104247"/>
              <a:ext cx="2276320" cy="23528"/>
            </a:xfrm>
            <a:prstGeom prst="line">
              <a:avLst/>
            </a:prstGeom>
            <a:noFill/>
            <a:ln w="25400"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73" name="AutoShape 12"/>
            <p:cNvSpPr>
              <a:spLocks/>
            </p:cNvSpPr>
            <p:nvPr/>
          </p:nvSpPr>
          <p:spPr bwMode="auto">
            <a:xfrm>
              <a:off x="1379514" y="3730746"/>
              <a:ext cx="141993" cy="370560"/>
            </a:xfrm>
            <a:prstGeom prst="leftBrace">
              <a:avLst>
                <a:gd name="adj1" fmla="val 32813"/>
                <a:gd name="adj2" fmla="val 50000"/>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74" name="Text Box 13"/>
            <p:cNvSpPr txBox="1">
              <a:spLocks noChangeArrowheads="1"/>
            </p:cNvSpPr>
            <p:nvPr/>
          </p:nvSpPr>
          <p:spPr bwMode="auto">
            <a:xfrm>
              <a:off x="328169" y="3334698"/>
              <a:ext cx="1305749" cy="188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56D6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400" dirty="0"/>
                <a:t>Temperature</a:t>
              </a:r>
              <a:endParaRPr lang="en-US" sz="1400" dirty="0"/>
            </a:p>
          </p:txBody>
        </p:sp>
        <p:sp>
          <p:nvSpPr>
            <p:cNvPr id="36875" name="Text Box 14"/>
            <p:cNvSpPr txBox="1">
              <a:spLocks noChangeArrowheads="1"/>
            </p:cNvSpPr>
            <p:nvPr/>
          </p:nvSpPr>
          <p:spPr bwMode="auto">
            <a:xfrm>
              <a:off x="4319946" y="4377755"/>
              <a:ext cx="567971" cy="188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56D6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400" dirty="0"/>
                <a:t>L</a:t>
              </a:r>
              <a:endParaRPr lang="en-US" sz="1400" dirty="0"/>
            </a:p>
          </p:txBody>
        </p:sp>
        <p:sp>
          <p:nvSpPr>
            <p:cNvPr id="36876" name="Text Box 15"/>
            <p:cNvSpPr txBox="1">
              <a:spLocks noChangeArrowheads="1"/>
            </p:cNvSpPr>
            <p:nvPr/>
          </p:nvSpPr>
          <p:spPr bwMode="auto">
            <a:xfrm>
              <a:off x="308652" y="3679770"/>
              <a:ext cx="1135942" cy="4561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56D6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400" dirty="0"/>
                <a:t>Overall temperature cross</a:t>
              </a:r>
              <a:endParaRPr lang="en-US" sz="1400" dirty="0"/>
            </a:p>
          </p:txBody>
        </p:sp>
        <p:grpSp>
          <p:nvGrpSpPr>
            <p:cNvPr id="36877" name="Group 26"/>
            <p:cNvGrpSpPr>
              <a:grpSpLocks/>
            </p:cNvGrpSpPr>
            <p:nvPr/>
          </p:nvGrpSpPr>
          <p:grpSpPr bwMode="auto">
            <a:xfrm>
              <a:off x="448187" y="4821826"/>
              <a:ext cx="2780690" cy="1105798"/>
              <a:chOff x="904" y="2848"/>
              <a:chExt cx="1880" cy="1128"/>
            </a:xfrm>
          </p:grpSpPr>
          <p:sp>
            <p:nvSpPr>
              <p:cNvPr id="36906" name="Line 17"/>
              <p:cNvSpPr>
                <a:spLocks noChangeShapeType="1"/>
              </p:cNvSpPr>
              <p:nvPr/>
            </p:nvSpPr>
            <p:spPr bwMode="auto">
              <a:xfrm flipV="1">
                <a:off x="952" y="2848"/>
                <a:ext cx="0" cy="1128"/>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907" name="Line 18"/>
              <p:cNvSpPr>
                <a:spLocks noChangeShapeType="1"/>
              </p:cNvSpPr>
              <p:nvPr/>
            </p:nvSpPr>
            <p:spPr bwMode="auto">
              <a:xfrm>
                <a:off x="904" y="3936"/>
                <a:ext cx="1880" cy="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908" name="Line 19"/>
              <p:cNvSpPr>
                <a:spLocks noChangeShapeType="1"/>
              </p:cNvSpPr>
              <p:nvPr/>
            </p:nvSpPr>
            <p:spPr bwMode="auto">
              <a:xfrm>
                <a:off x="1120" y="2920"/>
                <a:ext cx="1336" cy="656"/>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909" name="Line 20"/>
              <p:cNvSpPr>
                <a:spLocks noChangeShapeType="1"/>
              </p:cNvSpPr>
              <p:nvPr/>
            </p:nvSpPr>
            <p:spPr bwMode="auto">
              <a:xfrm>
                <a:off x="1120" y="3168"/>
                <a:ext cx="1336" cy="656"/>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grpSp>
        <p:sp>
          <p:nvSpPr>
            <p:cNvPr id="36878" name="Line 21"/>
            <p:cNvSpPr>
              <a:spLocks noChangeShapeType="1"/>
            </p:cNvSpPr>
            <p:nvPr/>
          </p:nvSpPr>
          <p:spPr bwMode="auto">
            <a:xfrm flipV="1">
              <a:off x="5245665" y="4836492"/>
              <a:ext cx="0" cy="1105798"/>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79" name="Line 22"/>
            <p:cNvSpPr>
              <a:spLocks noChangeShapeType="1"/>
            </p:cNvSpPr>
            <p:nvPr/>
          </p:nvSpPr>
          <p:spPr bwMode="auto">
            <a:xfrm>
              <a:off x="5174669" y="5903077"/>
              <a:ext cx="2780690" cy="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80" name="Line 23"/>
            <p:cNvSpPr>
              <a:spLocks noChangeShapeType="1"/>
            </p:cNvSpPr>
            <p:nvPr/>
          </p:nvSpPr>
          <p:spPr bwMode="auto">
            <a:xfrm>
              <a:off x="5494152" y="4907075"/>
              <a:ext cx="1976065" cy="64308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81" name="Line 24"/>
            <p:cNvSpPr>
              <a:spLocks noChangeShapeType="1"/>
            </p:cNvSpPr>
            <p:nvPr/>
          </p:nvSpPr>
          <p:spPr bwMode="auto">
            <a:xfrm>
              <a:off x="5488236" y="5483501"/>
              <a:ext cx="1981981" cy="30978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82" name="Line 27"/>
            <p:cNvSpPr>
              <a:spLocks noChangeShapeType="1"/>
            </p:cNvSpPr>
            <p:nvPr/>
          </p:nvSpPr>
          <p:spPr bwMode="auto">
            <a:xfrm flipH="1">
              <a:off x="5441645" y="5159997"/>
              <a:ext cx="1971627" cy="32350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87" name="Freeform 54"/>
            <p:cNvSpPr>
              <a:spLocks/>
            </p:cNvSpPr>
            <p:nvPr/>
          </p:nvSpPr>
          <p:spPr bwMode="auto">
            <a:xfrm>
              <a:off x="6427459" y="5301163"/>
              <a:ext cx="1036842" cy="42154"/>
            </a:xfrm>
            <a:custGeom>
              <a:avLst/>
              <a:gdLst>
                <a:gd name="T0" fmla="*/ 0 w 701"/>
                <a:gd name="T1" fmla="*/ 44450 h 43"/>
                <a:gd name="T2" fmla="*/ 231775 w 701"/>
                <a:gd name="T3" fmla="*/ 11113 h 43"/>
                <a:gd name="T4" fmla="*/ 557212 w 701"/>
                <a:gd name="T5" fmla="*/ 3175 h 43"/>
                <a:gd name="T6" fmla="*/ 885825 w 701"/>
                <a:gd name="T7" fmla="*/ 26988 h 43"/>
                <a:gd name="T8" fmla="*/ 1112837 w 701"/>
                <a:gd name="T9" fmla="*/ 68263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1" h="43">
                  <a:moveTo>
                    <a:pt x="0" y="28"/>
                  </a:moveTo>
                  <a:lnTo>
                    <a:pt x="146" y="7"/>
                  </a:lnTo>
                  <a:cubicBezTo>
                    <a:pt x="204" y="3"/>
                    <a:pt x="282" y="0"/>
                    <a:pt x="351" y="2"/>
                  </a:cubicBezTo>
                  <a:cubicBezTo>
                    <a:pt x="420" y="4"/>
                    <a:pt x="500" y="10"/>
                    <a:pt x="558" y="17"/>
                  </a:cubicBezTo>
                  <a:lnTo>
                    <a:pt x="701" y="43"/>
                  </a:lnTo>
                </a:path>
              </a:pathLst>
            </a:custGeom>
            <a:noFill/>
            <a:ln w="19050" cap="flat" cmpd="sng">
              <a:solidFill>
                <a:srgbClr val="0000FF"/>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88" name="Freeform 55"/>
            <p:cNvSpPr>
              <a:spLocks/>
            </p:cNvSpPr>
            <p:nvPr/>
          </p:nvSpPr>
          <p:spPr bwMode="auto">
            <a:xfrm>
              <a:off x="6764692" y="5322729"/>
              <a:ext cx="692214" cy="123520"/>
            </a:xfrm>
            <a:custGeom>
              <a:avLst/>
              <a:gdLst>
                <a:gd name="T0" fmla="*/ 0 w 468"/>
                <a:gd name="T1" fmla="*/ 0 h 126"/>
                <a:gd name="T2" fmla="*/ 203200 w 468"/>
                <a:gd name="T3" fmla="*/ 71438 h 126"/>
                <a:gd name="T4" fmla="*/ 450850 w 468"/>
                <a:gd name="T5" fmla="*/ 138113 h 126"/>
                <a:gd name="T6" fmla="*/ 647700 w 468"/>
                <a:gd name="T7" fmla="*/ 182563 h 126"/>
                <a:gd name="T8" fmla="*/ 742950 w 468"/>
                <a:gd name="T9" fmla="*/ 200025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8" h="126">
                  <a:moveTo>
                    <a:pt x="0" y="0"/>
                  </a:moveTo>
                  <a:lnTo>
                    <a:pt x="128" y="45"/>
                  </a:lnTo>
                  <a:cubicBezTo>
                    <a:pt x="175" y="59"/>
                    <a:pt x="238" y="75"/>
                    <a:pt x="284" y="87"/>
                  </a:cubicBezTo>
                  <a:cubicBezTo>
                    <a:pt x="330" y="99"/>
                    <a:pt x="377" y="108"/>
                    <a:pt x="408" y="115"/>
                  </a:cubicBezTo>
                  <a:lnTo>
                    <a:pt x="468" y="126"/>
                  </a:lnTo>
                </a:path>
              </a:pathLst>
            </a:custGeom>
            <a:noFill/>
            <a:ln w="19050" cap="flat" cmpd="sng">
              <a:solidFill>
                <a:srgbClr val="FF0000"/>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889" name="Text Box 58"/>
            <p:cNvSpPr txBox="1">
              <a:spLocks noChangeArrowheads="1"/>
            </p:cNvSpPr>
            <p:nvPr/>
          </p:nvSpPr>
          <p:spPr bwMode="auto">
            <a:xfrm>
              <a:off x="422524" y="5372534"/>
              <a:ext cx="295818" cy="188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56D6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400" dirty="0"/>
                <a:t>T</a:t>
              </a:r>
              <a:endParaRPr lang="en-US" sz="1400" dirty="0"/>
            </a:p>
          </p:txBody>
        </p:sp>
        <p:sp>
          <p:nvSpPr>
            <p:cNvPr id="36890" name="Text Box 59"/>
            <p:cNvSpPr txBox="1">
              <a:spLocks noChangeArrowheads="1"/>
            </p:cNvSpPr>
            <p:nvPr/>
          </p:nvSpPr>
          <p:spPr bwMode="auto">
            <a:xfrm>
              <a:off x="7872530" y="5801124"/>
              <a:ext cx="295818" cy="188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56D6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400" dirty="0"/>
                <a:t>L</a:t>
              </a:r>
              <a:endParaRPr lang="en-US" sz="1400" dirty="0"/>
            </a:p>
          </p:txBody>
        </p:sp>
        <p:sp>
          <p:nvSpPr>
            <p:cNvPr id="36891" name="Text Box 60"/>
            <p:cNvSpPr txBox="1">
              <a:spLocks noChangeArrowheads="1"/>
            </p:cNvSpPr>
            <p:nvPr/>
          </p:nvSpPr>
          <p:spPr bwMode="auto">
            <a:xfrm>
              <a:off x="3323845" y="5750300"/>
              <a:ext cx="295818" cy="188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56D6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400" dirty="0"/>
                <a:t>L</a:t>
              </a:r>
              <a:endParaRPr lang="en-US" sz="1400" dirty="0"/>
            </a:p>
          </p:txBody>
        </p:sp>
        <p:sp>
          <p:nvSpPr>
            <p:cNvPr id="36892" name="Text Box 61"/>
            <p:cNvSpPr txBox="1">
              <a:spLocks noChangeArrowheads="1"/>
            </p:cNvSpPr>
            <p:nvPr/>
          </p:nvSpPr>
          <p:spPr bwMode="auto">
            <a:xfrm>
              <a:off x="4961680" y="4734539"/>
              <a:ext cx="295818" cy="188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56D6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400" dirty="0">
                  <a:solidFill>
                    <a:srgbClr val="3366FF"/>
                  </a:solidFill>
                </a:rPr>
                <a:t>T</a:t>
              </a:r>
              <a:endParaRPr lang="en-US" sz="1400" dirty="0">
                <a:solidFill>
                  <a:srgbClr val="3366FF"/>
                </a:solidFill>
              </a:endParaRPr>
            </a:p>
          </p:txBody>
        </p:sp>
        <p:sp>
          <p:nvSpPr>
            <p:cNvPr id="36893" name="Text Box 62"/>
            <p:cNvSpPr txBox="1">
              <a:spLocks noChangeArrowheads="1"/>
            </p:cNvSpPr>
            <p:nvPr/>
          </p:nvSpPr>
          <p:spPr bwMode="auto">
            <a:xfrm>
              <a:off x="1953785" y="4761450"/>
              <a:ext cx="1265949" cy="323100"/>
            </a:xfrm>
            <a:prstGeom prst="rect">
              <a:avLst/>
            </a:prstGeom>
            <a:solidFill>
              <a:srgbClr val="FFC000"/>
            </a:solidFill>
            <a:ln>
              <a:noFill/>
            </a:ln>
            <a:effec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spcBef>
                  <a:spcPct val="50000"/>
                </a:spcBef>
              </a:pPr>
              <a:r>
                <a:rPr lang="ja-JP" altLang="en-US" sz="1400" dirty="0"/>
                <a:t>１パス配列のみ可能</a:t>
              </a:r>
              <a:endParaRPr lang="en-US" sz="1400" dirty="0"/>
            </a:p>
          </p:txBody>
        </p:sp>
        <p:sp>
          <p:nvSpPr>
            <p:cNvPr id="36894" name="Text Box 63"/>
            <p:cNvSpPr txBox="1">
              <a:spLocks noChangeArrowheads="1"/>
            </p:cNvSpPr>
            <p:nvPr/>
          </p:nvSpPr>
          <p:spPr bwMode="auto">
            <a:xfrm>
              <a:off x="6700937" y="4699299"/>
              <a:ext cx="1706463" cy="323100"/>
            </a:xfrm>
            <a:prstGeom prst="rect">
              <a:avLst/>
            </a:prstGeom>
            <a:solidFill>
              <a:srgbClr val="FFC000"/>
            </a:solidFill>
            <a:ln>
              <a:noFill/>
            </a:ln>
            <a:effec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spcBef>
                  <a:spcPct val="50000"/>
                </a:spcBef>
              </a:pPr>
              <a:r>
                <a:rPr lang="ja-JP" altLang="en-US" sz="1400" dirty="0"/>
                <a:t>多パスでは熱移動が逆転する</a:t>
              </a:r>
              <a:endParaRPr lang="en-US" sz="1400" dirty="0"/>
            </a:p>
          </p:txBody>
        </p:sp>
        <p:cxnSp>
          <p:nvCxnSpPr>
            <p:cNvPr id="4" name="Straight Arrow Connector 3"/>
            <p:cNvCxnSpPr/>
            <p:nvPr/>
          </p:nvCxnSpPr>
          <p:spPr bwMode="auto">
            <a:xfrm flipH="1">
              <a:off x="1998889" y="3481873"/>
              <a:ext cx="2179679" cy="241998"/>
            </a:xfrm>
            <a:prstGeom prst="straightConnector1">
              <a:avLst/>
            </a:prstGeom>
            <a:ln w="25400">
              <a:prstDash val="dash"/>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36" name="Straight Arrow Connector 35"/>
            <p:cNvCxnSpPr/>
            <p:nvPr/>
          </p:nvCxnSpPr>
          <p:spPr bwMode="auto">
            <a:xfrm flipH="1">
              <a:off x="3877987" y="3518539"/>
              <a:ext cx="2613034" cy="548774"/>
            </a:xfrm>
            <a:prstGeom prst="straightConnector1">
              <a:avLst/>
            </a:prstGeom>
            <a:ln w="25400">
              <a:prstDash val="dash"/>
              <a:headEnd type="none" w="med" len="med"/>
              <a:tailEnd type="arrow"/>
            </a:ln>
          </p:spPr>
          <p:style>
            <a:lnRef idx="3">
              <a:schemeClr val="accent1"/>
            </a:lnRef>
            <a:fillRef idx="0">
              <a:schemeClr val="accent1"/>
            </a:fillRef>
            <a:effectRef idx="2">
              <a:schemeClr val="accent1"/>
            </a:effectRef>
            <a:fontRef idx="minor">
              <a:schemeClr val="tx1"/>
            </a:fontRef>
          </p:style>
        </p:cxnSp>
      </p:grpSp>
      <p:pic>
        <p:nvPicPr>
          <p:cNvPr id="5" name="図 4">
            <a:extLst>
              <a:ext uri="{FF2B5EF4-FFF2-40B4-BE49-F238E27FC236}">
                <a16:creationId xmlns:a16="http://schemas.microsoft.com/office/drawing/2014/main" id="{EDCA0A56-80D2-3F97-D24A-96D65F780B72}"/>
              </a:ext>
            </a:extLst>
          </p:cNvPr>
          <p:cNvPicPr>
            <a:picLocks noChangeAspect="1"/>
          </p:cNvPicPr>
          <p:nvPr/>
        </p:nvPicPr>
        <p:blipFill>
          <a:blip r:embed="rId5"/>
          <a:stretch>
            <a:fillRect/>
          </a:stretch>
        </p:blipFill>
        <p:spPr>
          <a:xfrm>
            <a:off x="408308" y="509625"/>
            <a:ext cx="1976065" cy="2256497"/>
          </a:xfrm>
          <a:prstGeom prst="rect">
            <a:avLst/>
          </a:prstGeom>
        </p:spPr>
      </p:pic>
      <p:pic>
        <p:nvPicPr>
          <p:cNvPr id="9" name="図 8">
            <a:extLst>
              <a:ext uri="{FF2B5EF4-FFF2-40B4-BE49-F238E27FC236}">
                <a16:creationId xmlns:a16="http://schemas.microsoft.com/office/drawing/2014/main" id="{FD389BF3-D9CE-5FF8-71DC-BFF5FF89710F}"/>
              </a:ext>
            </a:extLst>
          </p:cNvPr>
          <p:cNvPicPr>
            <a:picLocks noChangeAspect="1"/>
          </p:cNvPicPr>
          <p:nvPr/>
        </p:nvPicPr>
        <p:blipFill>
          <a:blip r:embed="rId6"/>
          <a:stretch>
            <a:fillRect/>
          </a:stretch>
        </p:blipFill>
        <p:spPr>
          <a:xfrm>
            <a:off x="2495655" y="628093"/>
            <a:ext cx="1977577" cy="1895177"/>
          </a:xfrm>
          <a:prstGeom prst="rect">
            <a:avLst/>
          </a:prstGeom>
        </p:spPr>
      </p:pic>
      <p:grpSp>
        <p:nvGrpSpPr>
          <p:cNvPr id="11" name="グループ化 10">
            <a:extLst>
              <a:ext uri="{FF2B5EF4-FFF2-40B4-BE49-F238E27FC236}">
                <a16:creationId xmlns:a16="http://schemas.microsoft.com/office/drawing/2014/main" id="{F5B710A7-B9DD-A100-0634-52C30B4C0900}"/>
              </a:ext>
            </a:extLst>
          </p:cNvPr>
          <p:cNvGrpSpPr/>
          <p:nvPr/>
        </p:nvGrpSpPr>
        <p:grpSpPr>
          <a:xfrm>
            <a:off x="4485328" y="925295"/>
            <a:ext cx="4159372" cy="1630381"/>
            <a:chOff x="2775509" y="3706005"/>
            <a:chExt cx="4159372" cy="1630381"/>
          </a:xfrm>
        </p:grpSpPr>
        <p:pic>
          <p:nvPicPr>
            <p:cNvPr id="12" name="図 11">
              <a:extLst>
                <a:ext uri="{FF2B5EF4-FFF2-40B4-BE49-F238E27FC236}">
                  <a16:creationId xmlns:a16="http://schemas.microsoft.com/office/drawing/2014/main" id="{6257E7DC-47B1-76D0-2EB9-9893B98E0CE8}"/>
                </a:ext>
              </a:extLst>
            </p:cNvPr>
            <p:cNvPicPr>
              <a:picLocks noChangeAspect="1"/>
            </p:cNvPicPr>
            <p:nvPr/>
          </p:nvPicPr>
          <p:blipFill>
            <a:blip r:embed="rId7"/>
            <a:stretch>
              <a:fillRect/>
            </a:stretch>
          </p:blipFill>
          <p:spPr>
            <a:xfrm>
              <a:off x="2775509" y="3706005"/>
              <a:ext cx="2346215" cy="1624302"/>
            </a:xfrm>
            <a:prstGeom prst="rect">
              <a:avLst/>
            </a:prstGeom>
          </p:spPr>
        </p:pic>
        <p:pic>
          <p:nvPicPr>
            <p:cNvPr id="14" name="図 13">
              <a:extLst>
                <a:ext uri="{FF2B5EF4-FFF2-40B4-BE49-F238E27FC236}">
                  <a16:creationId xmlns:a16="http://schemas.microsoft.com/office/drawing/2014/main" id="{A30143F9-AE35-0B58-2796-37E2C0534C32}"/>
                </a:ext>
              </a:extLst>
            </p:cNvPr>
            <p:cNvPicPr>
              <a:picLocks noChangeAspect="1"/>
            </p:cNvPicPr>
            <p:nvPr/>
          </p:nvPicPr>
          <p:blipFill>
            <a:blip r:embed="rId8"/>
            <a:stretch>
              <a:fillRect/>
            </a:stretch>
          </p:blipFill>
          <p:spPr>
            <a:xfrm>
              <a:off x="4711674" y="3712084"/>
              <a:ext cx="2223207" cy="1624302"/>
            </a:xfrm>
            <a:prstGeom prst="rect">
              <a:avLst/>
            </a:prstGeom>
          </p:spPr>
        </p:pic>
      </p:grpSp>
      <p:pic>
        <p:nvPicPr>
          <p:cNvPr id="2" name="HE05">
            <a:hlinkClick r:id="" action="ppaction://media"/>
            <a:extLst>
              <a:ext uri="{FF2B5EF4-FFF2-40B4-BE49-F238E27FC236}">
                <a16:creationId xmlns:a16="http://schemas.microsoft.com/office/drawing/2014/main" id="{8C4D5D93-2C30-BCA2-0C84-1E128A41AD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02600" y="234878"/>
            <a:ext cx="609600" cy="609600"/>
          </a:xfrm>
          <a:prstGeom prst="rect">
            <a:avLst/>
          </a:prstGeom>
        </p:spPr>
      </p:pic>
    </p:spTree>
    <p:extLst>
      <p:ext uri="{BB962C8B-B14F-4D97-AF65-F5344CB8AC3E}">
        <p14:creationId xmlns:p14="http://schemas.microsoft.com/office/powerpoint/2010/main" val="45325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2410B3-23C8-5671-919A-E1EB7DAB80D6}"/>
              </a:ext>
            </a:extLst>
          </p:cNvPr>
          <p:cNvSpPr>
            <a:spLocks noGrp="1"/>
          </p:cNvSpPr>
          <p:nvPr>
            <p:ph type="title"/>
          </p:nvPr>
        </p:nvSpPr>
        <p:spPr>
          <a:xfrm>
            <a:off x="1536700" y="340597"/>
            <a:ext cx="6324600" cy="685800"/>
          </a:xfrm>
        </p:spPr>
        <p:txBody>
          <a:bodyPr/>
          <a:lstStyle/>
          <a:p>
            <a:pPr algn="r"/>
            <a:r>
              <a:rPr kumimoji="1" lang="ja-JP" altLang="en-US" dirty="0"/>
              <a:t>レイノルズ</a:t>
            </a:r>
            <a:r>
              <a:rPr kumimoji="1" lang="en-US" altLang="ja-JP" dirty="0"/>
              <a:t>Re</a:t>
            </a:r>
            <a:r>
              <a:rPr kumimoji="1" lang="ja-JP" altLang="en-US" dirty="0"/>
              <a:t>数と流れ状態</a:t>
            </a:r>
          </a:p>
        </p:txBody>
      </p:sp>
      <p:pic>
        <p:nvPicPr>
          <p:cNvPr id="6" name="図 5">
            <a:extLst>
              <a:ext uri="{FF2B5EF4-FFF2-40B4-BE49-F238E27FC236}">
                <a16:creationId xmlns:a16="http://schemas.microsoft.com/office/drawing/2014/main" id="{21364CD9-1792-B63B-8F4E-4E645D929022}"/>
              </a:ext>
            </a:extLst>
          </p:cNvPr>
          <p:cNvPicPr/>
          <p:nvPr/>
        </p:nvPicPr>
        <p:blipFill>
          <a:blip r:embed="rId5">
            <a:extLst>
              <a:ext uri="{28A0092B-C50C-407E-A947-70E740481C1C}">
                <a14:useLocalDpi xmlns:a14="http://schemas.microsoft.com/office/drawing/2010/main" val="0"/>
              </a:ext>
            </a:extLst>
          </a:blip>
          <a:stretch>
            <a:fillRect/>
          </a:stretch>
        </p:blipFill>
        <p:spPr>
          <a:xfrm>
            <a:off x="5325533" y="1138553"/>
            <a:ext cx="3430270" cy="2395855"/>
          </a:xfrm>
          <a:prstGeom prst="rect">
            <a:avLst/>
          </a:prstGeom>
        </p:spPr>
      </p:pic>
      <p:pic>
        <p:nvPicPr>
          <p:cNvPr id="5" name="図 4">
            <a:extLst>
              <a:ext uri="{FF2B5EF4-FFF2-40B4-BE49-F238E27FC236}">
                <a16:creationId xmlns:a16="http://schemas.microsoft.com/office/drawing/2014/main" id="{663EEA33-AD5F-3027-5271-FF1AD22496F5}"/>
              </a:ext>
            </a:extLst>
          </p:cNvPr>
          <p:cNvPicPr/>
          <p:nvPr/>
        </p:nvPicPr>
        <p:blipFill>
          <a:blip r:embed="rId6">
            <a:extLst>
              <a:ext uri="{28A0092B-C50C-407E-A947-70E740481C1C}">
                <a14:useLocalDpi xmlns:a14="http://schemas.microsoft.com/office/drawing/2010/main" val="0"/>
              </a:ext>
            </a:extLst>
          </a:blip>
          <a:stretch>
            <a:fillRect/>
          </a:stretch>
        </p:blipFill>
        <p:spPr>
          <a:xfrm>
            <a:off x="5325533" y="3306127"/>
            <a:ext cx="3430269" cy="2946400"/>
          </a:xfrm>
          <a:prstGeom prst="rect">
            <a:avLst/>
          </a:prstGeom>
        </p:spPr>
      </p:pic>
      <p:pic>
        <p:nvPicPr>
          <p:cNvPr id="8" name="図 7">
            <a:extLst>
              <a:ext uri="{FF2B5EF4-FFF2-40B4-BE49-F238E27FC236}">
                <a16:creationId xmlns:a16="http://schemas.microsoft.com/office/drawing/2014/main" id="{F21473E7-F3DF-3051-D4D1-97448A9CFD97}"/>
              </a:ext>
            </a:extLst>
          </p:cNvPr>
          <p:cNvPicPr>
            <a:picLocks noChangeAspect="1"/>
          </p:cNvPicPr>
          <p:nvPr/>
        </p:nvPicPr>
        <p:blipFill>
          <a:blip r:embed="rId7"/>
          <a:stretch>
            <a:fillRect/>
          </a:stretch>
        </p:blipFill>
        <p:spPr>
          <a:xfrm>
            <a:off x="416247" y="1167761"/>
            <a:ext cx="3983066" cy="2569847"/>
          </a:xfrm>
          <a:prstGeom prst="rect">
            <a:avLst/>
          </a:prstGeom>
        </p:spPr>
      </p:pic>
      <p:pic>
        <p:nvPicPr>
          <p:cNvPr id="10" name="図 9">
            <a:extLst>
              <a:ext uri="{FF2B5EF4-FFF2-40B4-BE49-F238E27FC236}">
                <a16:creationId xmlns:a16="http://schemas.microsoft.com/office/drawing/2014/main" id="{2D78E7C5-E2F8-F886-4B49-FD6C2D4D8414}"/>
              </a:ext>
            </a:extLst>
          </p:cNvPr>
          <p:cNvPicPr>
            <a:picLocks noChangeAspect="1"/>
          </p:cNvPicPr>
          <p:nvPr/>
        </p:nvPicPr>
        <p:blipFill>
          <a:blip r:embed="rId8"/>
          <a:stretch>
            <a:fillRect/>
          </a:stretch>
        </p:blipFill>
        <p:spPr>
          <a:xfrm>
            <a:off x="1041118" y="4078961"/>
            <a:ext cx="2019582" cy="1995766"/>
          </a:xfrm>
          <a:prstGeom prst="rect">
            <a:avLst/>
          </a:prstGeom>
        </p:spPr>
      </p:pic>
      <p:sp>
        <p:nvSpPr>
          <p:cNvPr id="11" name="テキスト ボックス 10">
            <a:extLst>
              <a:ext uri="{FF2B5EF4-FFF2-40B4-BE49-F238E27FC236}">
                <a16:creationId xmlns:a16="http://schemas.microsoft.com/office/drawing/2014/main" id="{92447235-022D-09E5-BE13-50D547F0AC45}"/>
              </a:ext>
            </a:extLst>
          </p:cNvPr>
          <p:cNvSpPr txBox="1"/>
          <p:nvPr/>
        </p:nvSpPr>
        <p:spPr>
          <a:xfrm>
            <a:off x="3060700" y="4261236"/>
            <a:ext cx="2006703" cy="1631216"/>
          </a:xfrm>
          <a:prstGeom prst="rect">
            <a:avLst/>
          </a:prstGeom>
          <a:noFill/>
        </p:spPr>
        <p:txBody>
          <a:bodyPr wrap="none" rtlCol="0">
            <a:spAutoFit/>
          </a:bodyPr>
          <a:lstStyle/>
          <a:p>
            <a:r>
              <a:rPr kumimoji="1" lang="en-US" altLang="ja-JP" dirty="0"/>
              <a:t>Re2300</a:t>
            </a:r>
            <a:r>
              <a:rPr kumimoji="1" lang="ja-JP" altLang="en-US" dirty="0"/>
              <a:t>以下層流</a:t>
            </a:r>
            <a:endParaRPr kumimoji="1" lang="en-US" altLang="ja-JP" dirty="0"/>
          </a:p>
          <a:p>
            <a:endParaRPr kumimoji="1" lang="en-US" altLang="ja-JP" dirty="0"/>
          </a:p>
          <a:p>
            <a:r>
              <a:rPr kumimoji="1" lang="ja-JP" altLang="en-US" dirty="0"/>
              <a:t>遷移域</a:t>
            </a:r>
            <a:endParaRPr kumimoji="1" lang="en-US" altLang="ja-JP" dirty="0"/>
          </a:p>
          <a:p>
            <a:endParaRPr kumimoji="1" lang="en-US" altLang="ja-JP" dirty="0"/>
          </a:p>
          <a:p>
            <a:r>
              <a:rPr kumimoji="1" lang="en-US" altLang="ja-JP" dirty="0"/>
              <a:t>400</a:t>
            </a:r>
            <a:r>
              <a:rPr kumimoji="1" lang="ja-JP" altLang="en-US" dirty="0"/>
              <a:t>以上乱流</a:t>
            </a:r>
          </a:p>
        </p:txBody>
      </p:sp>
      <p:pic>
        <p:nvPicPr>
          <p:cNvPr id="3" name="HE06">
            <a:hlinkClick r:id="" action="ppaction://media"/>
            <a:extLst>
              <a:ext uri="{FF2B5EF4-FFF2-40B4-BE49-F238E27FC236}">
                <a16:creationId xmlns:a16="http://schemas.microsoft.com/office/drawing/2014/main" id="{0B7082D5-8520-4B95-BFBE-B9536EA0DF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91891" y="300673"/>
            <a:ext cx="609600" cy="609600"/>
          </a:xfrm>
          <a:prstGeom prst="rect">
            <a:avLst/>
          </a:prstGeom>
        </p:spPr>
      </p:pic>
    </p:spTree>
    <p:extLst>
      <p:ext uri="{BB962C8B-B14F-4D97-AF65-F5344CB8AC3E}">
        <p14:creationId xmlns:p14="http://schemas.microsoft.com/office/powerpoint/2010/main" val="9540795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C6C12A-4E4C-D1C8-C8C5-97F28A30FB08}"/>
              </a:ext>
            </a:extLst>
          </p:cNvPr>
          <p:cNvSpPr>
            <a:spLocks noGrp="1"/>
          </p:cNvSpPr>
          <p:nvPr>
            <p:ph type="title"/>
          </p:nvPr>
        </p:nvSpPr>
        <p:spPr>
          <a:xfrm>
            <a:off x="495300" y="419100"/>
            <a:ext cx="8153400" cy="685800"/>
          </a:xfrm>
        </p:spPr>
        <p:txBody>
          <a:bodyPr/>
          <a:lstStyle/>
          <a:p>
            <a:r>
              <a:rPr kumimoji="1" lang="en-US" altLang="ja-JP" b="0" dirty="0"/>
              <a:t>Re</a:t>
            </a:r>
            <a:r>
              <a:rPr kumimoji="1" lang="ja-JP" altLang="en-US" b="0" dirty="0"/>
              <a:t>と伝熱係数　</a:t>
            </a:r>
            <a:r>
              <a:rPr kumimoji="1" lang="en-US" altLang="ja-JP" b="0" dirty="0"/>
              <a:t>Empty</a:t>
            </a:r>
            <a:r>
              <a:rPr kumimoji="1" lang="ja-JP" altLang="en-US" b="0" dirty="0"/>
              <a:t>と</a:t>
            </a:r>
            <a:r>
              <a:rPr kumimoji="1" lang="en-US" altLang="ja-JP" b="0" dirty="0" err="1"/>
              <a:t>hiTRAN</a:t>
            </a:r>
            <a:endParaRPr kumimoji="1" lang="ja-JP" altLang="en-US" b="0" dirty="0"/>
          </a:p>
        </p:txBody>
      </p:sp>
      <p:pic>
        <p:nvPicPr>
          <p:cNvPr id="3" name="図 2">
            <a:extLst>
              <a:ext uri="{FF2B5EF4-FFF2-40B4-BE49-F238E27FC236}">
                <a16:creationId xmlns:a16="http://schemas.microsoft.com/office/drawing/2014/main" id="{C10DC082-800A-1F62-3FCE-1264A0BC2A82}"/>
              </a:ext>
            </a:extLst>
          </p:cNvPr>
          <p:cNvPicPr/>
          <p:nvPr/>
        </p:nvPicPr>
        <p:blipFill>
          <a:blip r:embed="rId5">
            <a:extLst>
              <a:ext uri="{28A0092B-C50C-407E-A947-70E740481C1C}">
                <a14:useLocalDpi xmlns:a14="http://schemas.microsoft.com/office/drawing/2010/main" val="0"/>
              </a:ext>
            </a:extLst>
          </a:blip>
          <a:stretch>
            <a:fillRect/>
          </a:stretch>
        </p:blipFill>
        <p:spPr>
          <a:xfrm>
            <a:off x="387350" y="1308100"/>
            <a:ext cx="8750300" cy="4787900"/>
          </a:xfrm>
          <a:prstGeom prst="rect">
            <a:avLst/>
          </a:prstGeom>
        </p:spPr>
      </p:pic>
      <p:pic>
        <p:nvPicPr>
          <p:cNvPr id="4" name="HE07">
            <a:hlinkClick r:id="" action="ppaction://media"/>
            <a:extLst>
              <a:ext uri="{FF2B5EF4-FFF2-40B4-BE49-F238E27FC236}">
                <a16:creationId xmlns:a16="http://schemas.microsoft.com/office/drawing/2014/main" id="{49CD2D39-00AB-CB7E-0BA2-2261008CC0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43900" y="596900"/>
            <a:ext cx="609600" cy="609600"/>
          </a:xfrm>
          <a:prstGeom prst="rect">
            <a:avLst/>
          </a:prstGeom>
        </p:spPr>
      </p:pic>
    </p:spTree>
    <p:extLst>
      <p:ext uri="{BB962C8B-B14F-4D97-AF65-F5344CB8AC3E}">
        <p14:creationId xmlns:p14="http://schemas.microsoft.com/office/powerpoint/2010/main" val="14288925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792" y="251361"/>
            <a:ext cx="8416698" cy="685800"/>
          </a:xfrm>
        </p:spPr>
        <p:txBody>
          <a:bodyPr/>
          <a:lstStyle/>
          <a:p>
            <a:r>
              <a:rPr lang="ja-JP" altLang="en-US" sz="2400" b="0" dirty="0"/>
              <a:t>プラグインした</a:t>
            </a:r>
            <a:r>
              <a:rPr lang="en-GB" sz="2400" b="0" dirty="0"/>
              <a:t> hiTRAN.SP </a:t>
            </a:r>
            <a:r>
              <a:rPr lang="ja-JP" altLang="en-US" sz="2400" b="0" dirty="0"/>
              <a:t>を用い、単相流での最適値を決定</a:t>
            </a:r>
            <a:endParaRPr lang="en-GB" sz="2400" b="0" dirty="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0792" y="4424486"/>
            <a:ext cx="2435760" cy="1081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6652" y="2157476"/>
            <a:ext cx="3448050"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2"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81450" y="1523876"/>
            <a:ext cx="5162550"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a:off x="1365662" y="3123210"/>
            <a:ext cx="2446317"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10" name="Straight Arrow Connector 9"/>
          <p:cNvCxnSpPr/>
          <p:nvPr/>
        </p:nvCxnSpPr>
        <p:spPr bwMode="auto">
          <a:xfrm>
            <a:off x="337668" y="5839778"/>
            <a:ext cx="2446317"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190005" y="1436914"/>
            <a:ext cx="2593980" cy="400110"/>
          </a:xfrm>
          <a:prstGeom prst="rect">
            <a:avLst/>
          </a:prstGeom>
          <a:noFill/>
        </p:spPr>
        <p:txBody>
          <a:bodyPr wrap="none" rtlCol="0">
            <a:spAutoFit/>
          </a:bodyPr>
          <a:lstStyle/>
          <a:p>
            <a:r>
              <a:rPr lang="en-GB" b="0" dirty="0"/>
              <a:t>plug-in for Aspen EDR</a:t>
            </a:r>
          </a:p>
        </p:txBody>
      </p:sp>
      <p:sp>
        <p:nvSpPr>
          <p:cNvPr id="12" name="TextBox 11"/>
          <p:cNvSpPr txBox="1"/>
          <p:nvPr/>
        </p:nvSpPr>
        <p:spPr>
          <a:xfrm>
            <a:off x="520535" y="3786249"/>
            <a:ext cx="2286203" cy="400110"/>
          </a:xfrm>
          <a:prstGeom prst="rect">
            <a:avLst/>
          </a:prstGeom>
          <a:noFill/>
        </p:spPr>
        <p:txBody>
          <a:bodyPr wrap="none" rtlCol="0">
            <a:spAutoFit/>
          </a:bodyPr>
          <a:lstStyle/>
          <a:p>
            <a:r>
              <a:rPr lang="en-GB" b="0" dirty="0"/>
              <a:t>plug-in for HTRI V6</a:t>
            </a:r>
          </a:p>
        </p:txBody>
      </p:sp>
      <p:pic>
        <p:nvPicPr>
          <p:cNvPr id="3" name="図 2"/>
          <p:cNvPicPr>
            <a:picLocks noChangeAspect="1"/>
          </p:cNvPicPr>
          <p:nvPr/>
        </p:nvPicPr>
        <p:blipFill>
          <a:blip r:embed="rId8"/>
          <a:stretch>
            <a:fillRect/>
          </a:stretch>
        </p:blipFill>
        <p:spPr>
          <a:xfrm>
            <a:off x="2953524" y="3786249"/>
            <a:ext cx="6190476" cy="2247619"/>
          </a:xfrm>
          <a:prstGeom prst="rect">
            <a:avLst/>
          </a:prstGeom>
        </p:spPr>
      </p:pic>
      <p:pic>
        <p:nvPicPr>
          <p:cNvPr id="6" name="HE08">
            <a:hlinkClick r:id="" action="ppaction://media"/>
            <a:extLst>
              <a:ext uri="{FF2B5EF4-FFF2-40B4-BE49-F238E27FC236}">
                <a16:creationId xmlns:a16="http://schemas.microsoft.com/office/drawing/2014/main" id="{C088A171-9BC3-1A05-29F8-CD70E27FA4C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07890" y="846240"/>
            <a:ext cx="609600" cy="609600"/>
          </a:xfrm>
          <a:prstGeom prst="rect">
            <a:avLst/>
          </a:prstGeom>
        </p:spPr>
      </p:pic>
    </p:spTree>
    <p:extLst>
      <p:ext uri="{BB962C8B-B14F-4D97-AF65-F5344CB8AC3E}">
        <p14:creationId xmlns:p14="http://schemas.microsoft.com/office/powerpoint/2010/main" val="5903047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1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5B78F7-F779-20CB-6DFC-2D622624EE4F}"/>
              </a:ext>
            </a:extLst>
          </p:cNvPr>
          <p:cNvSpPr>
            <a:spLocks noGrp="1"/>
          </p:cNvSpPr>
          <p:nvPr>
            <p:ph type="title"/>
          </p:nvPr>
        </p:nvSpPr>
        <p:spPr>
          <a:xfrm>
            <a:off x="287995" y="227862"/>
            <a:ext cx="8153400" cy="685800"/>
          </a:xfrm>
        </p:spPr>
        <p:txBody>
          <a:bodyPr/>
          <a:lstStyle/>
          <a:p>
            <a:r>
              <a:rPr kumimoji="1" lang="ja-JP" altLang="en-US" sz="3600" dirty="0"/>
              <a:t>省エネルギーからカーボンニュートラルへ</a:t>
            </a:r>
          </a:p>
        </p:txBody>
      </p:sp>
      <p:grpSp>
        <p:nvGrpSpPr>
          <p:cNvPr id="12" name="グループ化 11">
            <a:extLst>
              <a:ext uri="{FF2B5EF4-FFF2-40B4-BE49-F238E27FC236}">
                <a16:creationId xmlns:a16="http://schemas.microsoft.com/office/drawing/2014/main" id="{EA566FB0-A070-539A-3D16-376B78B4D9C4}"/>
              </a:ext>
            </a:extLst>
          </p:cNvPr>
          <p:cNvGrpSpPr/>
          <p:nvPr/>
        </p:nvGrpSpPr>
        <p:grpSpPr>
          <a:xfrm>
            <a:off x="965200" y="1272687"/>
            <a:ext cx="7213600" cy="1696732"/>
            <a:chOff x="965200" y="1945787"/>
            <a:chExt cx="7213600" cy="1696732"/>
          </a:xfrm>
        </p:grpSpPr>
        <p:pic>
          <p:nvPicPr>
            <p:cNvPr id="5" name="図 4">
              <a:extLst>
                <a:ext uri="{FF2B5EF4-FFF2-40B4-BE49-F238E27FC236}">
                  <a16:creationId xmlns:a16="http://schemas.microsoft.com/office/drawing/2014/main" id="{D65212B7-5DA1-0D5B-A414-37FB6B3E4701}"/>
                </a:ext>
              </a:extLst>
            </p:cNvPr>
            <p:cNvPicPr>
              <a:picLocks noChangeAspect="1"/>
            </p:cNvPicPr>
            <p:nvPr/>
          </p:nvPicPr>
          <p:blipFill>
            <a:blip r:embed="rId5"/>
            <a:stretch>
              <a:fillRect/>
            </a:stretch>
          </p:blipFill>
          <p:spPr>
            <a:xfrm>
              <a:off x="4301815" y="1945787"/>
              <a:ext cx="3876985" cy="1624302"/>
            </a:xfrm>
            <a:prstGeom prst="rect">
              <a:avLst/>
            </a:prstGeom>
          </p:spPr>
        </p:pic>
        <p:sp>
          <p:nvSpPr>
            <p:cNvPr id="6" name="テキスト ボックス 5">
              <a:extLst>
                <a:ext uri="{FF2B5EF4-FFF2-40B4-BE49-F238E27FC236}">
                  <a16:creationId xmlns:a16="http://schemas.microsoft.com/office/drawing/2014/main" id="{05A63580-91A1-0915-129F-B19A60DCA835}"/>
                </a:ext>
              </a:extLst>
            </p:cNvPr>
            <p:cNvSpPr txBox="1"/>
            <p:nvPr/>
          </p:nvSpPr>
          <p:spPr>
            <a:xfrm>
              <a:off x="965200" y="2011303"/>
              <a:ext cx="3256020" cy="1631216"/>
            </a:xfrm>
            <a:prstGeom prst="rect">
              <a:avLst/>
            </a:prstGeom>
            <a:noFill/>
          </p:spPr>
          <p:txBody>
            <a:bodyPr wrap="none" rtlCol="0">
              <a:spAutoFit/>
            </a:bodyPr>
            <a:lstStyle/>
            <a:p>
              <a:r>
                <a:rPr kumimoji="1" lang="ja-JP" altLang="en-US" dirty="0"/>
                <a:t>乱流化材→圧力損失の増大</a:t>
              </a:r>
              <a:endParaRPr kumimoji="1" lang="en-US" altLang="ja-JP" dirty="0"/>
            </a:p>
            <a:p>
              <a:endParaRPr kumimoji="1" lang="en-US" altLang="ja-JP" dirty="0"/>
            </a:p>
            <a:p>
              <a:endParaRPr kumimoji="1" lang="en-US" altLang="ja-JP" dirty="0"/>
            </a:p>
            <a:p>
              <a:r>
                <a:rPr kumimoji="1" lang="en-US" altLang="ja-JP" dirty="0"/>
                <a:t>1</a:t>
              </a:r>
              <a:r>
                <a:rPr kumimoji="1" lang="ja-JP" altLang="en-US" dirty="0"/>
                <a:t>パスあるいは</a:t>
              </a:r>
              <a:endParaRPr kumimoji="1" lang="en-US" altLang="ja-JP" dirty="0"/>
            </a:p>
            <a:p>
              <a:r>
                <a:rPr kumimoji="1" lang="ja-JP" altLang="en-US" dirty="0"/>
                <a:t>非対称</a:t>
              </a:r>
              <a:r>
                <a:rPr kumimoji="1" lang="en-US" altLang="ja-JP" dirty="0"/>
                <a:t>2</a:t>
              </a:r>
              <a:r>
                <a:rPr kumimoji="1" lang="ja-JP" altLang="en-US" dirty="0"/>
                <a:t>パスへの改造</a:t>
              </a:r>
            </a:p>
          </p:txBody>
        </p:sp>
      </p:grpSp>
      <p:grpSp>
        <p:nvGrpSpPr>
          <p:cNvPr id="11" name="グループ化 10">
            <a:extLst>
              <a:ext uri="{FF2B5EF4-FFF2-40B4-BE49-F238E27FC236}">
                <a16:creationId xmlns:a16="http://schemas.microsoft.com/office/drawing/2014/main" id="{D75D59AF-75B1-6275-D8D6-AE1104BDF855}"/>
              </a:ext>
            </a:extLst>
          </p:cNvPr>
          <p:cNvGrpSpPr/>
          <p:nvPr/>
        </p:nvGrpSpPr>
        <p:grpSpPr>
          <a:xfrm>
            <a:off x="287995" y="3143748"/>
            <a:ext cx="8055905" cy="2990352"/>
            <a:chOff x="287995" y="2673022"/>
            <a:chExt cx="8280015" cy="3471997"/>
          </a:xfrm>
        </p:grpSpPr>
        <p:pic>
          <p:nvPicPr>
            <p:cNvPr id="4" name="図 3">
              <a:extLst>
                <a:ext uri="{FF2B5EF4-FFF2-40B4-BE49-F238E27FC236}">
                  <a16:creationId xmlns:a16="http://schemas.microsoft.com/office/drawing/2014/main" id="{106732E9-FB06-7AE9-0A43-193DB7EDE00A}"/>
                </a:ext>
              </a:extLst>
            </p:cNvPr>
            <p:cNvPicPr>
              <a:picLocks noChangeAspect="1"/>
            </p:cNvPicPr>
            <p:nvPr/>
          </p:nvPicPr>
          <p:blipFill>
            <a:blip r:embed="rId6"/>
            <a:stretch>
              <a:fillRect/>
            </a:stretch>
          </p:blipFill>
          <p:spPr>
            <a:xfrm>
              <a:off x="287995" y="4313408"/>
              <a:ext cx="8280015" cy="1831611"/>
            </a:xfrm>
            <a:prstGeom prst="rect">
              <a:avLst/>
            </a:prstGeom>
          </p:spPr>
        </p:pic>
        <p:pic>
          <p:nvPicPr>
            <p:cNvPr id="10" name="図 9">
              <a:extLst>
                <a:ext uri="{FF2B5EF4-FFF2-40B4-BE49-F238E27FC236}">
                  <a16:creationId xmlns:a16="http://schemas.microsoft.com/office/drawing/2014/main" id="{10C075F2-60C0-6CB6-127E-7335F6E82E3C}"/>
                </a:ext>
              </a:extLst>
            </p:cNvPr>
            <p:cNvPicPr>
              <a:picLocks noChangeAspect="1"/>
            </p:cNvPicPr>
            <p:nvPr/>
          </p:nvPicPr>
          <p:blipFill>
            <a:blip r:embed="rId7"/>
            <a:stretch>
              <a:fillRect/>
            </a:stretch>
          </p:blipFill>
          <p:spPr>
            <a:xfrm>
              <a:off x="414610" y="2673022"/>
              <a:ext cx="8153400" cy="1744761"/>
            </a:xfrm>
            <a:prstGeom prst="rect">
              <a:avLst/>
            </a:prstGeom>
          </p:spPr>
        </p:pic>
      </p:grpSp>
      <p:sp>
        <p:nvSpPr>
          <p:cNvPr id="13" name="矢印: 下 12">
            <a:extLst>
              <a:ext uri="{FF2B5EF4-FFF2-40B4-BE49-F238E27FC236}">
                <a16:creationId xmlns:a16="http://schemas.microsoft.com/office/drawing/2014/main" id="{C7AA2CC5-9E1D-87A0-CD21-C0B56D6FFC14}"/>
              </a:ext>
            </a:extLst>
          </p:cNvPr>
          <p:cNvSpPr/>
          <p:nvPr/>
        </p:nvSpPr>
        <p:spPr bwMode="auto">
          <a:xfrm>
            <a:off x="2197100" y="1739900"/>
            <a:ext cx="762000" cy="2794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000" b="1" i="0" u="none" strike="noStrike" cap="none" normalizeH="0" baseline="0">
              <a:ln>
                <a:noFill/>
              </a:ln>
              <a:solidFill>
                <a:schemeClr val="tx2"/>
              </a:solidFill>
              <a:effectLst/>
              <a:latin typeface="Futurist" charset="0"/>
            </a:endParaRPr>
          </a:p>
        </p:txBody>
      </p:sp>
      <p:pic>
        <p:nvPicPr>
          <p:cNvPr id="3" name="HE09">
            <a:hlinkClick r:id="" action="ppaction://media"/>
            <a:extLst>
              <a:ext uri="{FF2B5EF4-FFF2-40B4-BE49-F238E27FC236}">
                <a16:creationId xmlns:a16="http://schemas.microsoft.com/office/drawing/2014/main" id="{D61D9A7D-87AE-5DBB-F51B-33ADE54C55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59395" y="788375"/>
            <a:ext cx="609600" cy="609600"/>
          </a:xfrm>
          <a:prstGeom prst="rect">
            <a:avLst/>
          </a:prstGeom>
        </p:spPr>
      </p:pic>
    </p:spTree>
    <p:extLst>
      <p:ext uri="{BB962C8B-B14F-4D97-AF65-F5344CB8AC3E}">
        <p14:creationId xmlns:p14="http://schemas.microsoft.com/office/powerpoint/2010/main" val="23348085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G Template">
  <a:themeElements>
    <a:clrScheme name="CG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G Template">
      <a:majorFont>
        <a:latin typeface="Tahoma"/>
        <a:ea typeface=""/>
        <a:cs typeface=""/>
      </a:majorFont>
      <a:minorFont>
        <a:latin typeface="Futuris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1" i="0" u="none" strike="noStrike" cap="none" normalizeH="0" baseline="0" smtClean="0">
            <a:ln>
              <a:noFill/>
            </a:ln>
            <a:solidFill>
              <a:schemeClr val="tx2"/>
            </a:solidFill>
            <a:effectLst/>
            <a:latin typeface="Futurist"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1" i="0" u="none" strike="noStrike" cap="none" normalizeH="0" baseline="0" smtClean="0">
            <a:ln>
              <a:noFill/>
            </a:ln>
            <a:solidFill>
              <a:schemeClr val="tx2"/>
            </a:solidFill>
            <a:effectLst/>
            <a:latin typeface="Futurist" charset="0"/>
          </a:defRPr>
        </a:defPPr>
      </a:lstStyle>
    </a:lnDef>
  </a:objectDefaults>
  <a:extraClrSchemeLst>
    <a:extraClrScheme>
      <a:clrScheme name="CG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G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G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G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G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G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G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E:\CG-presentation\CG Template.pot</Template>
  <TotalTime>28565</TotalTime>
  <Words>2811</Words>
  <Application>Microsoft Office PowerPoint</Application>
  <PresentationFormat>画面に合わせる (4:3)</PresentationFormat>
  <Paragraphs>249</Paragraphs>
  <Slides>9</Slides>
  <Notes>9</Notes>
  <HiddenSlides>0</HiddenSlides>
  <MMClips>10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9</vt:i4>
      </vt:variant>
    </vt:vector>
  </HeadingPairs>
  <TitlesOfParts>
    <vt:vector size="18" baseType="lpstr">
      <vt:lpstr>Futurist</vt:lpstr>
      <vt:lpstr>ＭＳ Ｐゴシック</vt:lpstr>
      <vt:lpstr>ＭＳ 明朝</vt:lpstr>
      <vt:lpstr>Arial</vt:lpstr>
      <vt:lpstr>Century</vt:lpstr>
      <vt:lpstr>Open Sans</vt:lpstr>
      <vt:lpstr>Tahoma</vt:lpstr>
      <vt:lpstr>Times New Roman</vt:lpstr>
      <vt:lpstr>CG Template</vt:lpstr>
      <vt:lpstr>hiTRANの伝熱促進原理  スライドショーにしてこの画面クリックで音声が出ます。</vt:lpstr>
      <vt:lpstr>壁面で区切られた２流体間の熱移動</vt:lpstr>
      <vt:lpstr>熱交換器の種類の概要</vt:lpstr>
      <vt:lpstr>多管円筒式熱交換器の構造</vt:lpstr>
      <vt:lpstr>１(single）パス: 多パスの温度クロス</vt:lpstr>
      <vt:lpstr>レイノルズRe数と流れ状態</vt:lpstr>
      <vt:lpstr>Reと伝熱係数　EmptyとhiTRAN</vt:lpstr>
      <vt:lpstr>プラグインした hiTRAN.SP を用い、単相流での最適値を決定</vt:lpstr>
      <vt:lpstr>省エネルギーからカーボンニュートラルへ</vt:lpstr>
    </vt:vector>
  </TitlesOfParts>
  <Company>Cal Gavin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 Gavin Presentation</dc:title>
  <dc:subject>Enhancement Technology</dc:subject>
  <dc:creator>Peter Droegemueller</dc:creator>
  <cp:keywords>enhancement, heat transfer</cp:keywords>
  <cp:lastModifiedBy>昭二 酒井</cp:lastModifiedBy>
  <cp:revision>634</cp:revision>
  <cp:lastPrinted>2025-02-15T07:28:15Z</cp:lastPrinted>
  <dcterms:created xsi:type="dcterms:W3CDTF">2000-10-30T14:09:19Z</dcterms:created>
  <dcterms:modified xsi:type="dcterms:W3CDTF">2025-02-18T05:39:06Z</dcterms:modified>
</cp:coreProperties>
</file>