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36"/>
  </p:notesMasterIdLst>
  <p:handoutMasterIdLst>
    <p:handoutMasterId r:id="rId37"/>
  </p:handoutMasterIdLst>
  <p:sldIdLst>
    <p:sldId id="703" r:id="rId2"/>
    <p:sldId id="707" r:id="rId3"/>
    <p:sldId id="658" r:id="rId4"/>
    <p:sldId id="710" r:id="rId5"/>
    <p:sldId id="763" r:id="rId6"/>
    <p:sldId id="716" r:id="rId7"/>
    <p:sldId id="708" r:id="rId8"/>
    <p:sldId id="757" r:id="rId9"/>
    <p:sldId id="713" r:id="rId10"/>
    <p:sldId id="715" r:id="rId11"/>
    <p:sldId id="717" r:id="rId12"/>
    <p:sldId id="718" r:id="rId13"/>
    <p:sldId id="719" r:id="rId14"/>
    <p:sldId id="723" r:id="rId15"/>
    <p:sldId id="724" r:id="rId16"/>
    <p:sldId id="762" r:id="rId17"/>
    <p:sldId id="761" r:id="rId18"/>
    <p:sldId id="751" r:id="rId19"/>
    <p:sldId id="748" r:id="rId20"/>
    <p:sldId id="754" r:id="rId21"/>
    <p:sldId id="755" r:id="rId22"/>
    <p:sldId id="760" r:id="rId23"/>
    <p:sldId id="741" r:id="rId24"/>
    <p:sldId id="742" r:id="rId25"/>
    <p:sldId id="743" r:id="rId26"/>
    <p:sldId id="744" r:id="rId27"/>
    <p:sldId id="746" r:id="rId28"/>
    <p:sldId id="752" r:id="rId29"/>
    <p:sldId id="753" r:id="rId30"/>
    <p:sldId id="759" r:id="rId31"/>
    <p:sldId id="696" r:id="rId32"/>
    <p:sldId id="749" r:id="rId33"/>
    <p:sldId id="736" r:id="rId34"/>
    <p:sldId id="551" r:id="rId35"/>
  </p:sldIdLst>
  <p:sldSz cx="9144000" cy="6858000" type="screen4x3"/>
  <p:notesSz cx="7099300" cy="10234613"/>
  <p:defaultTextStyle>
    <a:defPPr>
      <a:defRPr lang="en-GB"/>
    </a:defPPr>
    <a:lvl1pPr algn="l" rtl="0" eaLnBrk="0" fontAlgn="base" hangingPunct="0">
      <a:spcBef>
        <a:spcPct val="0"/>
      </a:spcBef>
      <a:spcAft>
        <a:spcPct val="0"/>
      </a:spcAft>
      <a:defRPr sz="2000" b="1" kern="1200">
        <a:solidFill>
          <a:schemeClr val="tx2"/>
        </a:solidFill>
        <a:latin typeface="Futurist" charset="0"/>
        <a:ea typeface="ＭＳ Ｐゴシック" pitchFamily="34" charset="-128"/>
        <a:cs typeface="+mn-cs"/>
      </a:defRPr>
    </a:lvl1pPr>
    <a:lvl2pPr marL="457200" algn="l" rtl="0" eaLnBrk="0" fontAlgn="base" hangingPunct="0">
      <a:spcBef>
        <a:spcPct val="0"/>
      </a:spcBef>
      <a:spcAft>
        <a:spcPct val="0"/>
      </a:spcAft>
      <a:defRPr sz="2000" b="1" kern="1200">
        <a:solidFill>
          <a:schemeClr val="tx2"/>
        </a:solidFill>
        <a:latin typeface="Futurist" charset="0"/>
        <a:ea typeface="ＭＳ Ｐゴシック" pitchFamily="34" charset="-128"/>
        <a:cs typeface="+mn-cs"/>
      </a:defRPr>
    </a:lvl2pPr>
    <a:lvl3pPr marL="914400" algn="l" rtl="0" eaLnBrk="0" fontAlgn="base" hangingPunct="0">
      <a:spcBef>
        <a:spcPct val="0"/>
      </a:spcBef>
      <a:spcAft>
        <a:spcPct val="0"/>
      </a:spcAft>
      <a:defRPr sz="2000" b="1" kern="1200">
        <a:solidFill>
          <a:schemeClr val="tx2"/>
        </a:solidFill>
        <a:latin typeface="Futurist" charset="0"/>
        <a:ea typeface="ＭＳ Ｐゴシック" pitchFamily="34" charset="-128"/>
        <a:cs typeface="+mn-cs"/>
      </a:defRPr>
    </a:lvl3pPr>
    <a:lvl4pPr marL="1371600" algn="l" rtl="0" eaLnBrk="0" fontAlgn="base" hangingPunct="0">
      <a:spcBef>
        <a:spcPct val="0"/>
      </a:spcBef>
      <a:spcAft>
        <a:spcPct val="0"/>
      </a:spcAft>
      <a:defRPr sz="2000" b="1" kern="1200">
        <a:solidFill>
          <a:schemeClr val="tx2"/>
        </a:solidFill>
        <a:latin typeface="Futurist" charset="0"/>
        <a:ea typeface="ＭＳ Ｐゴシック" pitchFamily="34" charset="-128"/>
        <a:cs typeface="+mn-cs"/>
      </a:defRPr>
    </a:lvl4pPr>
    <a:lvl5pPr marL="1828800" algn="l" rtl="0" eaLnBrk="0" fontAlgn="base" hangingPunct="0">
      <a:spcBef>
        <a:spcPct val="0"/>
      </a:spcBef>
      <a:spcAft>
        <a:spcPct val="0"/>
      </a:spcAft>
      <a:defRPr sz="2000" b="1" kern="1200">
        <a:solidFill>
          <a:schemeClr val="tx2"/>
        </a:solidFill>
        <a:latin typeface="Futurist" charset="0"/>
        <a:ea typeface="ＭＳ Ｐゴシック" pitchFamily="34" charset="-128"/>
        <a:cs typeface="+mn-cs"/>
      </a:defRPr>
    </a:lvl5pPr>
    <a:lvl6pPr marL="2286000" algn="l" defTabSz="914400" rtl="0" eaLnBrk="1" latinLnBrk="0" hangingPunct="1">
      <a:defRPr sz="2000" b="1" kern="1200">
        <a:solidFill>
          <a:schemeClr val="tx2"/>
        </a:solidFill>
        <a:latin typeface="Futurist" charset="0"/>
        <a:ea typeface="ＭＳ Ｐゴシック" pitchFamily="34" charset="-128"/>
        <a:cs typeface="+mn-cs"/>
      </a:defRPr>
    </a:lvl6pPr>
    <a:lvl7pPr marL="2743200" algn="l" defTabSz="914400" rtl="0" eaLnBrk="1" latinLnBrk="0" hangingPunct="1">
      <a:defRPr sz="2000" b="1" kern="1200">
        <a:solidFill>
          <a:schemeClr val="tx2"/>
        </a:solidFill>
        <a:latin typeface="Futurist" charset="0"/>
        <a:ea typeface="ＭＳ Ｐゴシック" pitchFamily="34" charset="-128"/>
        <a:cs typeface="+mn-cs"/>
      </a:defRPr>
    </a:lvl7pPr>
    <a:lvl8pPr marL="3200400" algn="l" defTabSz="914400" rtl="0" eaLnBrk="1" latinLnBrk="0" hangingPunct="1">
      <a:defRPr sz="2000" b="1" kern="1200">
        <a:solidFill>
          <a:schemeClr val="tx2"/>
        </a:solidFill>
        <a:latin typeface="Futurist" charset="0"/>
        <a:ea typeface="ＭＳ Ｐゴシック" pitchFamily="34" charset="-128"/>
        <a:cs typeface="+mn-cs"/>
      </a:defRPr>
    </a:lvl8pPr>
    <a:lvl9pPr marL="3657600" algn="l" defTabSz="914400" rtl="0" eaLnBrk="1" latinLnBrk="0" hangingPunct="1">
      <a:defRPr sz="2000" b="1" kern="1200">
        <a:solidFill>
          <a:schemeClr val="tx2"/>
        </a:solidFill>
        <a:latin typeface="Futurist" charset="0"/>
        <a:ea typeface="ＭＳ Ｐゴシック" pitchFamily="34" charset="-128"/>
        <a:cs typeface="+mn-cs"/>
      </a:defRPr>
    </a:lvl9pPr>
  </p:defaultTextStyle>
  <p:extLst>
    <p:ext uri="{EFAFB233-063F-42B5-8137-9DF3F51BA10A}">
      <p15:sldGuideLst xmlns:p15="http://schemas.microsoft.com/office/powerpoint/2012/main">
        <p15:guide id="1" orient="horz" pos="1056">
          <p15:clr>
            <a:srgbClr val="A4A3A4"/>
          </p15:clr>
        </p15:guide>
        <p15:guide id="2" pos="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3366"/>
    <a:srgbClr val="FFCC99"/>
    <a:srgbClr val="663300"/>
    <a:srgbClr val="CC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42" autoAdjust="0"/>
    <p:restoredTop sz="86404" autoAdjust="0"/>
  </p:normalViewPr>
  <p:slideViewPr>
    <p:cSldViewPr snapToGrid="0">
      <p:cViewPr varScale="1">
        <p:scale>
          <a:sx n="60" d="100"/>
          <a:sy n="60" d="100"/>
        </p:scale>
        <p:origin x="42" y="114"/>
      </p:cViewPr>
      <p:guideLst>
        <p:guide orient="horz" pos="1056"/>
        <p:guide pos="672"/>
      </p:guideLst>
    </p:cSldViewPr>
  </p:slideViewPr>
  <p:outlineViewPr>
    <p:cViewPr>
      <p:scale>
        <a:sx n="33" d="100"/>
        <a:sy n="33" d="100"/>
      </p:scale>
      <p:origin x="0" y="-4116"/>
    </p:cViewPr>
  </p:outlineViewPr>
  <p:notesTextViewPr>
    <p:cViewPr>
      <p:scale>
        <a:sx n="100" d="100"/>
        <a:sy n="100" d="100"/>
      </p:scale>
      <p:origin x="0" y="0"/>
    </p:cViewPr>
  </p:notesTextViewPr>
  <p:sorterViewPr>
    <p:cViewPr varScale="1">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9F2CF-BA88-4300-AA43-DC91C506C87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5DBC6A39-191C-487A-ADDC-A07DFD72CB98}">
      <dgm:prSet/>
      <dgm:spPr/>
      <dgm:t>
        <a:bodyPr/>
        <a:lstStyle/>
        <a:p>
          <a:pPr algn="l" rtl="0"/>
          <a:r>
            <a:rPr kumimoji="1" lang="ja-JP" b="1" dirty="0"/>
            <a:t>第３回</a:t>
          </a:r>
          <a:r>
            <a:rPr kumimoji="1" lang="ja-JP" altLang="en-US" b="1" dirty="0"/>
            <a:t>　</a:t>
          </a:r>
          <a:r>
            <a:rPr kumimoji="1" lang="ja-JP" b="1" dirty="0"/>
            <a:t>工業炉・関連機器展＆</a:t>
          </a:r>
          <a:r>
            <a:rPr kumimoji="1" lang="en-US" altLang="ja-JP" b="1" dirty="0"/>
            <a:t>Symposium</a:t>
          </a:r>
          <a:br>
            <a:rPr kumimoji="1" lang="en-US" b="1" dirty="0"/>
          </a:br>
          <a:br>
            <a:rPr kumimoji="1" lang="en-US" b="1" dirty="0"/>
          </a:br>
          <a:r>
            <a:rPr kumimoji="1" lang="ja-JP" altLang="en-US" b="1" dirty="0"/>
            <a:t>「</a:t>
          </a:r>
          <a:r>
            <a:rPr kumimoji="1" lang="en-US" b="1" dirty="0" err="1"/>
            <a:t>hiTRAN</a:t>
          </a:r>
          <a:r>
            <a:rPr kumimoji="1" lang="ja-JP" b="1" dirty="0"/>
            <a:t>管内伝熱促進体</a:t>
          </a:r>
          <a:r>
            <a:rPr kumimoji="1" lang="ja-JP" altLang="en-US" b="1" dirty="0"/>
            <a:t>」</a:t>
          </a:r>
          <a:r>
            <a:rPr kumimoji="1" lang="ja-JP" b="1" dirty="0"/>
            <a:t>による</a:t>
          </a:r>
          <a:r>
            <a:rPr kumimoji="1" lang="ja-JP" altLang="en-US" b="1" dirty="0"/>
            <a:t>工業炉</a:t>
          </a:r>
          <a:r>
            <a:rPr kumimoji="1" lang="ja-JP" b="1" dirty="0"/>
            <a:t>の</a:t>
          </a:r>
          <a:r>
            <a:rPr kumimoji="1" lang="ja-JP" altLang="en-US" b="1" dirty="0"/>
            <a:t>所要燃料と</a:t>
          </a:r>
          <a:endParaRPr kumimoji="1" lang="en-US" altLang="ja-JP" b="1" dirty="0"/>
        </a:p>
        <a:p>
          <a:pPr algn="l" rtl="0"/>
          <a:r>
            <a:rPr kumimoji="1" lang="ja-JP" altLang="en-US" b="1" dirty="0"/>
            <a:t>　</a:t>
          </a:r>
          <a:r>
            <a:rPr kumimoji="1" lang="en-US" altLang="ja-JP" b="1" dirty="0"/>
            <a:t>CO2</a:t>
          </a:r>
          <a:r>
            <a:rPr kumimoji="1" lang="ja-JP" altLang="en-US" b="1" dirty="0"/>
            <a:t>排出量の削減　事例報告</a:t>
          </a:r>
          <a:endParaRPr lang="ja-JP" dirty="0"/>
        </a:p>
      </dgm:t>
    </dgm:pt>
    <dgm:pt modelId="{97636E63-0184-49BC-A700-0F76BCE2BE02}" type="parTrans" cxnId="{FC15ECD2-6E5D-40A7-989E-43CAE4B2A383}">
      <dgm:prSet/>
      <dgm:spPr/>
      <dgm:t>
        <a:bodyPr/>
        <a:lstStyle/>
        <a:p>
          <a:endParaRPr kumimoji="1" lang="ja-JP" altLang="en-US"/>
        </a:p>
      </dgm:t>
    </dgm:pt>
    <dgm:pt modelId="{72FB1BFC-92C4-4865-8EB6-C937476C0DAF}" type="sibTrans" cxnId="{FC15ECD2-6E5D-40A7-989E-43CAE4B2A383}">
      <dgm:prSet/>
      <dgm:spPr/>
      <dgm:t>
        <a:bodyPr/>
        <a:lstStyle/>
        <a:p>
          <a:endParaRPr kumimoji="1" lang="ja-JP" altLang="en-US"/>
        </a:p>
      </dgm:t>
    </dgm:pt>
    <dgm:pt modelId="{53E73B20-CB6F-4142-BF4E-6A22C2D7CF39}" type="pres">
      <dgm:prSet presAssocID="{C9E9F2CF-BA88-4300-AA43-DC91C506C877}" presName="linear" presStyleCnt="0">
        <dgm:presLayoutVars>
          <dgm:animLvl val="lvl"/>
          <dgm:resizeHandles val="exact"/>
        </dgm:presLayoutVars>
      </dgm:prSet>
      <dgm:spPr/>
    </dgm:pt>
    <dgm:pt modelId="{5EC2B2CC-6C8B-43CB-939F-6BE17B72E674}" type="pres">
      <dgm:prSet presAssocID="{5DBC6A39-191C-487A-ADDC-A07DFD72CB98}" presName="parentText" presStyleLbl="node1" presStyleIdx="0" presStyleCnt="1" custLinFactNeighborX="-980" custLinFactNeighborY="-1784">
        <dgm:presLayoutVars>
          <dgm:chMax val="0"/>
          <dgm:bulletEnabled val="1"/>
        </dgm:presLayoutVars>
      </dgm:prSet>
      <dgm:spPr/>
    </dgm:pt>
  </dgm:ptLst>
  <dgm:cxnLst>
    <dgm:cxn modelId="{105466B2-7212-4BD2-A776-520CF99B3628}" type="presOf" srcId="{5DBC6A39-191C-487A-ADDC-A07DFD72CB98}" destId="{5EC2B2CC-6C8B-43CB-939F-6BE17B72E674}" srcOrd="0" destOrd="0" presId="urn:microsoft.com/office/officeart/2005/8/layout/vList2"/>
    <dgm:cxn modelId="{FC15ECD2-6E5D-40A7-989E-43CAE4B2A383}" srcId="{C9E9F2CF-BA88-4300-AA43-DC91C506C877}" destId="{5DBC6A39-191C-487A-ADDC-A07DFD72CB98}" srcOrd="0" destOrd="0" parTransId="{97636E63-0184-49BC-A700-0F76BCE2BE02}" sibTransId="{72FB1BFC-92C4-4865-8EB6-C937476C0DAF}"/>
    <dgm:cxn modelId="{40BF0BDF-4833-464D-8A11-C558E554D34A}" type="presOf" srcId="{C9E9F2CF-BA88-4300-AA43-DC91C506C877}" destId="{53E73B20-CB6F-4142-BF4E-6A22C2D7CF39}" srcOrd="0" destOrd="0" presId="urn:microsoft.com/office/officeart/2005/8/layout/vList2"/>
    <dgm:cxn modelId="{F5175EB3-6B5F-4192-B0B8-5CFBAA7EB77B}" type="presParOf" srcId="{53E73B20-CB6F-4142-BF4E-6A22C2D7CF39}" destId="{5EC2B2CC-6C8B-43CB-939F-6BE17B72E67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2B2CC-6C8B-43CB-939F-6BE17B72E674}">
      <dsp:nvSpPr>
        <dsp:cNvPr id="0" name=""/>
        <dsp:cNvSpPr/>
      </dsp:nvSpPr>
      <dsp:spPr>
        <a:xfrm>
          <a:off x="0" y="146138"/>
          <a:ext cx="7772400" cy="1883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kumimoji="1" lang="ja-JP" sz="2300" b="1" kern="1200" dirty="0"/>
            <a:t>第３回</a:t>
          </a:r>
          <a:r>
            <a:rPr kumimoji="1" lang="ja-JP" altLang="en-US" sz="2300" b="1" kern="1200" dirty="0"/>
            <a:t>　</a:t>
          </a:r>
          <a:r>
            <a:rPr kumimoji="1" lang="ja-JP" sz="2300" b="1" kern="1200" dirty="0"/>
            <a:t>工業炉・関連機器展＆</a:t>
          </a:r>
          <a:r>
            <a:rPr kumimoji="1" lang="en-US" altLang="ja-JP" sz="2300" b="1" kern="1200" dirty="0"/>
            <a:t>Symposium</a:t>
          </a:r>
          <a:br>
            <a:rPr kumimoji="1" lang="en-US" sz="2300" b="1" kern="1200" dirty="0"/>
          </a:br>
          <a:br>
            <a:rPr kumimoji="1" lang="en-US" sz="2300" b="1" kern="1200" dirty="0"/>
          </a:br>
          <a:r>
            <a:rPr kumimoji="1" lang="ja-JP" altLang="en-US" sz="2300" b="1" kern="1200" dirty="0"/>
            <a:t>「</a:t>
          </a:r>
          <a:r>
            <a:rPr kumimoji="1" lang="en-US" sz="2300" b="1" kern="1200" dirty="0" err="1"/>
            <a:t>hiTRAN</a:t>
          </a:r>
          <a:r>
            <a:rPr kumimoji="1" lang="ja-JP" sz="2300" b="1" kern="1200" dirty="0"/>
            <a:t>管内伝熱促進体</a:t>
          </a:r>
          <a:r>
            <a:rPr kumimoji="1" lang="ja-JP" altLang="en-US" sz="2300" b="1" kern="1200" dirty="0"/>
            <a:t>」</a:t>
          </a:r>
          <a:r>
            <a:rPr kumimoji="1" lang="ja-JP" sz="2300" b="1" kern="1200" dirty="0"/>
            <a:t>による</a:t>
          </a:r>
          <a:r>
            <a:rPr kumimoji="1" lang="ja-JP" altLang="en-US" sz="2300" b="1" kern="1200" dirty="0"/>
            <a:t>工業炉</a:t>
          </a:r>
          <a:r>
            <a:rPr kumimoji="1" lang="ja-JP" sz="2300" b="1" kern="1200" dirty="0"/>
            <a:t>の</a:t>
          </a:r>
          <a:r>
            <a:rPr kumimoji="1" lang="ja-JP" altLang="en-US" sz="2300" b="1" kern="1200" dirty="0"/>
            <a:t>所要燃料と</a:t>
          </a:r>
          <a:endParaRPr kumimoji="1" lang="en-US" altLang="ja-JP" sz="2300" b="1" kern="1200" dirty="0"/>
        </a:p>
        <a:p>
          <a:pPr marL="0" lvl="0" indent="0" algn="l" defTabSz="1022350" rtl="0">
            <a:lnSpc>
              <a:spcPct val="90000"/>
            </a:lnSpc>
            <a:spcBef>
              <a:spcPct val="0"/>
            </a:spcBef>
            <a:spcAft>
              <a:spcPct val="35000"/>
            </a:spcAft>
            <a:buNone/>
          </a:pPr>
          <a:r>
            <a:rPr kumimoji="1" lang="ja-JP" altLang="en-US" sz="2300" b="1" kern="1200" dirty="0"/>
            <a:t>　</a:t>
          </a:r>
          <a:r>
            <a:rPr kumimoji="1" lang="en-US" altLang="ja-JP" sz="2300" b="1" kern="1200" dirty="0"/>
            <a:t>CO2</a:t>
          </a:r>
          <a:r>
            <a:rPr kumimoji="1" lang="ja-JP" altLang="en-US" sz="2300" b="1" kern="1200" dirty="0"/>
            <a:t>排出量の削減　事例報告</a:t>
          </a:r>
          <a:endParaRPr lang="ja-JP" sz="2300" kern="1200" dirty="0"/>
        </a:p>
      </dsp:txBody>
      <dsp:txXfrm>
        <a:off x="91955" y="238093"/>
        <a:ext cx="7588490" cy="16997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077138" cy="512304"/>
          </a:xfrm>
          <a:prstGeom prst="rect">
            <a:avLst/>
          </a:prstGeom>
          <a:noFill/>
          <a:ln w="9525">
            <a:noFill/>
            <a:miter lim="800000"/>
            <a:headEnd/>
            <a:tailEnd/>
          </a:ln>
          <a:effectLst/>
        </p:spPr>
        <p:txBody>
          <a:bodyPr vert="horz" wrap="square" lIns="96224" tIns="48113" rIns="96224" bIns="48113" numCol="1" anchor="t" anchorCtr="0" compatLnSpc="1">
            <a:prstTxWarp prst="textNoShape">
              <a:avLst/>
            </a:prstTxWarp>
          </a:bodyPr>
          <a:lstStyle>
            <a:lvl1pPr defTabSz="962041">
              <a:defRPr sz="1200" b="0">
                <a:solidFill>
                  <a:schemeClr val="tx1"/>
                </a:solidFill>
                <a:latin typeface="Times New Roman" pitchFamily="18" charset="0"/>
                <a:ea typeface="+mn-ea"/>
              </a:defRPr>
            </a:lvl1pPr>
          </a:lstStyle>
          <a:p>
            <a:pPr>
              <a:defRPr/>
            </a:pPr>
            <a:endParaRPr lang="en-GB"/>
          </a:p>
        </p:txBody>
      </p:sp>
      <p:sp>
        <p:nvSpPr>
          <p:cNvPr id="82947" name="Rectangle 3"/>
          <p:cNvSpPr>
            <a:spLocks noGrp="1" noChangeArrowheads="1"/>
          </p:cNvSpPr>
          <p:nvPr>
            <p:ph type="dt" sz="quarter" idx="1"/>
          </p:nvPr>
        </p:nvSpPr>
        <p:spPr bwMode="auto">
          <a:xfrm>
            <a:off x="4022164" y="0"/>
            <a:ext cx="3077138" cy="512304"/>
          </a:xfrm>
          <a:prstGeom prst="rect">
            <a:avLst/>
          </a:prstGeom>
          <a:noFill/>
          <a:ln w="9525">
            <a:noFill/>
            <a:miter lim="800000"/>
            <a:headEnd/>
            <a:tailEnd/>
          </a:ln>
          <a:effectLst/>
        </p:spPr>
        <p:txBody>
          <a:bodyPr vert="horz" wrap="square" lIns="96224" tIns="48113" rIns="96224" bIns="48113" numCol="1" anchor="t" anchorCtr="0" compatLnSpc="1">
            <a:prstTxWarp prst="textNoShape">
              <a:avLst/>
            </a:prstTxWarp>
          </a:bodyPr>
          <a:lstStyle>
            <a:lvl1pPr algn="r" defTabSz="962041">
              <a:defRPr sz="1200" b="0">
                <a:solidFill>
                  <a:schemeClr val="tx1"/>
                </a:solidFill>
                <a:latin typeface="Times New Roman" pitchFamily="18" charset="0"/>
                <a:ea typeface="+mn-ea"/>
              </a:defRPr>
            </a:lvl1pPr>
          </a:lstStyle>
          <a:p>
            <a:pPr>
              <a:defRPr/>
            </a:pPr>
            <a:endParaRPr lang="en-GB"/>
          </a:p>
        </p:txBody>
      </p:sp>
      <p:sp>
        <p:nvSpPr>
          <p:cNvPr id="82948" name="Rectangle 4"/>
          <p:cNvSpPr>
            <a:spLocks noGrp="1" noChangeArrowheads="1"/>
          </p:cNvSpPr>
          <p:nvPr>
            <p:ph type="ftr" sz="quarter" idx="2"/>
          </p:nvPr>
        </p:nvSpPr>
        <p:spPr bwMode="auto">
          <a:xfrm>
            <a:off x="0" y="9722309"/>
            <a:ext cx="3077138" cy="512304"/>
          </a:xfrm>
          <a:prstGeom prst="rect">
            <a:avLst/>
          </a:prstGeom>
          <a:noFill/>
          <a:ln w="9525">
            <a:noFill/>
            <a:miter lim="800000"/>
            <a:headEnd/>
            <a:tailEnd/>
          </a:ln>
          <a:effectLst/>
        </p:spPr>
        <p:txBody>
          <a:bodyPr vert="horz" wrap="square" lIns="96224" tIns="48113" rIns="96224" bIns="48113" numCol="1" anchor="b" anchorCtr="0" compatLnSpc="1">
            <a:prstTxWarp prst="textNoShape">
              <a:avLst/>
            </a:prstTxWarp>
          </a:bodyPr>
          <a:lstStyle>
            <a:lvl1pPr defTabSz="962041">
              <a:defRPr sz="1200" b="0">
                <a:solidFill>
                  <a:schemeClr val="tx1"/>
                </a:solidFill>
                <a:latin typeface="Times New Roman" pitchFamily="18" charset="0"/>
                <a:ea typeface="+mn-ea"/>
              </a:defRPr>
            </a:lvl1pPr>
          </a:lstStyle>
          <a:p>
            <a:pPr>
              <a:defRPr/>
            </a:pPr>
            <a:endParaRPr lang="en-GB"/>
          </a:p>
        </p:txBody>
      </p:sp>
      <p:sp>
        <p:nvSpPr>
          <p:cNvPr id="82949" name="Rectangle 5"/>
          <p:cNvSpPr>
            <a:spLocks noGrp="1" noChangeArrowheads="1"/>
          </p:cNvSpPr>
          <p:nvPr>
            <p:ph type="sldNum" sz="quarter" idx="3"/>
          </p:nvPr>
        </p:nvSpPr>
        <p:spPr bwMode="auto">
          <a:xfrm>
            <a:off x="4022164" y="9722309"/>
            <a:ext cx="3077138" cy="512304"/>
          </a:xfrm>
          <a:prstGeom prst="rect">
            <a:avLst/>
          </a:prstGeom>
          <a:noFill/>
          <a:ln w="9525">
            <a:noFill/>
            <a:miter lim="800000"/>
            <a:headEnd/>
            <a:tailEnd/>
          </a:ln>
          <a:effectLst/>
        </p:spPr>
        <p:txBody>
          <a:bodyPr vert="horz" wrap="square" lIns="96224" tIns="48113" rIns="96224" bIns="48113" numCol="1" anchor="b" anchorCtr="0" compatLnSpc="1">
            <a:prstTxWarp prst="textNoShape">
              <a:avLst/>
            </a:prstTxWarp>
          </a:bodyPr>
          <a:lstStyle>
            <a:lvl1pPr algn="r" defTabSz="960678">
              <a:defRPr sz="1200" b="0">
                <a:solidFill>
                  <a:schemeClr val="tx1"/>
                </a:solidFill>
                <a:latin typeface="Times New Roman" pitchFamily="18" charset="0"/>
              </a:defRPr>
            </a:lvl1pPr>
          </a:lstStyle>
          <a:p>
            <a:pPr>
              <a:defRPr/>
            </a:pPr>
            <a:fld id="{0A123317-55E2-4171-B9A8-A45CD16F7CA2}" type="slidenum">
              <a:rPr lang="en-GB"/>
              <a:pPr>
                <a:defRPr/>
              </a:pPr>
              <a:t>‹#›</a:t>
            </a:fld>
            <a:endParaRPr lang="en-GB"/>
          </a:p>
        </p:txBody>
      </p:sp>
    </p:spTree>
    <p:extLst>
      <p:ext uri="{BB962C8B-B14F-4D97-AF65-F5344CB8AC3E}">
        <p14:creationId xmlns:p14="http://schemas.microsoft.com/office/powerpoint/2010/main" val="9485685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77138" cy="512304"/>
          </a:xfrm>
          <a:prstGeom prst="rect">
            <a:avLst/>
          </a:prstGeom>
          <a:noFill/>
          <a:ln w="9525">
            <a:noFill/>
            <a:miter lim="800000"/>
            <a:headEnd/>
            <a:tailEnd/>
          </a:ln>
          <a:effectLst/>
        </p:spPr>
        <p:txBody>
          <a:bodyPr vert="horz" wrap="square" lIns="96224" tIns="48113" rIns="96224" bIns="48113" numCol="1" anchor="t" anchorCtr="0" compatLnSpc="1">
            <a:prstTxWarp prst="textNoShape">
              <a:avLst/>
            </a:prstTxWarp>
          </a:bodyPr>
          <a:lstStyle>
            <a:lvl1pPr defTabSz="962041">
              <a:defRPr sz="1200" b="0">
                <a:solidFill>
                  <a:schemeClr val="tx1"/>
                </a:solidFill>
                <a:latin typeface="Times New Roman" pitchFamily="18" charset="0"/>
                <a:ea typeface="+mn-ea"/>
              </a:defRPr>
            </a:lvl1pPr>
          </a:lstStyle>
          <a:p>
            <a:pPr>
              <a:defRPr/>
            </a:pPr>
            <a:endParaRPr lang="en-GB"/>
          </a:p>
        </p:txBody>
      </p:sp>
      <p:sp>
        <p:nvSpPr>
          <p:cNvPr id="78851" name="Rectangle 3"/>
          <p:cNvSpPr>
            <a:spLocks noGrp="1" noChangeArrowheads="1"/>
          </p:cNvSpPr>
          <p:nvPr>
            <p:ph type="dt" idx="1"/>
          </p:nvPr>
        </p:nvSpPr>
        <p:spPr bwMode="auto">
          <a:xfrm>
            <a:off x="4022164" y="0"/>
            <a:ext cx="3077138" cy="512304"/>
          </a:xfrm>
          <a:prstGeom prst="rect">
            <a:avLst/>
          </a:prstGeom>
          <a:noFill/>
          <a:ln w="9525">
            <a:noFill/>
            <a:miter lim="800000"/>
            <a:headEnd/>
            <a:tailEnd/>
          </a:ln>
          <a:effectLst/>
        </p:spPr>
        <p:txBody>
          <a:bodyPr vert="horz" wrap="square" lIns="96224" tIns="48113" rIns="96224" bIns="48113" numCol="1" anchor="t" anchorCtr="0" compatLnSpc="1">
            <a:prstTxWarp prst="textNoShape">
              <a:avLst/>
            </a:prstTxWarp>
          </a:bodyPr>
          <a:lstStyle>
            <a:lvl1pPr algn="r" defTabSz="962041">
              <a:defRPr sz="1200" b="0">
                <a:solidFill>
                  <a:schemeClr val="tx1"/>
                </a:solidFill>
                <a:latin typeface="Times New Roman" pitchFamily="18" charset="0"/>
                <a:ea typeface="+mn-ea"/>
              </a:defRPr>
            </a:lvl1pPr>
          </a:lstStyle>
          <a:p>
            <a:pPr>
              <a:defRPr/>
            </a:pPr>
            <a:endParaRPr lang="en-GB"/>
          </a:p>
        </p:txBody>
      </p:sp>
      <p:sp>
        <p:nvSpPr>
          <p:cNvPr id="57348" name="Rectangle 4"/>
          <p:cNvSpPr>
            <a:spLocks noGrp="1" noRot="1" noChangeAspect="1" noChangeArrowheads="1" noTextEdit="1"/>
          </p:cNvSpPr>
          <p:nvPr>
            <p:ph type="sldImg" idx="2"/>
          </p:nvPr>
        </p:nvSpPr>
        <p:spPr bwMode="auto">
          <a:xfrm>
            <a:off x="990600" y="768350"/>
            <a:ext cx="5121275" cy="3840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Rectangle 5"/>
          <p:cNvSpPr>
            <a:spLocks noGrp="1" noChangeArrowheads="1"/>
          </p:cNvSpPr>
          <p:nvPr>
            <p:ph type="body" sz="quarter" idx="3"/>
          </p:nvPr>
        </p:nvSpPr>
        <p:spPr bwMode="auto">
          <a:xfrm>
            <a:off x="948344" y="4861156"/>
            <a:ext cx="5202616" cy="4605821"/>
          </a:xfrm>
          <a:prstGeom prst="rect">
            <a:avLst/>
          </a:prstGeom>
          <a:noFill/>
          <a:ln w="9525">
            <a:noFill/>
            <a:miter lim="800000"/>
            <a:headEnd/>
            <a:tailEnd/>
          </a:ln>
          <a:effectLst/>
        </p:spPr>
        <p:txBody>
          <a:bodyPr vert="horz" wrap="square" lIns="96224" tIns="48113" rIns="96224" bIns="4811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8854" name="Rectangle 6"/>
          <p:cNvSpPr>
            <a:spLocks noGrp="1" noChangeArrowheads="1"/>
          </p:cNvSpPr>
          <p:nvPr>
            <p:ph type="ftr" sz="quarter" idx="4"/>
          </p:nvPr>
        </p:nvSpPr>
        <p:spPr bwMode="auto">
          <a:xfrm>
            <a:off x="0" y="9722309"/>
            <a:ext cx="3077138" cy="512304"/>
          </a:xfrm>
          <a:prstGeom prst="rect">
            <a:avLst/>
          </a:prstGeom>
          <a:noFill/>
          <a:ln w="9525">
            <a:noFill/>
            <a:miter lim="800000"/>
            <a:headEnd/>
            <a:tailEnd/>
          </a:ln>
          <a:effectLst/>
        </p:spPr>
        <p:txBody>
          <a:bodyPr vert="horz" wrap="square" lIns="96224" tIns="48113" rIns="96224" bIns="48113" numCol="1" anchor="b" anchorCtr="0" compatLnSpc="1">
            <a:prstTxWarp prst="textNoShape">
              <a:avLst/>
            </a:prstTxWarp>
          </a:bodyPr>
          <a:lstStyle>
            <a:lvl1pPr defTabSz="962041">
              <a:defRPr sz="1200" b="0">
                <a:solidFill>
                  <a:schemeClr val="tx1"/>
                </a:solidFill>
                <a:latin typeface="Times New Roman" pitchFamily="18" charset="0"/>
                <a:ea typeface="+mn-ea"/>
              </a:defRPr>
            </a:lvl1pPr>
          </a:lstStyle>
          <a:p>
            <a:pPr>
              <a:defRPr/>
            </a:pPr>
            <a:endParaRPr lang="en-GB"/>
          </a:p>
        </p:txBody>
      </p:sp>
      <p:sp>
        <p:nvSpPr>
          <p:cNvPr id="78855" name="Rectangle 7"/>
          <p:cNvSpPr>
            <a:spLocks noGrp="1" noChangeArrowheads="1"/>
          </p:cNvSpPr>
          <p:nvPr>
            <p:ph type="sldNum" sz="quarter" idx="5"/>
          </p:nvPr>
        </p:nvSpPr>
        <p:spPr bwMode="auto">
          <a:xfrm>
            <a:off x="4022164" y="9722309"/>
            <a:ext cx="3077138" cy="512304"/>
          </a:xfrm>
          <a:prstGeom prst="rect">
            <a:avLst/>
          </a:prstGeom>
          <a:noFill/>
          <a:ln w="9525">
            <a:noFill/>
            <a:miter lim="800000"/>
            <a:headEnd/>
            <a:tailEnd/>
          </a:ln>
          <a:effectLst/>
        </p:spPr>
        <p:txBody>
          <a:bodyPr vert="horz" wrap="square" lIns="96224" tIns="48113" rIns="96224" bIns="48113" numCol="1" anchor="b" anchorCtr="0" compatLnSpc="1">
            <a:prstTxWarp prst="textNoShape">
              <a:avLst/>
            </a:prstTxWarp>
          </a:bodyPr>
          <a:lstStyle>
            <a:lvl1pPr algn="r" defTabSz="960678">
              <a:defRPr sz="1200" b="0">
                <a:solidFill>
                  <a:schemeClr val="tx1"/>
                </a:solidFill>
                <a:latin typeface="Times New Roman" pitchFamily="18" charset="0"/>
              </a:defRPr>
            </a:lvl1pPr>
          </a:lstStyle>
          <a:p>
            <a:pPr>
              <a:defRPr/>
            </a:pPr>
            <a:fld id="{30D2AA06-3B8A-43CB-A4A3-8C97775F3E81}" type="slidenum">
              <a:rPr lang="en-GB"/>
              <a:pPr>
                <a:defRPr/>
              </a:pPr>
              <a:t>‹#›</a:t>
            </a:fld>
            <a:endParaRPr lang="en-GB"/>
          </a:p>
        </p:txBody>
      </p:sp>
    </p:spTree>
    <p:extLst>
      <p:ext uri="{BB962C8B-B14F-4D97-AF65-F5344CB8AC3E}">
        <p14:creationId xmlns:p14="http://schemas.microsoft.com/office/powerpoint/2010/main" val="186127362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2046648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61337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370" indent="-236370"/>
            <a:r>
              <a:rPr lang="en-US" dirty="0">
                <a:ea typeface="ＭＳ Ｐゴシック" pitchFamily="34" charset="-128"/>
              </a:rPr>
              <a:t>The graph is based on the </a:t>
            </a:r>
            <a:r>
              <a:rPr lang="en-US" dirty="0" err="1">
                <a:ea typeface="ＭＳ Ｐゴシック" pitchFamily="34" charset="-128"/>
              </a:rPr>
              <a:t>Sieder</a:t>
            </a:r>
            <a:r>
              <a:rPr lang="en-US" dirty="0">
                <a:ea typeface="ＭＳ Ｐゴシック" pitchFamily="34" charset="-128"/>
              </a:rPr>
              <a:t> and Tate correlation for plain tubes overlaid with a shaded area which illustrates the performance range for hiTRAN Matrix Elements allowing precise selection of enhancement at any point.</a:t>
            </a:r>
          </a:p>
          <a:p>
            <a:pPr marL="236370" indent="-236370"/>
            <a:r>
              <a:rPr lang="en-US" dirty="0">
                <a:ea typeface="ＭＳ Ｐゴシック" pitchFamily="34" charset="-128"/>
              </a:rPr>
              <a:t>1. The small green squares correspond to the pressure loss grid on the right side starting with 8 pass at the top and 1 pass at the bottom.</a:t>
            </a:r>
          </a:p>
          <a:p>
            <a:pPr marL="236370" indent="-236370"/>
            <a:r>
              <a:rPr lang="en-US" dirty="0">
                <a:ea typeface="ＭＳ Ｐゴシック" pitchFamily="34" charset="-128"/>
              </a:rPr>
              <a:t>2. Taking the comparison of an 8 pass exchanger with one Bar pressure loss to a 2 pass exchanger of the same tube geometry, same surface area and same pressure loss, nearly 6 times the rate of heat transfer is achieved. (3.8 to 20) 3. Comparing the two cases we find that a heat transfer factor (</a:t>
            </a:r>
            <a:r>
              <a:rPr lang="en-US" dirty="0" err="1">
                <a:ea typeface="ＭＳ Ｐゴシック" pitchFamily="34" charset="-128"/>
              </a:rPr>
              <a:t>htf</a:t>
            </a:r>
            <a:r>
              <a:rPr lang="en-US" dirty="0">
                <a:ea typeface="ＭＳ Ｐゴシック" pitchFamily="34" charset="-128"/>
              </a:rPr>
              <a:t>) of 20 is achieved at 0.3 </a:t>
            </a:r>
            <a:r>
              <a:rPr lang="en-US" dirty="0" err="1">
                <a:ea typeface="ＭＳ Ｐゴシック" pitchFamily="34" charset="-128"/>
              </a:rPr>
              <a:t>metres</a:t>
            </a:r>
            <a:r>
              <a:rPr lang="en-US" dirty="0">
                <a:ea typeface="ＭＳ Ｐゴシック" pitchFamily="34" charset="-128"/>
              </a:rPr>
              <a:t> per second using the hiTRAN System compared with 3.8 </a:t>
            </a:r>
            <a:r>
              <a:rPr lang="en-US" dirty="0" err="1">
                <a:ea typeface="ＭＳ Ｐゴシック" pitchFamily="34" charset="-128"/>
              </a:rPr>
              <a:t>htf</a:t>
            </a:r>
            <a:r>
              <a:rPr lang="en-US" dirty="0">
                <a:ea typeface="ＭＳ Ｐゴシック" pitchFamily="34" charset="-128"/>
              </a:rPr>
              <a:t> for a plain tube at 1.2 </a:t>
            </a:r>
            <a:r>
              <a:rPr lang="en-US" dirty="0" err="1">
                <a:ea typeface="ＭＳ Ｐゴシック" pitchFamily="34" charset="-128"/>
              </a:rPr>
              <a:t>metres</a:t>
            </a:r>
            <a:r>
              <a:rPr lang="en-US" dirty="0">
                <a:ea typeface="ＭＳ Ｐゴシック" pitchFamily="34" charset="-128"/>
              </a:rPr>
              <a:t> per second.</a:t>
            </a:r>
          </a:p>
          <a:p>
            <a:pPr marL="236370" indent="-236370"/>
            <a:r>
              <a:rPr lang="en-US" dirty="0">
                <a:ea typeface="ＭＳ Ｐゴシック" pitchFamily="34" charset="-128"/>
              </a:rPr>
              <a:t>4. Using a 1 pass option 14 </a:t>
            </a:r>
            <a:r>
              <a:rPr lang="en-US" dirty="0" err="1">
                <a:ea typeface="ＭＳ Ｐゴシック" pitchFamily="34" charset="-128"/>
              </a:rPr>
              <a:t>htf</a:t>
            </a:r>
            <a:r>
              <a:rPr lang="en-US" dirty="0">
                <a:ea typeface="ＭＳ Ｐゴシック" pitchFamily="34" charset="-128"/>
              </a:rPr>
              <a:t> is achieved at  0.2 Bar (3.68 X plain tube)</a:t>
            </a:r>
          </a:p>
          <a:p>
            <a:pPr marL="236370" indent="-236370"/>
            <a:r>
              <a:rPr lang="en-US" dirty="0">
                <a:ea typeface="ＭＳ Ｐゴシック" pitchFamily="34" charset="-128"/>
              </a:rPr>
              <a:t>5. To achieve 20htf with a plain tube,  it would need a velocity of  over 6 </a:t>
            </a:r>
            <a:r>
              <a:rPr lang="en-US" dirty="0" err="1">
                <a:ea typeface="ＭＳ Ｐゴシック" pitchFamily="34" charset="-128"/>
              </a:rPr>
              <a:t>metres</a:t>
            </a:r>
            <a:r>
              <a:rPr lang="en-US" dirty="0">
                <a:ea typeface="ＭＳ Ｐゴシック" pitchFamily="34" charset="-128"/>
              </a:rPr>
              <a:t> per second  resulting in 42 passes and over 100bar!</a:t>
            </a:r>
          </a:p>
          <a:p>
            <a:pPr marL="236370" indent="-236370"/>
            <a:endParaRPr lang="en-US" dirty="0">
              <a:ea typeface="ＭＳ Ｐゴシック" pitchFamily="34" charset="-128"/>
            </a:endParaRPr>
          </a:p>
          <a:p>
            <a:pPr marL="236370" indent="-236370"/>
            <a:endParaRPr lang="en-GB" dirty="0">
              <a:ea typeface="ＭＳ Ｐゴシック" pitchFamily="34" charset="-128"/>
            </a:endParaRPr>
          </a:p>
          <a:p>
            <a:pPr marL="236370" indent="-236370"/>
            <a:endParaRPr lang="en-US" dirty="0">
              <a:ea typeface="ＭＳ Ｐゴシック" pitchFamily="34" charset="-128"/>
            </a:endParaRPr>
          </a:p>
        </p:txBody>
      </p:sp>
    </p:spTree>
    <p:extLst>
      <p:ext uri="{BB962C8B-B14F-4D97-AF65-F5344CB8AC3E}">
        <p14:creationId xmlns:p14="http://schemas.microsoft.com/office/powerpoint/2010/main" val="2949841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工業炉の省エネのプロセスフローは最下段のように、空気の過剰率を小さくするだけでなく、排ガスと燃焼用空気を接触して熱効率を向上させることが成されています。</a:t>
            </a:r>
          </a:p>
        </p:txBody>
      </p:sp>
    </p:spTree>
    <p:extLst>
      <p:ext uri="{BB962C8B-B14F-4D97-AF65-F5344CB8AC3E}">
        <p14:creationId xmlns:p14="http://schemas.microsoft.com/office/powerpoint/2010/main" val="2130322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第</a:t>
            </a:r>
            <a:r>
              <a:rPr kumimoji="1" lang="en-US" altLang="ja-JP" dirty="0"/>
              <a:t>2</a:t>
            </a:r>
            <a:r>
              <a:rPr kumimoji="1" lang="ja-JP" altLang="en-US" dirty="0"/>
              <a:t>部ではハイトラン伝熱促進エレメントを用いて、</a:t>
            </a:r>
            <a:r>
              <a:rPr kumimoji="1" lang="en-US" altLang="ja-JP" dirty="0"/>
              <a:t>3</a:t>
            </a:r>
            <a:r>
              <a:rPr kumimoji="1" lang="ja-JP" altLang="en-US" dirty="0" err="1"/>
              <a:t>つの</a:t>
            </a:r>
            <a:r>
              <a:rPr kumimoji="1" lang="ja-JP" altLang="en-US" dirty="0"/>
              <a:t>設計事例をご紹介します。まず最初は大型の既設ガス</a:t>
            </a:r>
            <a:r>
              <a:rPr kumimoji="1" lang="en-US" altLang="ja-JP" dirty="0"/>
              <a:t>-</a:t>
            </a:r>
            <a:r>
              <a:rPr kumimoji="1" lang="ja-JP" altLang="en-US" dirty="0"/>
              <a:t>ガス空気予熱器の省エネ設計です。</a:t>
            </a:r>
            <a:r>
              <a:rPr kumimoji="1" lang="en-US" altLang="ja-JP" dirty="0"/>
              <a:t>2</a:t>
            </a:r>
            <a:r>
              <a:rPr kumimoji="1" lang="ja-JP" altLang="en-US" dirty="0"/>
              <a:t>番目には小型</a:t>
            </a:r>
            <a:r>
              <a:rPr kumimoji="1" lang="en-US" altLang="ja-JP" dirty="0"/>
              <a:t>1</a:t>
            </a:r>
            <a:r>
              <a:rPr kumimoji="1" lang="ja-JP" altLang="en-US" dirty="0"/>
              <a:t>パスの予熱器、最後は比較的低温のガスから熱媒体油を用いて熱を回収する場合の事例です。</a:t>
            </a:r>
          </a:p>
        </p:txBody>
      </p:sp>
    </p:spTree>
    <p:extLst>
      <p:ext uri="{BB962C8B-B14F-4D97-AF65-F5344CB8AC3E}">
        <p14:creationId xmlns:p14="http://schemas.microsoft.com/office/powerpoint/2010/main" val="1130144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ケース</a:t>
            </a:r>
            <a:r>
              <a:rPr kumimoji="1" lang="en-US" altLang="ja-JP" dirty="0"/>
              <a:t>1-a)</a:t>
            </a:r>
            <a:r>
              <a:rPr kumimoji="1" lang="ja-JP" altLang="en-US" dirty="0"/>
              <a:t>は空気入口の低温側の</a:t>
            </a:r>
            <a:r>
              <a:rPr kumimoji="1" lang="en-US" altLang="ja-JP" dirty="0"/>
              <a:t>1</a:t>
            </a:r>
            <a:r>
              <a:rPr kumimoji="1" lang="ja-JP" altLang="en-US" dirty="0"/>
              <a:t>パスおよび</a:t>
            </a:r>
            <a:r>
              <a:rPr kumimoji="1" lang="en-US" altLang="ja-JP" dirty="0"/>
              <a:t>2</a:t>
            </a:r>
            <a:r>
              <a:rPr kumimoji="1" lang="ja-JP" altLang="en-US" dirty="0"/>
              <a:t>パス部分にハイトランを挿入した場合の結果です。既存の予熱器では圧力損失を大きくとれないため、最大</a:t>
            </a:r>
            <a:r>
              <a:rPr kumimoji="1" lang="en-US" altLang="ja-JP" dirty="0"/>
              <a:t>50%</a:t>
            </a:r>
            <a:r>
              <a:rPr kumimoji="1" lang="ja-JP" altLang="en-US" dirty="0"/>
              <a:t>のハイトラン挿入としました。ハイトランの密度を決定するための許容圧力損失は</a:t>
            </a:r>
            <a:r>
              <a:rPr kumimoji="1" lang="en-US" altLang="ja-JP" dirty="0"/>
              <a:t>10</a:t>
            </a:r>
            <a:r>
              <a:rPr kumimoji="1" lang="ja-JP" altLang="en-US" dirty="0"/>
              <a:t>および</a:t>
            </a:r>
            <a:r>
              <a:rPr kumimoji="1" lang="en-US" altLang="ja-JP" dirty="0"/>
              <a:t>5kPa</a:t>
            </a:r>
            <a:r>
              <a:rPr kumimoji="1" lang="ja-JP" altLang="en-US" dirty="0"/>
              <a:t>として計算しました。</a:t>
            </a:r>
          </a:p>
        </p:txBody>
      </p:sp>
    </p:spTree>
    <p:extLst>
      <p:ext uri="{BB962C8B-B14F-4D97-AF65-F5344CB8AC3E}">
        <p14:creationId xmlns:p14="http://schemas.microsoft.com/office/powerpoint/2010/main" val="2678310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ケース</a:t>
            </a:r>
            <a:r>
              <a:rPr kumimoji="1" lang="en-US" altLang="ja-JP" dirty="0"/>
              <a:t>a</a:t>
            </a:r>
            <a:r>
              <a:rPr kumimoji="1" lang="ja-JP" altLang="en-US" dirty="0"/>
              <a:t>）では既存設備を全く改造せずに、ハイトランのみを挿入したが、圧力損失を小さい状態で、熱回収を向上させる案として、</a:t>
            </a:r>
            <a:r>
              <a:rPr kumimoji="1" lang="en-US" altLang="ja-JP" dirty="0"/>
              <a:t>4</a:t>
            </a:r>
            <a:r>
              <a:rPr kumimoji="1" lang="ja-JP" altLang="en-US" dirty="0"/>
              <a:t>パスを</a:t>
            </a:r>
            <a:r>
              <a:rPr kumimoji="1" lang="en-US" altLang="ja-JP" dirty="0"/>
              <a:t>2</a:t>
            </a:r>
            <a:r>
              <a:rPr kumimoji="1" lang="ja-JP" altLang="en-US" dirty="0"/>
              <a:t>パスに改造した場合について、</a:t>
            </a:r>
            <a:r>
              <a:rPr kumimoji="1" lang="en-US" altLang="ja-JP" dirty="0"/>
              <a:t>HTRI</a:t>
            </a:r>
            <a:r>
              <a:rPr kumimoji="1" lang="ja-JP" altLang="en-US" dirty="0"/>
              <a:t>上で検討しました。ダクトなどの改造のための設備改造は必要であるが、低い圧力損失で、高い温度効率の得られることが判りました。</a:t>
            </a:r>
          </a:p>
        </p:txBody>
      </p:sp>
    </p:spTree>
    <p:extLst>
      <p:ext uri="{BB962C8B-B14F-4D97-AF65-F5344CB8AC3E}">
        <p14:creationId xmlns:p14="http://schemas.microsoft.com/office/powerpoint/2010/main" val="818942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a:latin typeface="+mn-lt"/>
                <a:ea typeface="+mn-ea"/>
              </a:rPr>
              <a:t>hiTRAN</a:t>
            </a:r>
            <a:r>
              <a:rPr kumimoji="1" lang="ja-JP" altLang="ja-JP" dirty="0">
                <a:latin typeface="+mn-lt"/>
                <a:ea typeface="+mn-ea"/>
              </a:rPr>
              <a:t>挿入によって増加する伝熱量</a:t>
            </a:r>
            <a:r>
              <a:rPr kumimoji="1" lang="en-US" altLang="ja-JP" dirty="0">
                <a:latin typeface="+mn-lt"/>
                <a:ea typeface="+mn-ea"/>
              </a:rPr>
              <a:t>MW</a:t>
            </a:r>
            <a:r>
              <a:rPr kumimoji="1" lang="ja-JP" altLang="ja-JP" dirty="0">
                <a:latin typeface="+mn-lt"/>
                <a:ea typeface="+mn-ea"/>
              </a:rPr>
              <a:t>は回収熱量の増加を意味している。この伝熱量の差分から年間の空気予熱器の稼働時間を</a:t>
            </a:r>
            <a:r>
              <a:rPr kumimoji="1" lang="en-US" altLang="ja-JP" dirty="0">
                <a:latin typeface="+mn-lt"/>
                <a:ea typeface="+mn-ea"/>
              </a:rPr>
              <a:t>4000</a:t>
            </a:r>
            <a:r>
              <a:rPr kumimoji="1" lang="ja-JP" altLang="ja-JP" dirty="0">
                <a:latin typeface="+mn-lt"/>
                <a:ea typeface="+mn-ea"/>
              </a:rPr>
              <a:t>時間と仮定し、節減熱量（</a:t>
            </a:r>
            <a:r>
              <a:rPr kumimoji="1" lang="en-US" altLang="ja-JP" dirty="0">
                <a:latin typeface="+mn-lt"/>
                <a:ea typeface="+mn-ea"/>
              </a:rPr>
              <a:t>GJ</a:t>
            </a:r>
            <a:r>
              <a:rPr kumimoji="1" lang="ja-JP" altLang="ja-JP" dirty="0">
                <a:latin typeface="+mn-lt"/>
                <a:ea typeface="+mn-ea"/>
              </a:rPr>
              <a:t>；ギガジュール）と石油換算量（ｋＬ）を計算して見た。また合わせて</a:t>
            </a:r>
            <a:r>
              <a:rPr kumimoji="1" lang="en-US" altLang="ja-JP" dirty="0">
                <a:latin typeface="+mn-lt"/>
                <a:ea typeface="+mn-ea"/>
              </a:rPr>
              <a:t>hiTRAN</a:t>
            </a:r>
            <a:r>
              <a:rPr kumimoji="1" lang="ja-JP" altLang="ja-JP" dirty="0">
                <a:latin typeface="+mn-lt"/>
                <a:ea typeface="+mn-ea"/>
              </a:rPr>
              <a:t>の使用量と装置の改造費用の有無も一覧した。また圧力損失の増加は、空気ブロアーの電力使用量増加につながり採算性に大きく寄与するため、表</a:t>
            </a:r>
            <a:r>
              <a:rPr kumimoji="1" lang="en-US" altLang="ja-JP" dirty="0">
                <a:latin typeface="+mn-lt"/>
                <a:ea typeface="+mn-ea"/>
              </a:rPr>
              <a:t>5</a:t>
            </a:r>
            <a:r>
              <a:rPr kumimoji="1" lang="ja-JP" altLang="ja-JP" dirty="0" err="1">
                <a:latin typeface="+mn-lt"/>
                <a:ea typeface="+mn-ea"/>
              </a:rPr>
              <a:t>に併</a:t>
            </a:r>
            <a:r>
              <a:rPr kumimoji="1" lang="ja-JP" altLang="ja-JP" dirty="0">
                <a:latin typeface="+mn-lt"/>
                <a:ea typeface="+mn-ea"/>
              </a:rPr>
              <a:t>記した。</a:t>
            </a:r>
            <a:endParaRPr kumimoji="1" lang="ja-JP" altLang="en-US" dirty="0"/>
          </a:p>
        </p:txBody>
      </p:sp>
    </p:spTree>
    <p:extLst>
      <p:ext uri="{BB962C8B-B14F-4D97-AF65-F5344CB8AC3E}">
        <p14:creationId xmlns:p14="http://schemas.microsoft.com/office/powerpoint/2010/main" val="156775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これは排ガスダクトの途中に取り付ける</a:t>
            </a:r>
            <a:r>
              <a:rPr kumimoji="1" lang="en-US" altLang="ja-JP" dirty="0"/>
              <a:t>1</a:t>
            </a:r>
            <a:r>
              <a:rPr kumimoji="1" lang="ja-JP" altLang="en-US" dirty="0"/>
              <a:t>パスー小型の予熱器です。バンドル重量にして、ケース１のほぼ</a:t>
            </a:r>
            <a:r>
              <a:rPr kumimoji="1" lang="en-US" altLang="ja-JP" dirty="0"/>
              <a:t>1/4</a:t>
            </a:r>
            <a:r>
              <a:rPr kumimoji="1" lang="ja-JP" altLang="en-US" dirty="0"/>
              <a:t>の大きさです。</a:t>
            </a:r>
          </a:p>
        </p:txBody>
      </p:sp>
    </p:spTree>
    <p:extLst>
      <p:ext uri="{BB962C8B-B14F-4D97-AF65-F5344CB8AC3E}">
        <p14:creationId xmlns:p14="http://schemas.microsoft.com/office/powerpoint/2010/main" val="75196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dirty="0">
                <a:latin typeface="+mn-lt"/>
                <a:ea typeface="+mn-ea"/>
              </a:rPr>
              <a:t>必要な</a:t>
            </a:r>
            <a:r>
              <a:rPr kumimoji="1" lang="en-US" altLang="ja-JP" dirty="0">
                <a:latin typeface="+mn-lt"/>
                <a:ea typeface="+mn-ea"/>
              </a:rPr>
              <a:t>hiTRAN</a:t>
            </a:r>
            <a:r>
              <a:rPr kumimoji="1" lang="ja-JP" altLang="ja-JP" dirty="0">
                <a:latin typeface="+mn-lt"/>
                <a:ea typeface="+mn-ea"/>
              </a:rPr>
              <a:t>長さが小さく工事も不要なので、費用対効果は大きく、半年程度で採算がとれる。</a:t>
            </a:r>
            <a:endParaRPr kumimoji="1" lang="ja-JP" altLang="en-US" dirty="0"/>
          </a:p>
        </p:txBody>
      </p:sp>
    </p:spTree>
    <p:extLst>
      <p:ext uri="{BB962C8B-B14F-4D97-AF65-F5344CB8AC3E}">
        <p14:creationId xmlns:p14="http://schemas.microsoft.com/office/powerpoint/2010/main" val="21125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82947244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438435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762000"/>
            <a:ext cx="2038350" cy="4114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762000"/>
            <a:ext cx="596265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57322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153400" cy="685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676400"/>
            <a:ext cx="2895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733800" y="1676400"/>
            <a:ext cx="2895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33778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153400" cy="68580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676400"/>
            <a:ext cx="5943600" cy="3200400"/>
          </a:xfrm>
        </p:spPr>
        <p:txBody>
          <a:bodyPr/>
          <a:lstStyle/>
          <a:p>
            <a:pPr lvl="0"/>
            <a:endParaRPr lang="en-GB" noProof="0"/>
          </a:p>
        </p:txBody>
      </p:sp>
    </p:spTree>
    <p:extLst>
      <p:ext uri="{BB962C8B-B14F-4D97-AF65-F5344CB8AC3E}">
        <p14:creationId xmlns:p14="http://schemas.microsoft.com/office/powerpoint/2010/main" val="356336141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153400" cy="685800"/>
          </a:xfrm>
        </p:spPr>
        <p:txBody>
          <a:bodyPr/>
          <a:lstStyle/>
          <a:p>
            <a:r>
              <a:rPr lang="en-US"/>
              <a:t>Click to edit Master title style</a:t>
            </a:r>
            <a:endParaRPr lang="en-GB"/>
          </a:p>
        </p:txBody>
      </p:sp>
      <p:sp>
        <p:nvSpPr>
          <p:cNvPr id="3" name="Content Placeholder 2"/>
          <p:cNvSpPr>
            <a:spLocks noGrp="1"/>
          </p:cNvSpPr>
          <p:nvPr>
            <p:ph sz="half" idx="1"/>
          </p:nvPr>
        </p:nvSpPr>
        <p:spPr>
          <a:xfrm>
            <a:off x="685800" y="1676400"/>
            <a:ext cx="2895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733800" y="1676400"/>
            <a:ext cx="2895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360211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342900" indent="-342900">
              <a:buClrTx/>
              <a:buFont typeface="Arial" pitchFamily="34" charset="0"/>
              <a:buChar char="•"/>
              <a:defRPr>
                <a:latin typeface="Arial" pitchFamily="34" charset="0"/>
                <a:cs typeface="Arial" pitchFamily="34" charset="0"/>
              </a:defRPr>
            </a:lvl1pPr>
            <a:lvl2pPr marL="742950" indent="-285750">
              <a:buClrTx/>
              <a:buFont typeface="Arial" pitchFamily="34" charset="0"/>
              <a:buChar char="•"/>
              <a:defRPr>
                <a:latin typeface="Arial" pitchFamily="34" charset="0"/>
                <a:cs typeface="Arial" pitchFamily="34" charset="0"/>
              </a:defRPr>
            </a:lvl2pPr>
            <a:lvl3pPr marL="1143000" indent="-228600">
              <a:buClrTx/>
              <a:buFont typeface="Arial" pitchFamily="34" charset="0"/>
              <a:buChar char="•"/>
              <a:defRPr>
                <a:latin typeface="Arial" pitchFamily="34" charset="0"/>
                <a:cs typeface="Arial" pitchFamily="34" charset="0"/>
              </a:defRPr>
            </a:lvl3pPr>
            <a:lvl4pPr marL="1600200" indent="-228600">
              <a:buClrTx/>
              <a:buFont typeface="Arial" pitchFamily="34" charset="0"/>
              <a:buChar char="•"/>
              <a:defRPr>
                <a:latin typeface="Arial" pitchFamily="34" charset="0"/>
                <a:cs typeface="Arial" pitchFamily="34" charset="0"/>
              </a:defRPr>
            </a:lvl4pPr>
            <a:lvl5pPr marL="2057400" indent="-228600">
              <a:buClrTx/>
              <a:buFont typeface="Arial" pitchFamily="34" charset="0"/>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8026628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3190118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676400"/>
            <a:ext cx="28956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733800" y="1676400"/>
            <a:ext cx="28956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372835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342336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416433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33097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4398694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877405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7"/>
          <p:cNvSpPr>
            <a:spLocks noChangeArrowheads="1"/>
          </p:cNvSpPr>
          <p:nvPr userDrawn="1"/>
        </p:nvSpPr>
        <p:spPr bwMode="auto">
          <a:xfrm>
            <a:off x="7223125" y="65262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GB" sz="1400">
                <a:solidFill>
                  <a:schemeClr val="bg1"/>
                </a:solidFill>
                <a:latin typeface="Arial" pitchFamily="34" charset="0"/>
                <a:cs typeface="Arial" pitchFamily="34" charset="0"/>
              </a:rPr>
              <a:t>Page</a:t>
            </a:r>
            <a:r>
              <a:rPr lang="en-GB" sz="1400" b="0">
                <a:solidFill>
                  <a:schemeClr val="bg1"/>
                </a:solidFill>
                <a:latin typeface="Arial" pitchFamily="34" charset="0"/>
                <a:cs typeface="Arial" pitchFamily="34" charset="0"/>
              </a:rPr>
              <a:t> </a:t>
            </a:r>
            <a:fld id="{96C31503-7E8E-435E-ACDB-0C9A6AD8A2FB}" type="slidenum">
              <a:rPr lang="en-GB" sz="1400">
                <a:solidFill>
                  <a:schemeClr val="bg1"/>
                </a:solidFill>
                <a:latin typeface="Arial" pitchFamily="34" charset="0"/>
                <a:cs typeface="Arial" pitchFamily="34" charset="0"/>
              </a:rPr>
              <a:pPr algn="r"/>
              <a:t>‹#›</a:t>
            </a:fld>
            <a:endParaRPr lang="en-GB" sz="1400" b="0">
              <a:solidFill>
                <a:schemeClr val="bg1"/>
              </a:solidFill>
              <a:latin typeface="Arial" pitchFamily="34" charset="0"/>
              <a:cs typeface="Arial" pitchFamily="34" charset="0"/>
            </a:endParaRPr>
          </a:p>
        </p:txBody>
      </p:sp>
      <p:sp>
        <p:nvSpPr>
          <p:cNvPr id="1027" name="Rectangle 32"/>
          <p:cNvSpPr>
            <a:spLocks noGrp="1" noChangeArrowheads="1"/>
          </p:cNvSpPr>
          <p:nvPr>
            <p:ph type="title"/>
          </p:nvPr>
        </p:nvSpPr>
        <p:spPr bwMode="auto">
          <a:xfrm>
            <a:off x="685800" y="762000"/>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8" name="Rectangle 34"/>
          <p:cNvSpPr>
            <a:spLocks noGrp="1" noChangeArrowheads="1"/>
          </p:cNvSpPr>
          <p:nvPr>
            <p:ph type="body" idx="1"/>
          </p:nvPr>
        </p:nvSpPr>
        <p:spPr bwMode="auto">
          <a:xfrm>
            <a:off x="685800" y="1676400"/>
            <a:ext cx="5943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6838" name="Text Box 38"/>
          <p:cNvSpPr txBox="1">
            <a:spLocks noChangeArrowheads="1"/>
          </p:cNvSpPr>
          <p:nvPr userDrawn="1"/>
        </p:nvSpPr>
        <p:spPr bwMode="auto">
          <a:xfrm>
            <a:off x="214313" y="6511925"/>
            <a:ext cx="3505200" cy="304800"/>
          </a:xfrm>
          <a:prstGeom prst="rect">
            <a:avLst/>
          </a:prstGeom>
          <a:noFill/>
          <a:ln w="9525">
            <a:noFill/>
            <a:miter lim="800000"/>
            <a:headEnd/>
            <a:tailEnd/>
          </a:ln>
          <a:effectLst/>
        </p:spPr>
        <p:txBody>
          <a:bodyPr>
            <a:spAutoFit/>
          </a:bodyPr>
          <a:lstStyle>
            <a:lvl1pPr>
              <a:defRPr sz="2000" b="1">
                <a:solidFill>
                  <a:schemeClr val="tx2"/>
                </a:solidFill>
                <a:latin typeface="Futurist" charset="0"/>
                <a:ea typeface="ＭＳ Ｐゴシック" pitchFamily="34" charset="-128"/>
              </a:defRPr>
            </a:lvl1pPr>
            <a:lvl2pPr marL="742950" indent="-285750">
              <a:defRPr sz="2000" b="1">
                <a:solidFill>
                  <a:schemeClr val="tx2"/>
                </a:solidFill>
                <a:latin typeface="Futurist" charset="0"/>
                <a:ea typeface="ＭＳ Ｐゴシック" pitchFamily="34" charset="-128"/>
              </a:defRPr>
            </a:lvl2pPr>
            <a:lvl3pPr marL="1143000" indent="-228600">
              <a:defRPr sz="2000" b="1">
                <a:solidFill>
                  <a:schemeClr val="tx2"/>
                </a:solidFill>
                <a:latin typeface="Futurist" charset="0"/>
                <a:ea typeface="ＭＳ Ｐゴシック" pitchFamily="34" charset="-128"/>
              </a:defRPr>
            </a:lvl3pPr>
            <a:lvl4pPr marL="1600200" indent="-228600">
              <a:defRPr sz="2000" b="1">
                <a:solidFill>
                  <a:schemeClr val="tx2"/>
                </a:solidFill>
                <a:latin typeface="Futurist" charset="0"/>
                <a:ea typeface="ＭＳ Ｐゴシック" pitchFamily="34" charset="-128"/>
              </a:defRPr>
            </a:lvl4pPr>
            <a:lvl5pPr marL="2057400" indent="-228600">
              <a:defRPr sz="2000" b="1">
                <a:solidFill>
                  <a:schemeClr val="tx2"/>
                </a:solidFill>
                <a:latin typeface="Futurist" charset="0"/>
                <a:ea typeface="ＭＳ Ｐゴシック" pitchFamily="34" charset="-128"/>
              </a:defRPr>
            </a:lvl5pPr>
            <a:lvl6pPr marL="2514600" indent="-228600" eaLnBrk="0" fontAlgn="base" hangingPunct="0">
              <a:spcBef>
                <a:spcPct val="0"/>
              </a:spcBef>
              <a:spcAft>
                <a:spcPct val="0"/>
              </a:spcAft>
              <a:defRPr sz="2000" b="1">
                <a:solidFill>
                  <a:schemeClr val="tx2"/>
                </a:solidFill>
                <a:latin typeface="Futurist" charset="0"/>
                <a:ea typeface="ＭＳ Ｐゴシック" pitchFamily="34" charset="-128"/>
              </a:defRPr>
            </a:lvl6pPr>
            <a:lvl7pPr marL="2971800" indent="-228600" eaLnBrk="0" fontAlgn="base" hangingPunct="0">
              <a:spcBef>
                <a:spcPct val="0"/>
              </a:spcBef>
              <a:spcAft>
                <a:spcPct val="0"/>
              </a:spcAft>
              <a:defRPr sz="2000" b="1">
                <a:solidFill>
                  <a:schemeClr val="tx2"/>
                </a:solidFill>
                <a:latin typeface="Futurist" charset="0"/>
                <a:ea typeface="ＭＳ Ｐゴシック" pitchFamily="34" charset="-128"/>
              </a:defRPr>
            </a:lvl7pPr>
            <a:lvl8pPr marL="3429000" indent="-228600" eaLnBrk="0" fontAlgn="base" hangingPunct="0">
              <a:spcBef>
                <a:spcPct val="0"/>
              </a:spcBef>
              <a:spcAft>
                <a:spcPct val="0"/>
              </a:spcAft>
              <a:defRPr sz="2000" b="1">
                <a:solidFill>
                  <a:schemeClr val="tx2"/>
                </a:solidFill>
                <a:latin typeface="Futurist" charset="0"/>
                <a:ea typeface="ＭＳ Ｐゴシック" pitchFamily="34" charset="-128"/>
              </a:defRPr>
            </a:lvl8pPr>
            <a:lvl9pPr marL="3886200" indent="-228600" eaLnBrk="0" fontAlgn="base" hangingPunct="0">
              <a:spcBef>
                <a:spcPct val="0"/>
              </a:spcBef>
              <a:spcAft>
                <a:spcPct val="0"/>
              </a:spcAft>
              <a:defRPr sz="2000" b="1">
                <a:solidFill>
                  <a:schemeClr val="tx2"/>
                </a:solidFill>
                <a:latin typeface="Futurist" charset="0"/>
                <a:ea typeface="ＭＳ Ｐゴシック" pitchFamily="34" charset="-128"/>
              </a:defRPr>
            </a:lvl9pPr>
          </a:lstStyle>
          <a:p>
            <a:pPr algn="ctr">
              <a:spcBef>
                <a:spcPct val="50000"/>
              </a:spcBef>
              <a:defRPr/>
            </a:pPr>
            <a:r>
              <a:rPr lang="en-GB" sz="1400" b="0">
                <a:solidFill>
                  <a:schemeClr val="bg1"/>
                </a:solidFill>
                <a:latin typeface="Arial" pitchFamily="34" charset="0"/>
                <a:cs typeface="Arial" pitchFamily="34" charset="0"/>
              </a:rPr>
              <a:t>© </a:t>
            </a:r>
            <a:r>
              <a:rPr lang="en-GB" sz="1400">
                <a:solidFill>
                  <a:schemeClr val="bg1"/>
                </a:solidFill>
                <a:latin typeface="Arial" pitchFamily="34" charset="0"/>
                <a:cs typeface="Arial" pitchFamily="34" charset="0"/>
              </a:rPr>
              <a:t>Copyright Cal Gavin  2010</a:t>
            </a:r>
          </a:p>
        </p:txBody>
      </p:sp>
      <p:sp>
        <p:nvSpPr>
          <p:cNvPr id="1030" name="Text Box 40"/>
          <p:cNvSpPr txBox="1">
            <a:spLocks noChangeArrowheads="1"/>
          </p:cNvSpPr>
          <p:nvPr userDrawn="1"/>
        </p:nvSpPr>
        <p:spPr bwMode="auto">
          <a:xfrm>
            <a:off x="1066800" y="3962400"/>
            <a:ext cx="533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2"/>
                </a:solidFill>
                <a:latin typeface="Futurist" charset="0"/>
                <a:ea typeface="ＭＳ Ｐゴシック" pitchFamily="34" charset="-128"/>
              </a:defRPr>
            </a:lvl1pPr>
            <a:lvl2pPr marL="742950" indent="-285750">
              <a:defRPr sz="2000" b="1">
                <a:solidFill>
                  <a:schemeClr val="tx2"/>
                </a:solidFill>
                <a:latin typeface="Futurist" charset="0"/>
                <a:ea typeface="ＭＳ Ｐゴシック" pitchFamily="34" charset="-128"/>
              </a:defRPr>
            </a:lvl2pPr>
            <a:lvl3pPr marL="1143000" indent="-228600">
              <a:defRPr sz="2000" b="1">
                <a:solidFill>
                  <a:schemeClr val="tx2"/>
                </a:solidFill>
                <a:latin typeface="Futurist" charset="0"/>
                <a:ea typeface="ＭＳ Ｐゴシック" pitchFamily="34" charset="-128"/>
              </a:defRPr>
            </a:lvl3pPr>
            <a:lvl4pPr marL="1600200" indent="-228600">
              <a:defRPr sz="2000" b="1">
                <a:solidFill>
                  <a:schemeClr val="tx2"/>
                </a:solidFill>
                <a:latin typeface="Futurist" charset="0"/>
                <a:ea typeface="ＭＳ Ｐゴシック" pitchFamily="34" charset="-128"/>
              </a:defRPr>
            </a:lvl4pPr>
            <a:lvl5pPr marL="2057400" indent="-228600">
              <a:defRPr sz="2000" b="1">
                <a:solidFill>
                  <a:schemeClr val="tx2"/>
                </a:solidFill>
                <a:latin typeface="Futurist" charset="0"/>
                <a:ea typeface="ＭＳ Ｐゴシック" pitchFamily="34" charset="-128"/>
              </a:defRPr>
            </a:lvl5pPr>
            <a:lvl6pPr marL="2514600" indent="-228600" eaLnBrk="0" fontAlgn="base" hangingPunct="0">
              <a:spcBef>
                <a:spcPct val="0"/>
              </a:spcBef>
              <a:spcAft>
                <a:spcPct val="0"/>
              </a:spcAft>
              <a:defRPr sz="2000" b="1">
                <a:solidFill>
                  <a:schemeClr val="tx2"/>
                </a:solidFill>
                <a:latin typeface="Futurist" charset="0"/>
                <a:ea typeface="ＭＳ Ｐゴシック" pitchFamily="34" charset="-128"/>
              </a:defRPr>
            </a:lvl6pPr>
            <a:lvl7pPr marL="2971800" indent="-228600" eaLnBrk="0" fontAlgn="base" hangingPunct="0">
              <a:spcBef>
                <a:spcPct val="0"/>
              </a:spcBef>
              <a:spcAft>
                <a:spcPct val="0"/>
              </a:spcAft>
              <a:defRPr sz="2000" b="1">
                <a:solidFill>
                  <a:schemeClr val="tx2"/>
                </a:solidFill>
                <a:latin typeface="Futurist" charset="0"/>
                <a:ea typeface="ＭＳ Ｐゴシック" pitchFamily="34" charset="-128"/>
              </a:defRPr>
            </a:lvl7pPr>
            <a:lvl8pPr marL="3429000" indent="-228600" eaLnBrk="0" fontAlgn="base" hangingPunct="0">
              <a:spcBef>
                <a:spcPct val="0"/>
              </a:spcBef>
              <a:spcAft>
                <a:spcPct val="0"/>
              </a:spcAft>
              <a:defRPr sz="2000" b="1">
                <a:solidFill>
                  <a:schemeClr val="tx2"/>
                </a:solidFill>
                <a:latin typeface="Futurist" charset="0"/>
                <a:ea typeface="ＭＳ Ｐゴシック" pitchFamily="34" charset="-128"/>
              </a:defRPr>
            </a:lvl8pPr>
            <a:lvl9pPr marL="3886200" indent="-228600" eaLnBrk="0" fontAlgn="base" hangingPunct="0">
              <a:spcBef>
                <a:spcPct val="0"/>
              </a:spcBef>
              <a:spcAft>
                <a:spcPct val="0"/>
              </a:spcAft>
              <a:defRPr sz="2000" b="1">
                <a:solidFill>
                  <a:schemeClr val="tx2"/>
                </a:solidFill>
                <a:latin typeface="Futurist" charset="0"/>
                <a:ea typeface="ＭＳ Ｐゴシック" pitchFamily="34" charset="-128"/>
              </a:defRPr>
            </a:lvl9pPr>
          </a:lstStyle>
          <a:p>
            <a:pPr>
              <a:spcBef>
                <a:spcPct val="50000"/>
              </a:spcBef>
              <a:defRPr/>
            </a:pPr>
            <a:endParaRPr lang="en-US" b="0" u="sng">
              <a:solidFill>
                <a:schemeClr val="tx1"/>
              </a:solidFill>
              <a:latin typeface="Arial" pitchFamily="34" charset="0"/>
              <a:cs typeface="Arial" pitchFamily="34" charset="0"/>
            </a:endParaRPr>
          </a:p>
        </p:txBody>
      </p:sp>
      <p:sp>
        <p:nvSpPr>
          <p:cNvPr id="1031" name="Text Box 80"/>
          <p:cNvSpPr txBox="1">
            <a:spLocks noChangeArrowheads="1"/>
          </p:cNvSpPr>
          <p:nvPr userDrawn="1"/>
        </p:nvSpPr>
        <p:spPr bwMode="auto">
          <a:xfrm>
            <a:off x="4430713" y="6496050"/>
            <a:ext cx="2476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2"/>
                </a:solidFill>
                <a:latin typeface="Futurist" charset="0"/>
                <a:ea typeface="ＭＳ Ｐゴシック" pitchFamily="34" charset="-128"/>
              </a:defRPr>
            </a:lvl1pPr>
            <a:lvl2pPr marL="742950" indent="-285750">
              <a:defRPr sz="2000" b="1">
                <a:solidFill>
                  <a:schemeClr val="tx2"/>
                </a:solidFill>
                <a:latin typeface="Futurist" charset="0"/>
                <a:ea typeface="ＭＳ Ｐゴシック" pitchFamily="34" charset="-128"/>
              </a:defRPr>
            </a:lvl2pPr>
            <a:lvl3pPr marL="1143000" indent="-228600">
              <a:defRPr sz="2000" b="1">
                <a:solidFill>
                  <a:schemeClr val="tx2"/>
                </a:solidFill>
                <a:latin typeface="Futurist" charset="0"/>
                <a:ea typeface="ＭＳ Ｐゴシック" pitchFamily="34" charset="-128"/>
              </a:defRPr>
            </a:lvl3pPr>
            <a:lvl4pPr marL="1600200" indent="-228600">
              <a:defRPr sz="2000" b="1">
                <a:solidFill>
                  <a:schemeClr val="tx2"/>
                </a:solidFill>
                <a:latin typeface="Futurist" charset="0"/>
                <a:ea typeface="ＭＳ Ｐゴシック" pitchFamily="34" charset="-128"/>
              </a:defRPr>
            </a:lvl4pPr>
            <a:lvl5pPr marL="2057400" indent="-228600">
              <a:defRPr sz="2000" b="1">
                <a:solidFill>
                  <a:schemeClr val="tx2"/>
                </a:solidFill>
                <a:latin typeface="Futurist" charset="0"/>
                <a:ea typeface="ＭＳ Ｐゴシック" pitchFamily="34" charset="-128"/>
              </a:defRPr>
            </a:lvl5pPr>
            <a:lvl6pPr marL="2514600" indent="-228600" eaLnBrk="0" fontAlgn="base" hangingPunct="0">
              <a:spcBef>
                <a:spcPct val="0"/>
              </a:spcBef>
              <a:spcAft>
                <a:spcPct val="0"/>
              </a:spcAft>
              <a:defRPr sz="2000" b="1">
                <a:solidFill>
                  <a:schemeClr val="tx2"/>
                </a:solidFill>
                <a:latin typeface="Futurist" charset="0"/>
                <a:ea typeface="ＭＳ Ｐゴシック" pitchFamily="34" charset="-128"/>
              </a:defRPr>
            </a:lvl6pPr>
            <a:lvl7pPr marL="2971800" indent="-228600" eaLnBrk="0" fontAlgn="base" hangingPunct="0">
              <a:spcBef>
                <a:spcPct val="0"/>
              </a:spcBef>
              <a:spcAft>
                <a:spcPct val="0"/>
              </a:spcAft>
              <a:defRPr sz="2000" b="1">
                <a:solidFill>
                  <a:schemeClr val="tx2"/>
                </a:solidFill>
                <a:latin typeface="Futurist" charset="0"/>
                <a:ea typeface="ＭＳ Ｐゴシック" pitchFamily="34" charset="-128"/>
              </a:defRPr>
            </a:lvl7pPr>
            <a:lvl8pPr marL="3429000" indent="-228600" eaLnBrk="0" fontAlgn="base" hangingPunct="0">
              <a:spcBef>
                <a:spcPct val="0"/>
              </a:spcBef>
              <a:spcAft>
                <a:spcPct val="0"/>
              </a:spcAft>
              <a:defRPr sz="2000" b="1">
                <a:solidFill>
                  <a:schemeClr val="tx2"/>
                </a:solidFill>
                <a:latin typeface="Futurist" charset="0"/>
                <a:ea typeface="ＭＳ Ｐゴシック" pitchFamily="34" charset="-128"/>
              </a:defRPr>
            </a:lvl8pPr>
            <a:lvl9pPr marL="3886200" indent="-228600" eaLnBrk="0" fontAlgn="base" hangingPunct="0">
              <a:spcBef>
                <a:spcPct val="0"/>
              </a:spcBef>
              <a:spcAft>
                <a:spcPct val="0"/>
              </a:spcAft>
              <a:defRPr sz="2000" b="1">
                <a:solidFill>
                  <a:schemeClr val="tx2"/>
                </a:solidFill>
                <a:latin typeface="Futurist" charset="0"/>
                <a:ea typeface="ＭＳ Ｐゴシック" pitchFamily="34" charset="-128"/>
              </a:defRPr>
            </a:lvl9pPr>
          </a:lstStyle>
          <a:p>
            <a:pPr algn="ctr">
              <a:spcBef>
                <a:spcPct val="50000"/>
              </a:spcBef>
              <a:defRPr/>
            </a:pPr>
            <a:r>
              <a:rPr lang="en-GB" sz="1400">
                <a:solidFill>
                  <a:schemeClr val="bg1"/>
                </a:solidFill>
                <a:latin typeface="Arial" pitchFamily="34" charset="0"/>
                <a:cs typeface="Arial" pitchFamily="34" charset="0"/>
              </a:rPr>
              <a:t>www.calgavin.com</a:t>
            </a:r>
          </a:p>
        </p:txBody>
      </p:sp>
      <p:pic>
        <p:nvPicPr>
          <p:cNvPr id="9" name="Picture 1"/>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175" y="6219825"/>
            <a:ext cx="915511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Lst>
  <p:transition spd="med"/>
  <p:hf sldNum="0" hdr="0" ftr="0" dt="0"/>
  <p:txStyles>
    <p:titleStyle>
      <a:lvl1pPr algn="ctr" rtl="0" eaLnBrk="0" fontAlgn="base" hangingPunct="0">
        <a:spcBef>
          <a:spcPct val="0"/>
        </a:spcBef>
        <a:spcAft>
          <a:spcPct val="0"/>
        </a:spcAft>
        <a:defRPr sz="3200" b="1">
          <a:solidFill>
            <a:schemeClr val="tx2"/>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3200" b="1">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200" b="1">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200" b="1">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200" b="1">
          <a:solidFill>
            <a:schemeClr val="tx2"/>
          </a:solidFill>
          <a:latin typeface="Arial" charset="0"/>
          <a:ea typeface="ＭＳ Ｐゴシック" charset="0"/>
          <a:cs typeface="Arial" charset="0"/>
        </a:defRPr>
      </a:lvl5pPr>
      <a:lvl6pPr marL="457200" algn="ctr" rtl="0" eaLnBrk="0" fontAlgn="base" hangingPunct="0">
        <a:spcBef>
          <a:spcPct val="0"/>
        </a:spcBef>
        <a:spcAft>
          <a:spcPct val="0"/>
        </a:spcAft>
        <a:defRPr sz="4000" b="1">
          <a:solidFill>
            <a:schemeClr val="tx2"/>
          </a:solidFill>
          <a:latin typeface="Tahoma" pitchFamily="34" charset="0"/>
        </a:defRPr>
      </a:lvl6pPr>
      <a:lvl7pPr marL="914400" algn="ctr" rtl="0" eaLnBrk="0" fontAlgn="base" hangingPunct="0">
        <a:spcBef>
          <a:spcPct val="0"/>
        </a:spcBef>
        <a:spcAft>
          <a:spcPct val="0"/>
        </a:spcAft>
        <a:defRPr sz="4000" b="1">
          <a:solidFill>
            <a:schemeClr val="tx2"/>
          </a:solidFill>
          <a:latin typeface="Tahoma" pitchFamily="34" charset="0"/>
        </a:defRPr>
      </a:lvl7pPr>
      <a:lvl8pPr marL="1371600" algn="ctr" rtl="0" eaLnBrk="0" fontAlgn="base" hangingPunct="0">
        <a:spcBef>
          <a:spcPct val="0"/>
        </a:spcBef>
        <a:spcAft>
          <a:spcPct val="0"/>
        </a:spcAft>
        <a:defRPr sz="4000" b="1">
          <a:solidFill>
            <a:schemeClr val="tx2"/>
          </a:solidFill>
          <a:latin typeface="Tahoma" pitchFamily="34" charset="0"/>
        </a:defRPr>
      </a:lvl8pPr>
      <a:lvl9pPr marL="1828800" algn="ctr" rtl="0" eaLnBrk="0" fontAlgn="base" hangingPunct="0">
        <a:spcBef>
          <a:spcPct val="0"/>
        </a:spcBef>
        <a:spcAft>
          <a:spcPct val="0"/>
        </a:spcAft>
        <a:defRPr sz="40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Arial" charset="0"/>
        <a:buChar char="•"/>
        <a:defRPr sz="2400">
          <a:solidFill>
            <a:schemeClr val="tx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a:solidFill>
            <a:schemeClr val="tx1"/>
          </a:solidFill>
          <a:latin typeface="Arial" pitchFamily="34" charset="0"/>
          <a:ea typeface="ＭＳ Ｐゴシック" charset="0"/>
          <a:cs typeface="Arial"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Arial" pitchFamily="34" charset="0"/>
          <a:ea typeface="ＭＳ Ｐゴシック" charset="0"/>
          <a:cs typeface="Arial"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Arial" pitchFamily="34" charset="0"/>
          <a:ea typeface="ＭＳ Ｐゴシック" charset="0"/>
          <a:cs typeface="Arial"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Arial" pitchFamily="34" charset="0"/>
          <a:ea typeface="ＭＳ Ｐゴシック" charset="0"/>
          <a:cs typeface="Arial" pitchFamily="34" charset="0"/>
        </a:defRPr>
      </a:lvl5pPr>
      <a:lvl6pPr marL="2514600" indent="-228600" algn="l" rtl="0" eaLnBrk="0" fontAlgn="base" hangingPunct="0">
        <a:spcBef>
          <a:spcPct val="20000"/>
        </a:spcBef>
        <a:spcAft>
          <a:spcPct val="0"/>
        </a:spcAft>
        <a:buClr>
          <a:srgbClr val="FF0000"/>
        </a:buClr>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lr>
          <a:srgbClr val="FF0000"/>
        </a:buClr>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lr>
          <a:srgbClr val="FF0000"/>
        </a:buClr>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lr>
          <a:srgbClr val="FF0000"/>
        </a:buClr>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ideo" Target="file:///D:\NewAPEC\"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katoum@nssb-matex.com" TargetMode="External"/><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hyperlink" Target="mailto:watanabe@calgavin.j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matex041\Desktop\&#23637;&#31034;&#20250;\&#35611;&#28436;&#20250;&#29992;&#36039;&#26009;\CFD%20movie.mp4" TargetMode="External"/><Relationship Id="rId1" Type="http://schemas.openxmlformats.org/officeDocument/2006/relationships/video" Target="file:///C:\Users\matex041\Desktop\&#23637;&#31034;&#20250;\&#35611;&#28436;&#20250;&#29992;&#36039;&#26009;\Ink%20Flow.wmv"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p:cNvGraphicFramePr/>
          <p:nvPr>
            <p:extLst>
              <p:ext uri="{D42A27DB-BD31-4B8C-83A1-F6EECF244321}">
                <p14:modId xmlns:p14="http://schemas.microsoft.com/office/powerpoint/2010/main" val="434798190"/>
              </p:ext>
            </p:extLst>
          </p:nvPr>
        </p:nvGraphicFramePr>
        <p:xfrm>
          <a:off x="685800" y="368565"/>
          <a:ext cx="7772400" cy="2243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サブタイトル 2"/>
          <p:cNvSpPr>
            <a:spLocks noGrp="1"/>
          </p:cNvSpPr>
          <p:nvPr>
            <p:ph type="subTitle" idx="1"/>
          </p:nvPr>
        </p:nvSpPr>
        <p:spPr>
          <a:xfrm>
            <a:off x="1371600" y="4627756"/>
            <a:ext cx="6400800" cy="1501688"/>
          </a:xfrm>
        </p:spPr>
        <p:txBody>
          <a:bodyPr/>
          <a:lstStyle/>
          <a:p>
            <a:r>
              <a:rPr kumimoji="1" lang="en-US" altLang="ja-JP" dirty="0"/>
              <a:t>2015</a:t>
            </a:r>
            <a:r>
              <a:rPr kumimoji="1" lang="ja-JP" altLang="en-US" dirty="0"/>
              <a:t>年</a:t>
            </a:r>
            <a:r>
              <a:rPr kumimoji="1" lang="en-US" altLang="ja-JP" dirty="0"/>
              <a:t>10</a:t>
            </a:r>
            <a:r>
              <a:rPr kumimoji="1" lang="ja-JP" altLang="en-US" dirty="0"/>
              <a:t>月</a:t>
            </a:r>
            <a:r>
              <a:rPr kumimoji="1" lang="en-US" altLang="ja-JP" dirty="0"/>
              <a:t>29</a:t>
            </a:r>
            <a:r>
              <a:rPr kumimoji="1" lang="ja-JP" altLang="en-US" dirty="0"/>
              <a:t>日</a:t>
            </a:r>
            <a:endParaRPr kumimoji="1" lang="en-US" altLang="ja-JP" dirty="0"/>
          </a:p>
          <a:p>
            <a:endParaRPr kumimoji="1" lang="en-US" altLang="ja-JP" dirty="0"/>
          </a:p>
          <a:p>
            <a:endParaRPr kumimoji="1" lang="en-US" altLang="ja-JP" dirty="0"/>
          </a:p>
          <a:p>
            <a:endParaRPr kumimoji="1" lang="ja-JP" altLang="en-US" dirty="0"/>
          </a:p>
        </p:txBody>
      </p:sp>
      <p:pic>
        <p:nvPicPr>
          <p:cNvPr id="4" name="Picture 5" descr="C:\work\INSERT4.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219200" y="2747379"/>
            <a:ext cx="65532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ロゴ_日鉄住金物産ﾏﾃｯｸｽ(和)_Sﾛｺﾞ付.jpg"/>
          <p:cNvPicPr>
            <a:picLocks noChangeAspect="1"/>
          </p:cNvPicPr>
          <p:nvPr/>
        </p:nvPicPr>
        <p:blipFill>
          <a:blip r:embed="rId9" cstate="print"/>
          <a:stretch>
            <a:fillRect/>
          </a:stretch>
        </p:blipFill>
        <p:spPr>
          <a:xfrm>
            <a:off x="1682496" y="5066224"/>
            <a:ext cx="5608320" cy="508922"/>
          </a:xfrm>
          <a:prstGeom prst="rect">
            <a:avLst/>
          </a:prstGeom>
        </p:spPr>
      </p:pic>
      <p:pic>
        <p:nvPicPr>
          <p:cNvPr id="7" name="Picture 3" descr="Z:\Thermotec2013\cal-gavin.png"/>
          <p:cNvPicPr>
            <a:picLocks noChangeAspect="1" noChangeArrowheads="1"/>
          </p:cNvPicPr>
          <p:nvPr/>
        </p:nvPicPr>
        <p:blipFill>
          <a:blip r:embed="rId10" cstate="print"/>
          <a:srcRect/>
          <a:stretch>
            <a:fillRect/>
          </a:stretch>
        </p:blipFill>
        <p:spPr bwMode="auto">
          <a:xfrm>
            <a:off x="3478969" y="5585120"/>
            <a:ext cx="2045613" cy="576063"/>
          </a:xfrm>
          <a:prstGeom prst="rect">
            <a:avLst/>
          </a:prstGeom>
          <a:noFill/>
        </p:spPr>
      </p:pic>
    </p:spTree>
    <p:extLst>
      <p:ext uri="{BB962C8B-B14F-4D97-AF65-F5344CB8AC3E}">
        <p14:creationId xmlns:p14="http://schemas.microsoft.com/office/powerpoint/2010/main" val="38730317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95536" y="0"/>
            <a:ext cx="8229600" cy="1143000"/>
          </a:xfrm>
        </p:spPr>
        <p:txBody>
          <a:bodyPr/>
          <a:lstStyle/>
          <a:p>
            <a:r>
              <a:rPr lang="ja-JP" altLang="en-US" dirty="0"/>
              <a:t>排ガス・空気予熱器の例</a:t>
            </a:r>
          </a:p>
        </p:txBody>
      </p:sp>
      <p:sp>
        <p:nvSpPr>
          <p:cNvPr id="3" name="テキスト ボックス 2"/>
          <p:cNvSpPr txBox="1"/>
          <p:nvPr/>
        </p:nvSpPr>
        <p:spPr>
          <a:xfrm>
            <a:off x="233772" y="1167222"/>
            <a:ext cx="8676456" cy="4401205"/>
          </a:xfrm>
          <a:prstGeom prst="rect">
            <a:avLst/>
          </a:prstGeom>
          <a:noFill/>
        </p:spPr>
        <p:txBody>
          <a:bodyPr wrap="square" rtlCol="0">
            <a:spAutoFit/>
          </a:bodyPr>
          <a:lstStyle/>
          <a:p>
            <a:pPr marL="914400" lvl="1" indent="-514350"/>
            <a:r>
              <a:rPr lang="en-US" altLang="ja-JP" sz="2000" b="1" dirty="0"/>
              <a:t>Case1.</a:t>
            </a:r>
            <a:r>
              <a:rPr lang="ja-JP" altLang="en-US" sz="2000" b="1" dirty="0"/>
              <a:t>　排ガスー燃焼用空気予熱器</a:t>
            </a:r>
            <a:r>
              <a:rPr lang="ja-JP" altLang="en-US" dirty="0"/>
              <a:t>　（</a:t>
            </a:r>
            <a:r>
              <a:rPr lang="en-US" altLang="ja-JP" sz="2000" b="1" dirty="0" err="1"/>
              <a:t>Recuperator</a:t>
            </a:r>
            <a:r>
              <a:rPr lang="ja-JP" altLang="en-US" dirty="0"/>
              <a:t>）　既設への</a:t>
            </a:r>
            <a:r>
              <a:rPr lang="ja-JP" altLang="en-US" sz="2000" b="1" dirty="0"/>
              <a:t>適用</a:t>
            </a:r>
            <a:endParaRPr lang="en-US" altLang="ja-JP" dirty="0"/>
          </a:p>
          <a:p>
            <a:pPr marL="914400" lvl="1" indent="-514350"/>
            <a:r>
              <a:rPr lang="ja-JP" altLang="en-US" b="1" dirty="0"/>
              <a:t>　　　　　　</a:t>
            </a:r>
            <a:r>
              <a:rPr lang="en-US" altLang="ja-JP" b="1" dirty="0"/>
              <a:t>a)</a:t>
            </a:r>
            <a:r>
              <a:rPr lang="ja-JP" altLang="en-US" dirty="0"/>
              <a:t> </a:t>
            </a:r>
            <a:r>
              <a:rPr lang="en-US" altLang="ja-JP" b="1" dirty="0"/>
              <a:t>4</a:t>
            </a:r>
            <a:r>
              <a:rPr lang="ja-JP" altLang="en-US" b="1" dirty="0"/>
              <a:t>パス－</a:t>
            </a:r>
            <a:r>
              <a:rPr lang="en-US" altLang="ja-JP" b="1" dirty="0"/>
              <a:t>LT25%</a:t>
            </a:r>
            <a:r>
              <a:rPr lang="ja-JP" altLang="en-US" b="1" dirty="0" err="1"/>
              <a:t>、</a:t>
            </a:r>
            <a:r>
              <a:rPr lang="en-US" altLang="ja-JP" b="1" dirty="0"/>
              <a:t>50%hiTRAN</a:t>
            </a:r>
            <a:r>
              <a:rPr lang="ja-JP" altLang="en-US" b="1" dirty="0"/>
              <a:t>挿入事例</a:t>
            </a:r>
            <a:endParaRPr lang="en-US" altLang="ja-JP" b="1" dirty="0"/>
          </a:p>
          <a:p>
            <a:pPr marL="1771650" lvl="3" indent="-514350"/>
            <a:r>
              <a:rPr lang="ja-JP" altLang="en-US" b="1" dirty="0"/>
              <a:t>　　許容圧損制限下での熱回収率向上</a:t>
            </a:r>
            <a:endParaRPr lang="en-US" altLang="ja-JP" dirty="0"/>
          </a:p>
          <a:p>
            <a:pPr marL="1771650" lvl="3" indent="-514350"/>
            <a:r>
              <a:rPr lang="ja-JP" altLang="en-US" b="1" dirty="0"/>
              <a:t>　</a:t>
            </a:r>
            <a:r>
              <a:rPr lang="en-US" altLang="ja-JP" b="1" dirty="0"/>
              <a:t>b)</a:t>
            </a:r>
            <a:r>
              <a:rPr lang="ja-JP" altLang="en-US" b="1" dirty="0"/>
              <a:t>パス数低下と</a:t>
            </a:r>
            <a:r>
              <a:rPr lang="en-US" altLang="ja-JP" b="1" dirty="0"/>
              <a:t>100%hiTRAN</a:t>
            </a:r>
            <a:r>
              <a:rPr lang="ja-JP" altLang="en-US" b="1" dirty="0"/>
              <a:t>挿入による最適化</a:t>
            </a:r>
            <a:endParaRPr lang="en-US" altLang="ja-JP" b="1" dirty="0"/>
          </a:p>
          <a:p>
            <a:pPr marL="1771650" lvl="3" indent="-514350"/>
            <a:r>
              <a:rPr lang="ja-JP" altLang="en-US" dirty="0"/>
              <a:t>　　</a:t>
            </a:r>
            <a:r>
              <a:rPr lang="en-US" altLang="ja-JP" dirty="0"/>
              <a:t>2</a:t>
            </a:r>
            <a:r>
              <a:rPr lang="ja-JP" altLang="en-US" b="1" dirty="0"/>
              <a:t>パスに改造し、許容圧損内で最大効果を得る</a:t>
            </a:r>
            <a:endParaRPr lang="en-US" altLang="ja-JP" b="1" dirty="0"/>
          </a:p>
          <a:p>
            <a:pPr marL="1771650" lvl="3" indent="-514350"/>
            <a:endParaRPr lang="en-US" altLang="ja-JP" b="1" dirty="0"/>
          </a:p>
          <a:p>
            <a:pPr marL="914400" lvl="1" indent="-514350"/>
            <a:r>
              <a:rPr lang="en-US" altLang="ja-JP" sz="2000" b="1" dirty="0"/>
              <a:t>Case</a:t>
            </a:r>
            <a:r>
              <a:rPr lang="en-US" altLang="ja-JP" dirty="0"/>
              <a:t>2.</a:t>
            </a:r>
            <a:r>
              <a:rPr lang="ja-JP" altLang="en-US" dirty="0"/>
              <a:t>　排ガス－燃焼用空気予熱器　（</a:t>
            </a:r>
            <a:r>
              <a:rPr lang="en-US" altLang="ja-JP" dirty="0" err="1"/>
              <a:t>Recuperator</a:t>
            </a:r>
            <a:r>
              <a:rPr lang="ja-JP" altLang="en-US" dirty="0"/>
              <a:t>）　新設へ適用　　　　　</a:t>
            </a:r>
            <a:endParaRPr lang="en-US" altLang="ja-JP" dirty="0"/>
          </a:p>
          <a:p>
            <a:pPr marL="914400" lvl="1" indent="-514350"/>
            <a:r>
              <a:rPr lang="ja-JP" altLang="en-US" sz="2000" b="1" dirty="0"/>
              <a:t>　</a:t>
            </a:r>
            <a:endParaRPr lang="en-US" altLang="ja-JP" sz="2000" b="1" dirty="0"/>
          </a:p>
          <a:p>
            <a:pPr marL="914400" lvl="1" indent="-514350"/>
            <a:r>
              <a:rPr lang="en-US" altLang="ja-JP" dirty="0"/>
              <a:t>Case3.</a:t>
            </a:r>
            <a:r>
              <a:rPr lang="ja-JP" altLang="en-US" dirty="0"/>
              <a:t>　ガス－ガス　水素</a:t>
            </a:r>
            <a:r>
              <a:rPr lang="en-US" altLang="ja-JP" dirty="0"/>
              <a:t>&amp;</a:t>
            </a:r>
            <a:r>
              <a:rPr lang="ja-JP" altLang="en-US" dirty="0"/>
              <a:t>水素＋</a:t>
            </a:r>
            <a:r>
              <a:rPr lang="en-US" altLang="ja-JP" dirty="0"/>
              <a:t>N2</a:t>
            </a:r>
            <a:r>
              <a:rPr lang="ja-JP" altLang="en-US" dirty="0"/>
              <a:t> 予熱器（</a:t>
            </a:r>
            <a:r>
              <a:rPr lang="en-US" altLang="ja-JP" dirty="0"/>
              <a:t>Shell</a:t>
            </a:r>
            <a:r>
              <a:rPr lang="ja-JP" altLang="en-US" dirty="0"/>
              <a:t> </a:t>
            </a:r>
            <a:r>
              <a:rPr lang="en-US" altLang="ja-JP" dirty="0"/>
              <a:t>&amp;</a:t>
            </a:r>
            <a:r>
              <a:rPr lang="ja-JP" altLang="en-US" dirty="0"/>
              <a:t> </a:t>
            </a:r>
            <a:r>
              <a:rPr lang="en-US" altLang="ja-JP" dirty="0"/>
              <a:t>Tube</a:t>
            </a:r>
            <a:r>
              <a:rPr lang="ja-JP" altLang="en-US" dirty="0"/>
              <a:t>）へ適用</a:t>
            </a:r>
            <a:endParaRPr lang="en-US" altLang="ja-JP" dirty="0"/>
          </a:p>
          <a:p>
            <a:pPr marL="914400" lvl="1" indent="-514350"/>
            <a:r>
              <a:rPr lang="ja-JP" altLang="en-US" dirty="0"/>
              <a:t>　　　　　　設計条件（　</a:t>
            </a:r>
            <a:r>
              <a:rPr lang="en-US" altLang="ja-JP" dirty="0"/>
              <a:t>hiTRAN </a:t>
            </a:r>
            <a:r>
              <a:rPr lang="ja-JP" altLang="en-US" dirty="0"/>
              <a:t>有無比較）</a:t>
            </a:r>
            <a:endParaRPr lang="en-US" altLang="ja-JP" dirty="0"/>
          </a:p>
          <a:p>
            <a:pPr marL="914400" lvl="1" indent="-514350"/>
            <a:r>
              <a:rPr lang="ja-JP" altLang="en-US" dirty="0"/>
              <a:t>　　　　　　操業の結果</a:t>
            </a:r>
            <a:endParaRPr lang="en-US" altLang="ja-JP" dirty="0"/>
          </a:p>
          <a:p>
            <a:pPr marL="914400" lvl="1" indent="-514350"/>
            <a:r>
              <a:rPr lang="en-US" altLang="ja-JP" sz="2000" b="1" dirty="0"/>
              <a:t>Case</a:t>
            </a:r>
            <a:r>
              <a:rPr lang="en-US" altLang="ja-JP" dirty="0"/>
              <a:t>4.</a:t>
            </a:r>
            <a:r>
              <a:rPr lang="ja-JP" altLang="en-US" sz="2000" b="1" dirty="0"/>
              <a:t>　排ガス（中低温）－熱媒体液（</a:t>
            </a:r>
            <a:r>
              <a:rPr lang="en-US" altLang="ja-JP" sz="2000" b="1" dirty="0"/>
              <a:t>HTO)</a:t>
            </a:r>
            <a:r>
              <a:rPr lang="ja-JP" altLang="en-US" sz="2000" b="1" dirty="0" err="1"/>
              <a:t>、</a:t>
            </a:r>
            <a:r>
              <a:rPr lang="ja-JP" altLang="en-US" sz="2000" b="1" dirty="0"/>
              <a:t>熱交換器への適用</a:t>
            </a:r>
            <a:endParaRPr lang="en-US" altLang="ja-JP" dirty="0"/>
          </a:p>
          <a:p>
            <a:pPr marL="914400" lvl="1" indent="-514350"/>
            <a:r>
              <a:rPr lang="ja-JP" altLang="en-US" sz="2000" b="1" dirty="0"/>
              <a:t>　　　　　　</a:t>
            </a:r>
            <a:r>
              <a:rPr lang="en-US" altLang="ja-JP" sz="2000" b="1" dirty="0" err="1"/>
              <a:t>hiTRAN</a:t>
            </a:r>
            <a:r>
              <a:rPr lang="ja-JP" altLang="en-US" sz="2000" b="1" dirty="0"/>
              <a:t>の密度と許容圧損</a:t>
            </a:r>
            <a:endParaRPr lang="en-US" altLang="ja-JP" sz="2000" b="1" dirty="0"/>
          </a:p>
          <a:p>
            <a:pPr marL="1314450" lvl="2" indent="-514350"/>
            <a:endParaRPr lang="en-US" altLang="ja-JP" sz="2000" b="1" dirty="0"/>
          </a:p>
        </p:txBody>
      </p:sp>
    </p:spTree>
    <p:extLst>
      <p:ext uri="{BB962C8B-B14F-4D97-AF65-F5344CB8AC3E}">
        <p14:creationId xmlns:p14="http://schemas.microsoft.com/office/powerpoint/2010/main" val="13063634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1988840"/>
            <a:ext cx="3711251" cy="1872464"/>
          </a:xfrm>
          <a:prstGeom prst="rect">
            <a:avLst/>
          </a:prstGeom>
          <a:noFill/>
          <a:ln w="9525">
            <a:noFill/>
            <a:miter lim="800000"/>
            <a:headEnd/>
            <a:tailEnd/>
          </a:ln>
        </p:spPr>
      </p:pic>
      <p:sp>
        <p:nvSpPr>
          <p:cNvPr id="2" name="タイトル 1"/>
          <p:cNvSpPr>
            <a:spLocks noGrp="1"/>
          </p:cNvSpPr>
          <p:nvPr>
            <p:ph type="title" idx="4294967295"/>
          </p:nvPr>
        </p:nvSpPr>
        <p:spPr>
          <a:xfrm>
            <a:off x="0" y="188640"/>
            <a:ext cx="9144000" cy="792386"/>
          </a:xfrm>
        </p:spPr>
        <p:txBody>
          <a:bodyPr>
            <a:noAutofit/>
          </a:bodyPr>
          <a:lstStyle/>
          <a:p>
            <a:r>
              <a:rPr lang="en-US" altLang="ja-JP" sz="2800" b="1" dirty="0"/>
              <a:t>Case 1-a</a:t>
            </a:r>
            <a:r>
              <a:rPr lang="ja-JP" altLang="en-US" sz="2800" b="1" dirty="0"/>
              <a:t>）：</a:t>
            </a:r>
            <a:r>
              <a:rPr lang="en-US" altLang="ja-JP" sz="2800" b="1" dirty="0"/>
              <a:t>Gas-Gas</a:t>
            </a:r>
            <a:r>
              <a:rPr lang="ja-JP" altLang="en-US" sz="2800" b="1" dirty="0"/>
              <a:t>空気予熱器</a:t>
            </a:r>
            <a:endParaRPr kumimoji="1" lang="ja-JP" altLang="en-US" sz="2800" b="1" dirty="0"/>
          </a:p>
        </p:txBody>
      </p:sp>
      <p:sp>
        <p:nvSpPr>
          <p:cNvPr id="4" name="テキスト ボックス 3"/>
          <p:cNvSpPr txBox="1"/>
          <p:nvPr/>
        </p:nvSpPr>
        <p:spPr>
          <a:xfrm>
            <a:off x="251520" y="980728"/>
            <a:ext cx="7289175" cy="707886"/>
          </a:xfrm>
          <a:prstGeom prst="rect">
            <a:avLst/>
          </a:prstGeom>
          <a:noFill/>
        </p:spPr>
        <p:txBody>
          <a:bodyPr wrap="none" rtlCol="0">
            <a:spAutoFit/>
          </a:bodyPr>
          <a:lstStyle/>
          <a:p>
            <a:r>
              <a:rPr kumimoji="1" lang="ja-JP" altLang="en-US" b="1" dirty="0"/>
              <a:t>既存設備の性能向上：</a:t>
            </a:r>
            <a:r>
              <a:rPr kumimoji="1" lang="en-US" altLang="ja-JP" b="1" dirty="0"/>
              <a:t>a</a:t>
            </a:r>
            <a:r>
              <a:rPr kumimoji="1" lang="ja-JP" altLang="en-US" b="1" dirty="0"/>
              <a:t>）管側低温側の</a:t>
            </a:r>
            <a:r>
              <a:rPr kumimoji="1" lang="en-US" altLang="ja-JP" b="1" dirty="0"/>
              <a:t>1/4</a:t>
            </a:r>
            <a:r>
              <a:rPr kumimoji="1" lang="ja-JP" altLang="en-US" b="1" dirty="0"/>
              <a:t>と</a:t>
            </a:r>
            <a:r>
              <a:rPr kumimoji="1" lang="en-US" altLang="ja-JP" b="1" dirty="0"/>
              <a:t>1/2</a:t>
            </a:r>
            <a:r>
              <a:rPr kumimoji="1" lang="ja-JP" altLang="en-US" b="1" dirty="0"/>
              <a:t>に</a:t>
            </a:r>
            <a:r>
              <a:rPr kumimoji="1" lang="en-US" altLang="ja-JP" b="1" dirty="0"/>
              <a:t>hiTRAN</a:t>
            </a:r>
            <a:r>
              <a:rPr kumimoji="1" lang="ja-JP" altLang="en-US" b="1" dirty="0"/>
              <a:t>を挿入</a:t>
            </a:r>
            <a:endParaRPr kumimoji="1" lang="en-US" altLang="ja-JP" b="1" dirty="0"/>
          </a:p>
          <a:p>
            <a:r>
              <a:rPr lang="ja-JP" altLang="en-US" b="1" dirty="0"/>
              <a:t>許容圧損を</a:t>
            </a:r>
            <a:r>
              <a:rPr lang="en-US" altLang="ja-JP" b="1" dirty="0"/>
              <a:t>10</a:t>
            </a:r>
            <a:r>
              <a:rPr lang="en-US" altLang="ja-JP" dirty="0"/>
              <a:t>k</a:t>
            </a:r>
            <a:r>
              <a:rPr lang="en-US" altLang="ja-JP" b="1" dirty="0"/>
              <a:t>Pa</a:t>
            </a:r>
            <a:r>
              <a:rPr lang="ja-JP" altLang="en-US" b="1" dirty="0"/>
              <a:t>と</a:t>
            </a:r>
            <a:r>
              <a:rPr lang="en-US" altLang="ja-JP" b="1" dirty="0"/>
              <a:t>5kPa</a:t>
            </a:r>
            <a:r>
              <a:rPr lang="ja-JP" altLang="en-US" b="1" dirty="0"/>
              <a:t>で</a:t>
            </a:r>
            <a:r>
              <a:rPr lang="en-US" altLang="ja-JP" b="1" dirty="0"/>
              <a:t>hiTRAN</a:t>
            </a:r>
            <a:r>
              <a:rPr lang="ja-JP" altLang="en-US" b="1" dirty="0"/>
              <a:t>素子を選定</a:t>
            </a:r>
            <a:endParaRPr kumimoji="1" lang="ja-JP" altLang="en-US" b="1" dirty="0"/>
          </a:p>
        </p:txBody>
      </p:sp>
      <p:graphicFrame>
        <p:nvGraphicFramePr>
          <p:cNvPr id="8" name="表 7"/>
          <p:cNvGraphicFramePr>
            <a:graphicFrameLocks noGrp="1"/>
          </p:cNvGraphicFramePr>
          <p:nvPr>
            <p:extLst>
              <p:ext uri="{D42A27DB-BD31-4B8C-83A1-F6EECF244321}">
                <p14:modId xmlns:p14="http://schemas.microsoft.com/office/powerpoint/2010/main" val="1295866369"/>
              </p:ext>
            </p:extLst>
          </p:nvPr>
        </p:nvGraphicFramePr>
        <p:xfrm>
          <a:off x="3787204" y="2060848"/>
          <a:ext cx="5321300" cy="3552825"/>
        </p:xfrm>
        <a:graphic>
          <a:graphicData uri="http://schemas.openxmlformats.org/drawingml/2006/table">
            <a:tbl>
              <a:tblPr/>
              <a:tblGrid>
                <a:gridCol w="1894345">
                  <a:extLst>
                    <a:ext uri="{9D8B030D-6E8A-4147-A177-3AD203B41FA5}">
                      <a16:colId xmlns:a16="http://schemas.microsoft.com/office/drawing/2014/main" val="20000"/>
                    </a:ext>
                  </a:extLst>
                </a:gridCol>
                <a:gridCol w="685391">
                  <a:extLst>
                    <a:ext uri="{9D8B030D-6E8A-4147-A177-3AD203B41FA5}">
                      <a16:colId xmlns:a16="http://schemas.microsoft.com/office/drawing/2014/main" val="20001"/>
                    </a:ext>
                  </a:extLst>
                </a:gridCol>
                <a:gridCol w="685391">
                  <a:extLst>
                    <a:ext uri="{9D8B030D-6E8A-4147-A177-3AD203B41FA5}">
                      <a16:colId xmlns:a16="http://schemas.microsoft.com/office/drawing/2014/main" val="20002"/>
                    </a:ext>
                  </a:extLst>
                </a:gridCol>
                <a:gridCol w="685391">
                  <a:extLst>
                    <a:ext uri="{9D8B030D-6E8A-4147-A177-3AD203B41FA5}">
                      <a16:colId xmlns:a16="http://schemas.microsoft.com/office/drawing/2014/main" val="20003"/>
                    </a:ext>
                  </a:extLst>
                </a:gridCol>
                <a:gridCol w="685391">
                  <a:extLst>
                    <a:ext uri="{9D8B030D-6E8A-4147-A177-3AD203B41FA5}">
                      <a16:colId xmlns:a16="http://schemas.microsoft.com/office/drawing/2014/main" val="20004"/>
                    </a:ext>
                  </a:extLst>
                </a:gridCol>
                <a:gridCol w="685391">
                  <a:extLst>
                    <a:ext uri="{9D8B030D-6E8A-4147-A177-3AD203B41FA5}">
                      <a16:colId xmlns:a16="http://schemas.microsoft.com/office/drawing/2014/main" val="20005"/>
                    </a:ext>
                  </a:extLst>
                </a:gridCol>
              </a:tblGrid>
              <a:tr h="228600">
                <a:tc>
                  <a:txBody>
                    <a:bodyPr/>
                    <a:lstStyle/>
                    <a:p>
                      <a:pPr algn="r" fontAlgn="ctr"/>
                      <a:r>
                        <a:rPr lang="ja-JP" altLang="en-US" sz="1400" b="1" i="0" u="none" strike="noStrike" dirty="0">
                          <a:solidFill>
                            <a:srgbClr val="000000"/>
                          </a:solidFill>
                          <a:latin typeface="ＭＳ Ｐゴシック"/>
                        </a:rPr>
                        <a:t>表１</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gridSpan="5">
                  <a:txBody>
                    <a:bodyPr/>
                    <a:lstStyle/>
                    <a:p>
                      <a:pPr algn="l" fontAlgn="ctr"/>
                      <a:r>
                        <a:rPr lang="en-US" altLang="ja-JP" sz="1400" b="1" i="0" u="none" strike="noStrike" dirty="0">
                          <a:solidFill>
                            <a:srgbClr val="000000"/>
                          </a:solidFill>
                          <a:latin typeface="ＭＳ Ｐゴシック"/>
                        </a:rPr>
                        <a:t>hiTRAN</a:t>
                      </a:r>
                      <a:r>
                        <a:rPr lang="ja-JP" altLang="en-US" sz="1400" b="1" i="0" u="none" strike="noStrike" dirty="0">
                          <a:solidFill>
                            <a:srgbClr val="000000"/>
                          </a:solidFill>
                          <a:latin typeface="ＭＳ Ｐゴシック"/>
                        </a:rPr>
                        <a:t>挿入による既存設備の性能改善</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19075">
                <a:tc>
                  <a:txBody>
                    <a:bodyPr/>
                    <a:lstStyle/>
                    <a:p>
                      <a:pPr algn="l" fontAlgn="ctr"/>
                      <a:r>
                        <a:rPr lang="ja-JP" altLang="en-US" sz="1400" b="1" i="0" u="none" strike="noStrike" dirty="0">
                          <a:solidFill>
                            <a:srgbClr val="000000"/>
                          </a:solidFill>
                          <a:latin typeface="ＭＳ Ｐゴシック"/>
                        </a:rPr>
                        <a:t>許容圧損</a:t>
                      </a:r>
                      <a:r>
                        <a:rPr lang="en-US" altLang="ja-JP" sz="1400" b="1" i="0" u="none" strike="noStrike" dirty="0">
                          <a:solidFill>
                            <a:srgbClr val="000000"/>
                          </a:solidFill>
                          <a:latin typeface="ＭＳ Ｐゴシック"/>
                        </a:rPr>
                        <a:t>(</a:t>
                      </a:r>
                      <a:r>
                        <a:rPr lang="en-US" sz="1400" b="1" i="0" u="none" strike="noStrike" dirty="0" err="1">
                          <a:solidFill>
                            <a:srgbClr val="000000"/>
                          </a:solidFill>
                          <a:latin typeface="ＭＳ Ｐゴシック"/>
                        </a:rPr>
                        <a:t>ｋPa</a:t>
                      </a:r>
                      <a:r>
                        <a:rPr lang="en-US" sz="1400" b="1" i="0" u="none" strike="noStrike" dirty="0">
                          <a:solidFill>
                            <a:srgbClr val="000000"/>
                          </a:solidFill>
                          <a:latin typeface="ＭＳ Ｐゴシック"/>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a:solidFill>
                            <a:srgbClr val="000000"/>
                          </a:solidFill>
                          <a:latin typeface="ＭＳ Ｐゴシック"/>
                        </a:rPr>
                        <a:t>ー</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a:solidFill>
                            <a:srgbClr val="000000"/>
                          </a:solidFill>
                          <a:latin typeface="ＭＳ Ｐゴシック"/>
                        </a:rPr>
                        <a:t>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latin typeface="ＭＳ Ｐゴシック"/>
                        </a:rPr>
                        <a:t>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a:solidFill>
                            <a:srgbClr val="000000"/>
                          </a:solidFill>
                          <a:latin typeface="ＭＳ Ｐゴシック"/>
                        </a:rPr>
                        <a:t>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400" b="1" i="0" u="none" strike="noStrike">
                          <a:solidFill>
                            <a:srgbClr val="000000"/>
                          </a:solidFill>
                          <a:latin typeface="ＭＳ Ｐゴシック"/>
                        </a:rPr>
                        <a:t>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9075">
                <a:tc>
                  <a:txBody>
                    <a:bodyPr/>
                    <a:lstStyle/>
                    <a:p>
                      <a:pPr algn="l" fontAlgn="ctr"/>
                      <a:r>
                        <a:rPr lang="ja-JP" altLang="en-US" sz="1400" b="1" i="0" u="none" strike="noStrike">
                          <a:solidFill>
                            <a:srgbClr val="000000"/>
                          </a:solidFill>
                          <a:latin typeface="ＭＳ Ｐゴシック"/>
                        </a:rPr>
                        <a:t>管パス数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a:solidFill>
                            <a:srgbClr val="000000"/>
                          </a:solidFill>
                          <a:latin typeface="ＭＳ Ｐゴシック"/>
                        </a:rPr>
                        <a:t>4</a:t>
                      </a:r>
                      <a:r>
                        <a:rPr lang="ja-JP" altLang="en-US" sz="1400" b="1" i="0" u="none" strike="noStrike">
                          <a:solidFill>
                            <a:srgbClr val="000000"/>
                          </a:solidFill>
                          <a:latin typeface="ＭＳ Ｐゴシック"/>
                        </a:rPr>
                        <a:t>パス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a:solidFill>
                            <a:srgbClr val="000000"/>
                          </a:solidFill>
                          <a:latin typeface="ＭＳ Ｐゴシック"/>
                        </a:rPr>
                        <a:t>4</a:t>
                      </a:r>
                      <a:r>
                        <a:rPr lang="ja-JP" altLang="en-US" sz="1400" b="1" i="0" u="none" strike="noStrike">
                          <a:solidFill>
                            <a:srgbClr val="000000"/>
                          </a:solidFill>
                          <a:latin typeface="ＭＳ Ｐゴシック"/>
                        </a:rPr>
                        <a:t>パス</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a:solidFill>
                            <a:srgbClr val="000000"/>
                          </a:solidFill>
                          <a:latin typeface="ＭＳ Ｐゴシック"/>
                        </a:rPr>
                        <a:t>4</a:t>
                      </a:r>
                      <a:r>
                        <a:rPr lang="ja-JP" altLang="en-US" sz="1400" b="1" i="0" u="none" strike="noStrike">
                          <a:solidFill>
                            <a:srgbClr val="000000"/>
                          </a:solidFill>
                          <a:latin typeface="ＭＳ Ｐゴシック"/>
                        </a:rPr>
                        <a:t>パス</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a:solidFill>
                            <a:srgbClr val="000000"/>
                          </a:solidFill>
                          <a:latin typeface="ＭＳ Ｐゴシック"/>
                        </a:rPr>
                        <a:t>4</a:t>
                      </a:r>
                      <a:r>
                        <a:rPr lang="ja-JP" altLang="en-US" sz="1400" b="1" i="0" u="none" strike="noStrike">
                          <a:solidFill>
                            <a:srgbClr val="000000"/>
                          </a:solidFill>
                          <a:latin typeface="ＭＳ Ｐゴシック"/>
                        </a:rPr>
                        <a:t>パス</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400" b="1" i="0" u="none" strike="noStrike">
                          <a:solidFill>
                            <a:srgbClr val="000000"/>
                          </a:solidFill>
                          <a:latin typeface="ＭＳ Ｐゴシック"/>
                        </a:rPr>
                        <a:t>4</a:t>
                      </a:r>
                      <a:r>
                        <a:rPr lang="ja-JP" altLang="en-US" sz="1400" b="1" i="0" u="none" strike="noStrike">
                          <a:solidFill>
                            <a:srgbClr val="000000"/>
                          </a:solidFill>
                          <a:latin typeface="ＭＳ Ｐゴシック"/>
                        </a:rPr>
                        <a:t>パス</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algn="l" fontAlgn="ctr"/>
                      <a:r>
                        <a:rPr lang="ja-JP" altLang="en-US" sz="1400" b="1" i="0" u="none" strike="noStrike" dirty="0">
                          <a:solidFill>
                            <a:srgbClr val="000000"/>
                          </a:solidFill>
                          <a:latin typeface="ＭＳ Ｐゴシック"/>
                        </a:rPr>
                        <a:t>管挿入体</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a:solidFill>
                            <a:srgbClr val="000000"/>
                          </a:solidFill>
                          <a:latin typeface="ＭＳ Ｐゴシック"/>
                        </a:rPr>
                        <a:t>無し</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ＭＳ Ｐゴシック"/>
                        </a:rPr>
                        <a:t>LT25%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ＭＳ Ｐゴシック"/>
                        </a:rPr>
                        <a:t>LT25%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ＭＳ Ｐゴシック"/>
                        </a:rPr>
                        <a:t>LT50%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1" i="0" u="none" strike="noStrike">
                          <a:solidFill>
                            <a:srgbClr val="000000"/>
                          </a:solidFill>
                          <a:latin typeface="ＭＳ Ｐゴシック"/>
                        </a:rPr>
                        <a:t>LT50%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9075">
                <a:tc>
                  <a:txBody>
                    <a:bodyPr/>
                    <a:lstStyle/>
                    <a:p>
                      <a:pPr algn="l" fontAlgn="ctr"/>
                      <a:r>
                        <a:rPr lang="ja-JP" altLang="en-US" sz="1400" b="1" i="0" u="none" strike="noStrike" dirty="0">
                          <a:solidFill>
                            <a:srgbClr val="000000"/>
                          </a:solidFill>
                          <a:latin typeface="ＭＳ Ｐゴシック"/>
                        </a:rPr>
                        <a:t>外側出口温度</a:t>
                      </a:r>
                      <a:r>
                        <a:rPr lang="en-US" altLang="ja-JP" sz="1400" b="1" i="0" u="none" strike="noStrike" dirty="0">
                          <a:solidFill>
                            <a:srgbClr val="000000"/>
                          </a:solidFill>
                          <a:latin typeface="ＭＳ Ｐゴシック"/>
                        </a:rPr>
                        <a:t>(℃</a:t>
                      </a:r>
                      <a:r>
                        <a:rPr lang="ja-JP" altLang="en-US" sz="1400" b="1" i="0" u="none" strike="noStrike" dirty="0">
                          <a:solidFill>
                            <a:srgbClr val="000000"/>
                          </a:solidFill>
                          <a:latin typeface="ＭＳ Ｐゴシック"/>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343.0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320.3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321.2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305.4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314.3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9075">
                <a:tc>
                  <a:txBody>
                    <a:bodyPr/>
                    <a:lstStyle/>
                    <a:p>
                      <a:pPr algn="l" fontAlgn="ctr"/>
                      <a:r>
                        <a:rPr lang="ja-JP" altLang="en-US" sz="1400" b="1" i="0" u="none" strike="noStrike" dirty="0">
                          <a:solidFill>
                            <a:srgbClr val="000000"/>
                          </a:solidFill>
                          <a:latin typeface="ＭＳ Ｐゴシック"/>
                        </a:rPr>
                        <a:t>管側出口温度</a:t>
                      </a:r>
                      <a:r>
                        <a:rPr lang="en-US" altLang="ja-JP" sz="1400" b="1" i="0" u="none" strike="noStrike" dirty="0">
                          <a:solidFill>
                            <a:srgbClr val="000000"/>
                          </a:solidFill>
                          <a:latin typeface="ＭＳ Ｐゴシック"/>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607.4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latin typeface="ＭＳ Ｐゴシック"/>
                        </a:rPr>
                        <a:t>633.6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latin typeface="ＭＳ Ｐゴシック"/>
                        </a:rPr>
                        <a:t>632.5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latin typeface="ＭＳ Ｐゴシック"/>
                        </a:rPr>
                        <a:t>650.6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latin typeface="ＭＳ Ｐゴシック"/>
                        </a:rPr>
                        <a:t>640.4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19075">
                <a:tc>
                  <a:txBody>
                    <a:bodyPr/>
                    <a:lstStyle/>
                    <a:p>
                      <a:pPr algn="l" fontAlgn="ctr"/>
                      <a:r>
                        <a:rPr lang="zh-TW" altLang="en-US" sz="1400" b="1" i="0" u="none" strike="noStrike" dirty="0">
                          <a:solidFill>
                            <a:srgbClr val="000000"/>
                          </a:solidFill>
                          <a:latin typeface="ＭＳ Ｐゴシック"/>
                        </a:rPr>
                        <a:t>外側圧力損失</a:t>
                      </a:r>
                      <a:r>
                        <a:rPr lang="en-US" altLang="zh-TW" sz="1400" b="1" i="0" u="none" strike="noStrike" dirty="0">
                          <a:solidFill>
                            <a:srgbClr val="000000"/>
                          </a:solidFill>
                          <a:latin typeface="ＭＳ Ｐゴシック"/>
                        </a:rPr>
                        <a:t>(</a:t>
                      </a:r>
                      <a:r>
                        <a:rPr lang="en-US" altLang="zh-TW" sz="1400" b="1" i="0" u="none" strike="noStrike" dirty="0" err="1">
                          <a:solidFill>
                            <a:srgbClr val="000000"/>
                          </a:solidFill>
                          <a:latin typeface="ＭＳ Ｐゴシック"/>
                        </a:rPr>
                        <a:t>kPa</a:t>
                      </a:r>
                      <a:r>
                        <a:rPr lang="en-US" altLang="zh-TW" sz="1400" b="1" i="0" u="none" strike="noStrike" dirty="0">
                          <a:solidFill>
                            <a:srgbClr val="000000"/>
                          </a:solidFill>
                          <a:latin typeface="ＭＳ Ｐゴシック"/>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0.128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0.131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0.130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0.130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0.130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9075">
                <a:tc>
                  <a:txBody>
                    <a:bodyPr/>
                    <a:lstStyle/>
                    <a:p>
                      <a:pPr algn="l" fontAlgn="ctr"/>
                      <a:r>
                        <a:rPr lang="ja-JP" altLang="en-US" sz="1400" b="1" i="0" u="none" strike="noStrike" dirty="0">
                          <a:solidFill>
                            <a:srgbClr val="000000"/>
                          </a:solidFill>
                          <a:latin typeface="ＭＳ Ｐゴシック"/>
                        </a:rPr>
                        <a:t>外側流速</a:t>
                      </a:r>
                      <a:r>
                        <a:rPr lang="en-US" altLang="ja-JP" sz="1400" b="1" i="0" u="none" strike="noStrike" dirty="0">
                          <a:solidFill>
                            <a:srgbClr val="000000"/>
                          </a:solidFill>
                          <a:latin typeface="ＭＳ Ｐゴシック"/>
                        </a:rPr>
                        <a:t>(</a:t>
                      </a:r>
                      <a:r>
                        <a:rPr lang="en-US" sz="1400" b="1" i="0" u="none" strike="noStrike" dirty="0">
                          <a:solidFill>
                            <a:srgbClr val="000000"/>
                          </a:solidFill>
                          <a:latin typeface="ＭＳ Ｐゴシック"/>
                        </a:rPr>
                        <a:t>m/s)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latin typeface="ＭＳ Ｐゴシック"/>
                        </a:rPr>
                        <a:t>6.7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6.9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6.9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7.0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6.9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9075">
                <a:tc>
                  <a:txBody>
                    <a:bodyPr/>
                    <a:lstStyle/>
                    <a:p>
                      <a:pPr algn="l" fontAlgn="ctr"/>
                      <a:r>
                        <a:rPr lang="zh-TW" altLang="en-US" sz="1400" b="1" i="0" u="none" strike="noStrike" dirty="0">
                          <a:solidFill>
                            <a:srgbClr val="000000"/>
                          </a:solidFill>
                          <a:latin typeface="ＭＳ Ｐゴシック"/>
                        </a:rPr>
                        <a:t>管側圧力損失（</a:t>
                      </a:r>
                      <a:r>
                        <a:rPr lang="en-US" altLang="zh-TW" sz="1400" b="1" i="0" u="none" strike="noStrike" dirty="0" err="1">
                          <a:solidFill>
                            <a:srgbClr val="000000"/>
                          </a:solidFill>
                          <a:latin typeface="ＭＳ Ｐゴシック"/>
                        </a:rPr>
                        <a:t>kPa</a:t>
                      </a:r>
                      <a:r>
                        <a:rPr lang="en-US" altLang="zh-TW" sz="1400" b="1" i="0" u="none" strike="noStrike" dirty="0">
                          <a:solidFill>
                            <a:srgbClr val="000000"/>
                          </a:solidFill>
                          <a:latin typeface="ＭＳ Ｐゴシック"/>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2.27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latin typeface="ＭＳ Ｐゴシック"/>
                        </a:rPr>
                        <a:t>9.96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latin typeface="ＭＳ Ｐゴシック"/>
                        </a:rPr>
                        <a:t>5.08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latin typeface="ＭＳ Ｐゴシック"/>
                        </a:rPr>
                        <a:t>10.29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latin typeface="ＭＳ Ｐゴシック"/>
                        </a:rPr>
                        <a:t>5.79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19075">
                <a:tc>
                  <a:txBody>
                    <a:bodyPr/>
                    <a:lstStyle/>
                    <a:p>
                      <a:pPr algn="l" fontAlgn="ctr"/>
                      <a:r>
                        <a:rPr lang="ja-JP" altLang="en-US" sz="1400" b="1" i="0" u="none" strike="noStrike" dirty="0">
                          <a:solidFill>
                            <a:srgbClr val="000000"/>
                          </a:solidFill>
                          <a:latin typeface="ＭＳ Ｐゴシック"/>
                        </a:rPr>
                        <a:t>管側流速</a:t>
                      </a:r>
                      <a:r>
                        <a:rPr lang="en-US" altLang="ja-JP" sz="1400" b="1" i="0" u="none" strike="noStrike" dirty="0">
                          <a:solidFill>
                            <a:srgbClr val="000000"/>
                          </a:solidFill>
                          <a:latin typeface="ＭＳ Ｐゴシック"/>
                        </a:rPr>
                        <a:t>(</a:t>
                      </a:r>
                      <a:r>
                        <a:rPr lang="en-US" sz="1400" b="1" i="0" u="none" strike="noStrike" dirty="0">
                          <a:solidFill>
                            <a:srgbClr val="000000"/>
                          </a:solidFill>
                          <a:latin typeface="ＭＳ Ｐゴシック"/>
                        </a:rPr>
                        <a:t>m/s)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13.0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14.7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14.3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15.5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14.7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9075">
                <a:tc>
                  <a:txBody>
                    <a:bodyPr/>
                    <a:lstStyle/>
                    <a:p>
                      <a:pPr algn="l" fontAlgn="ctr"/>
                      <a:r>
                        <a:rPr lang="zh-TW" altLang="en-US" sz="1400" b="1" i="0" u="none" strike="noStrike" dirty="0">
                          <a:solidFill>
                            <a:srgbClr val="000000"/>
                          </a:solidFill>
                          <a:latin typeface="ＭＳ Ｐゴシック"/>
                        </a:rPr>
                        <a:t>外側境膜係数</a:t>
                      </a:r>
                      <a:r>
                        <a:rPr lang="en-US" altLang="zh-TW" sz="1400" b="1" i="0" u="none" strike="noStrike" dirty="0">
                          <a:solidFill>
                            <a:srgbClr val="000000"/>
                          </a:solidFill>
                          <a:latin typeface="ＭＳ Ｐゴシック"/>
                        </a:rPr>
                        <a:t>(W.m2-K)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latin typeface="ＭＳ Ｐゴシック"/>
                        </a:rPr>
                        <a:t>59.0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58.2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58.3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57.8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latin typeface="ＭＳ Ｐゴシック"/>
                        </a:rPr>
                        <a:t>58.2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9075">
                <a:tc>
                  <a:txBody>
                    <a:bodyPr/>
                    <a:lstStyle/>
                    <a:p>
                      <a:pPr algn="l" fontAlgn="ctr"/>
                      <a:r>
                        <a:rPr lang="zh-TW" altLang="en-US" sz="1400" b="1" i="0" u="none" strike="noStrike" dirty="0">
                          <a:solidFill>
                            <a:srgbClr val="000000"/>
                          </a:solidFill>
                          <a:latin typeface="ＭＳ Ｐゴシック"/>
                        </a:rPr>
                        <a:t>管側境膜係数</a:t>
                      </a:r>
                      <a:r>
                        <a:rPr lang="en-US" altLang="zh-TW" sz="1400" b="1" i="0" u="none" strike="noStrike" dirty="0">
                          <a:solidFill>
                            <a:srgbClr val="000000"/>
                          </a:solidFill>
                          <a:latin typeface="ＭＳ Ｐゴシック"/>
                        </a:rPr>
                        <a:t>(W.m2-K)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51.0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73.2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70.7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98.7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79.1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8600">
                <a:tc>
                  <a:txBody>
                    <a:bodyPr/>
                    <a:lstStyle/>
                    <a:p>
                      <a:pPr algn="l" fontAlgn="ctr"/>
                      <a:r>
                        <a:rPr lang="zh-TW" altLang="en-US" sz="1400" b="1" i="0" u="none" strike="noStrike" dirty="0">
                          <a:solidFill>
                            <a:srgbClr val="000000"/>
                          </a:solidFill>
                          <a:latin typeface="ＭＳ Ｐゴシック"/>
                        </a:rPr>
                        <a:t>総括伝熱係数</a:t>
                      </a:r>
                      <a:r>
                        <a:rPr lang="en-US" altLang="zh-TW" sz="1400" b="1" i="0" u="none" strike="noStrike" dirty="0">
                          <a:solidFill>
                            <a:srgbClr val="000000"/>
                          </a:solidFill>
                          <a:latin typeface="ＭＳ Ｐゴシック"/>
                        </a:rPr>
                        <a:t>(W.m2-K)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24.5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29.4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28.9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33.3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30.4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8600">
                <a:tc>
                  <a:txBody>
                    <a:bodyPr/>
                    <a:lstStyle/>
                    <a:p>
                      <a:pPr algn="l" fontAlgn="ctr"/>
                      <a:r>
                        <a:rPr lang="ja-JP" altLang="en-US" sz="1400" b="1" i="0" u="none" strike="noStrike" dirty="0">
                          <a:solidFill>
                            <a:srgbClr val="000000"/>
                          </a:solidFill>
                          <a:latin typeface="ＭＳ Ｐゴシック"/>
                        </a:rPr>
                        <a:t>伝熱量</a:t>
                      </a:r>
                      <a:r>
                        <a:rPr lang="en-US" altLang="ja-JP" sz="1400" b="1" i="0" u="none" strike="noStrike" dirty="0">
                          <a:solidFill>
                            <a:srgbClr val="000000"/>
                          </a:solidFill>
                          <a:latin typeface="ＭＳ Ｐゴシック"/>
                        </a:rPr>
                        <a:t>(</a:t>
                      </a:r>
                      <a:r>
                        <a:rPr lang="ja-JP" altLang="en-US" sz="1400" b="1" i="0" u="none" strike="noStrike" dirty="0">
                          <a:solidFill>
                            <a:srgbClr val="000000"/>
                          </a:solidFill>
                          <a:latin typeface="ＭＳ Ｐゴシック"/>
                        </a:rPr>
                        <a:t>メガワット）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7.83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latin typeface="ＭＳ Ｐゴシック"/>
                        </a:rPr>
                        <a:t>8.20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latin typeface="ＭＳ Ｐゴシック"/>
                        </a:rPr>
                        <a:t>8.18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latin typeface="ＭＳ Ｐゴシック"/>
                        </a:rPr>
                        <a:t>8.44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latin typeface="ＭＳ Ｐゴシック"/>
                        </a:rPr>
                        <a:t>8.30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219075">
                <a:tc>
                  <a:txBody>
                    <a:bodyPr/>
                    <a:lstStyle/>
                    <a:p>
                      <a:pPr algn="l" fontAlgn="ctr"/>
                      <a:r>
                        <a:rPr lang="en-US" sz="1200" b="1" i="0" u="none" strike="noStrike" dirty="0">
                          <a:solidFill>
                            <a:srgbClr val="000000"/>
                          </a:solidFill>
                          <a:latin typeface="ＭＳ Ｐゴシック"/>
                        </a:rPr>
                        <a:t>（</a:t>
                      </a:r>
                      <a:r>
                        <a:rPr lang="en-US" sz="1200" b="1" i="0" u="none" strike="noStrike" dirty="0" err="1">
                          <a:solidFill>
                            <a:srgbClr val="000000"/>
                          </a:solidFill>
                          <a:latin typeface="ＭＳ Ｐゴシック"/>
                        </a:rPr>
                        <a:t>hiTRAN</a:t>
                      </a:r>
                      <a:r>
                        <a:rPr lang="ja-JP" altLang="en-US" sz="1200" b="1" i="0" u="none" strike="noStrike" dirty="0">
                          <a:solidFill>
                            <a:srgbClr val="000000"/>
                          </a:solidFill>
                          <a:latin typeface="ＭＳ Ｐゴシック"/>
                        </a:rPr>
                        <a:t>素子の密度）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FAC09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latin typeface="ＭＳ Ｐゴシック"/>
                        </a:rPr>
                        <a:t>最高密度</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latin typeface="ＭＳ Ｐゴシック"/>
                        </a:rPr>
                        <a:t>中密度</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latin typeface="ＭＳ Ｐゴシック"/>
                        </a:rPr>
                        <a:t>中密度</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latin typeface="ＭＳ Ｐゴシック"/>
                        </a:rPr>
                        <a:t>最低密度</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8600">
                <a:tc>
                  <a:txBody>
                    <a:bodyPr/>
                    <a:lstStyle/>
                    <a:p>
                      <a:pPr algn="l" fontAlgn="ctr"/>
                      <a:r>
                        <a:rPr lang="zh-CN" altLang="en-US" sz="1400" b="1" i="0" u="none" strike="noStrike" dirty="0">
                          <a:solidFill>
                            <a:srgbClr val="000000"/>
                          </a:solidFill>
                          <a:latin typeface="ＭＳ Ｐゴシック"/>
                        </a:rPr>
                        <a:t>温度効率（％）</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latin typeface="ＭＳ Ｐゴシック"/>
                        </a:rPr>
                        <a:t>75.1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latin typeface="ＭＳ Ｐゴシック"/>
                        </a:rPr>
                        <a:t>78.5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latin typeface="ＭＳ Ｐゴシック"/>
                        </a:rPr>
                        <a:t>78.4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latin typeface="ＭＳ Ｐゴシック"/>
                        </a:rPr>
                        <a:t>80.7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latin typeface="ＭＳ Ｐゴシック"/>
                        </a:rPr>
                        <a:t>79.4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7" name="テキスト ボックス 6"/>
          <p:cNvSpPr txBox="1"/>
          <p:nvPr/>
        </p:nvSpPr>
        <p:spPr>
          <a:xfrm>
            <a:off x="0" y="3933056"/>
            <a:ext cx="3513269" cy="1323439"/>
          </a:xfrm>
          <a:prstGeom prst="rect">
            <a:avLst/>
          </a:prstGeom>
          <a:noFill/>
        </p:spPr>
        <p:txBody>
          <a:bodyPr wrap="none" rtlCol="0">
            <a:spAutoFit/>
          </a:bodyPr>
          <a:lstStyle/>
          <a:p>
            <a:r>
              <a:rPr kumimoji="1" lang="ja-JP" altLang="en-US" sz="1600" b="1" dirty="0"/>
              <a:t>まとめ</a:t>
            </a:r>
            <a:endParaRPr kumimoji="1" lang="en-US" altLang="ja-JP" sz="1600" b="1" dirty="0"/>
          </a:p>
          <a:p>
            <a:r>
              <a:rPr kumimoji="1" lang="ja-JP" altLang="en-US" sz="1600" b="1" dirty="0"/>
              <a:t>管側圧力損失</a:t>
            </a:r>
            <a:r>
              <a:rPr kumimoji="1" lang="en-US" altLang="ja-JP" sz="1600" b="1" dirty="0"/>
              <a:t>6kPa</a:t>
            </a:r>
            <a:r>
              <a:rPr kumimoji="1" lang="ja-JP" altLang="en-US" sz="1600" b="1" dirty="0"/>
              <a:t>内で、</a:t>
            </a:r>
            <a:endParaRPr kumimoji="1" lang="en-US" altLang="ja-JP" sz="1600" b="1" dirty="0"/>
          </a:p>
          <a:p>
            <a:pPr>
              <a:buFont typeface="Arial" pitchFamily="34" charset="0"/>
              <a:buChar char="•"/>
            </a:pPr>
            <a:r>
              <a:rPr kumimoji="1" lang="en-US" altLang="ja-JP" sz="1600" b="1" dirty="0"/>
              <a:t>LT25%</a:t>
            </a:r>
            <a:r>
              <a:rPr kumimoji="1" lang="ja-JP" altLang="en-US" sz="1600" b="1" dirty="0"/>
              <a:t>で出口温度が</a:t>
            </a:r>
            <a:r>
              <a:rPr kumimoji="1" lang="en-US" altLang="ja-JP" sz="1600" b="1" dirty="0"/>
              <a:t>26</a:t>
            </a:r>
            <a:r>
              <a:rPr kumimoji="1" lang="ja-JP" altLang="en-US" sz="1600" b="1" dirty="0"/>
              <a:t>℃改善される</a:t>
            </a:r>
            <a:endParaRPr kumimoji="1" lang="en-US" altLang="ja-JP" sz="1600" b="1" dirty="0"/>
          </a:p>
          <a:p>
            <a:pPr>
              <a:buFont typeface="Arial" pitchFamily="34" charset="0"/>
              <a:buChar char="•"/>
            </a:pPr>
            <a:r>
              <a:rPr lang="en-US" altLang="ja-JP" sz="1600" b="1" dirty="0"/>
              <a:t>LT50%</a:t>
            </a:r>
            <a:r>
              <a:rPr lang="ja-JP" altLang="en-US" sz="1600" b="1" dirty="0"/>
              <a:t>で出口温度が</a:t>
            </a:r>
            <a:r>
              <a:rPr lang="en-US" altLang="ja-JP" sz="1600" b="1" dirty="0"/>
              <a:t>33</a:t>
            </a:r>
            <a:r>
              <a:rPr lang="ja-JP" altLang="en-US" sz="1600" b="1" dirty="0"/>
              <a:t>℃改善される</a:t>
            </a:r>
            <a:endParaRPr kumimoji="1" lang="en-US" altLang="ja-JP" sz="1600" b="1" dirty="0"/>
          </a:p>
          <a:p>
            <a:endParaRPr lang="en-US" altLang="ja-JP" sz="1600" b="1" dirty="0"/>
          </a:p>
        </p:txBody>
      </p:sp>
    </p:spTree>
    <p:extLst>
      <p:ext uri="{BB962C8B-B14F-4D97-AF65-F5344CB8AC3E}">
        <p14:creationId xmlns:p14="http://schemas.microsoft.com/office/powerpoint/2010/main" val="378047679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idx="4294967295"/>
          </p:nvPr>
        </p:nvSpPr>
        <p:spPr>
          <a:xfrm>
            <a:off x="0" y="188640"/>
            <a:ext cx="9144000" cy="647799"/>
          </a:xfrm>
        </p:spPr>
        <p:txBody>
          <a:bodyPr>
            <a:noAutofit/>
          </a:bodyPr>
          <a:lstStyle/>
          <a:p>
            <a:r>
              <a:rPr lang="en-US" altLang="ja-JP" sz="2800" b="1" dirty="0"/>
              <a:t>Case 1-b)</a:t>
            </a:r>
            <a:r>
              <a:rPr lang="ja-JP" altLang="en-US" sz="2800" b="1" dirty="0"/>
              <a:t>：</a:t>
            </a:r>
            <a:r>
              <a:rPr lang="ja-JP" altLang="en-US" sz="2800" dirty="0"/>
              <a:t>高温排ガス</a:t>
            </a:r>
            <a:r>
              <a:rPr lang="en-US" altLang="ja-JP" sz="2800" b="1" dirty="0"/>
              <a:t>-</a:t>
            </a:r>
            <a:r>
              <a:rPr lang="ja-JP" altLang="en-US" sz="2800" dirty="0"/>
              <a:t>燃焼用</a:t>
            </a:r>
            <a:r>
              <a:rPr lang="ja-JP" altLang="en-US" sz="2800" b="1" dirty="0"/>
              <a:t>空気予熱器</a:t>
            </a:r>
            <a:endParaRPr kumimoji="1" lang="ja-JP" altLang="en-US" sz="2800" b="1" dirty="0"/>
          </a:p>
        </p:txBody>
      </p:sp>
      <p:sp>
        <p:nvSpPr>
          <p:cNvPr id="4" name="正方形/長方形 3"/>
          <p:cNvSpPr/>
          <p:nvPr/>
        </p:nvSpPr>
        <p:spPr>
          <a:xfrm>
            <a:off x="395536" y="980728"/>
            <a:ext cx="7920880" cy="400110"/>
          </a:xfrm>
          <a:prstGeom prst="rect">
            <a:avLst/>
          </a:prstGeom>
        </p:spPr>
        <p:txBody>
          <a:bodyPr wrap="square">
            <a:spAutoFit/>
          </a:bodyPr>
          <a:lstStyle/>
          <a:p>
            <a:r>
              <a:rPr lang="ja-JP" altLang="en-US" dirty="0"/>
              <a:t>既存設備のパスを改造：</a:t>
            </a:r>
            <a:r>
              <a:rPr lang="en-US" altLang="ja-JP" dirty="0"/>
              <a:t>b)</a:t>
            </a:r>
            <a:r>
              <a:rPr lang="ja-JP" altLang="en-US" dirty="0"/>
              <a:t>全体を</a:t>
            </a:r>
            <a:r>
              <a:rPr lang="en-US" altLang="ja-JP" dirty="0"/>
              <a:t>2</a:t>
            </a:r>
            <a:r>
              <a:rPr lang="ja-JP" altLang="en-US" dirty="0"/>
              <a:t>パスに改造し、</a:t>
            </a:r>
            <a:r>
              <a:rPr lang="en-US" altLang="ja-JP" dirty="0"/>
              <a:t>hiTRAN</a:t>
            </a:r>
            <a:r>
              <a:rPr lang="ja-JP" altLang="en-US" dirty="0"/>
              <a:t>を全てに挿入</a:t>
            </a:r>
          </a:p>
        </p:txBody>
      </p:sp>
      <p:graphicFrame>
        <p:nvGraphicFramePr>
          <p:cNvPr id="11" name="表 10"/>
          <p:cNvGraphicFramePr>
            <a:graphicFrameLocks noGrp="1"/>
          </p:cNvGraphicFramePr>
          <p:nvPr>
            <p:extLst>
              <p:ext uri="{D42A27DB-BD31-4B8C-83A1-F6EECF244321}">
                <p14:modId xmlns:p14="http://schemas.microsoft.com/office/powerpoint/2010/main" val="382112510"/>
              </p:ext>
            </p:extLst>
          </p:nvPr>
        </p:nvGraphicFramePr>
        <p:xfrm>
          <a:off x="4067944" y="1628800"/>
          <a:ext cx="4947268" cy="3552825"/>
        </p:xfrm>
        <a:graphic>
          <a:graphicData uri="http://schemas.openxmlformats.org/drawingml/2006/table">
            <a:tbl>
              <a:tblPr/>
              <a:tblGrid>
                <a:gridCol w="1987017">
                  <a:extLst>
                    <a:ext uri="{9D8B030D-6E8A-4147-A177-3AD203B41FA5}">
                      <a16:colId xmlns:a16="http://schemas.microsoft.com/office/drawing/2014/main" val="20000"/>
                    </a:ext>
                  </a:extLst>
                </a:gridCol>
                <a:gridCol w="848115">
                  <a:extLst>
                    <a:ext uri="{9D8B030D-6E8A-4147-A177-3AD203B41FA5}">
                      <a16:colId xmlns:a16="http://schemas.microsoft.com/office/drawing/2014/main" val="20001"/>
                    </a:ext>
                  </a:extLst>
                </a:gridCol>
                <a:gridCol w="621873">
                  <a:extLst>
                    <a:ext uri="{9D8B030D-6E8A-4147-A177-3AD203B41FA5}">
                      <a16:colId xmlns:a16="http://schemas.microsoft.com/office/drawing/2014/main" val="20002"/>
                    </a:ext>
                  </a:extLst>
                </a:gridCol>
                <a:gridCol w="750200">
                  <a:extLst>
                    <a:ext uri="{9D8B030D-6E8A-4147-A177-3AD203B41FA5}">
                      <a16:colId xmlns:a16="http://schemas.microsoft.com/office/drawing/2014/main" val="20003"/>
                    </a:ext>
                  </a:extLst>
                </a:gridCol>
                <a:gridCol w="740063">
                  <a:extLst>
                    <a:ext uri="{9D8B030D-6E8A-4147-A177-3AD203B41FA5}">
                      <a16:colId xmlns:a16="http://schemas.microsoft.com/office/drawing/2014/main" val="20004"/>
                    </a:ext>
                  </a:extLst>
                </a:gridCol>
              </a:tblGrid>
              <a:tr h="228600">
                <a:tc>
                  <a:txBody>
                    <a:bodyPr/>
                    <a:lstStyle/>
                    <a:p>
                      <a:pPr algn="r" fontAlgn="ctr"/>
                      <a:r>
                        <a:rPr lang="ja-JP" altLang="en-US" sz="1400" b="1" i="0" u="none" strike="noStrike" dirty="0">
                          <a:solidFill>
                            <a:srgbClr val="000000"/>
                          </a:solidFill>
                          <a:latin typeface="ＭＳ Ｐゴシック"/>
                        </a:rPr>
                        <a:t>表</a:t>
                      </a:r>
                      <a:r>
                        <a:rPr lang="en-US" altLang="ja-JP" sz="1400" b="1" i="0" u="none" strike="noStrike" dirty="0">
                          <a:solidFill>
                            <a:srgbClr val="000000"/>
                          </a:solidFill>
                          <a:latin typeface="ＭＳ Ｐゴシック"/>
                        </a:rPr>
                        <a:t>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gridSpan="4">
                  <a:txBody>
                    <a:bodyPr/>
                    <a:lstStyle/>
                    <a:p>
                      <a:pPr algn="l" fontAlgn="ctr"/>
                      <a:r>
                        <a:rPr lang="ja-JP" altLang="en-US" sz="1400" b="1" i="0" u="none" strike="noStrike">
                          <a:solidFill>
                            <a:srgbClr val="000000"/>
                          </a:solidFill>
                          <a:latin typeface="ＭＳ Ｐゴシック"/>
                        </a:rPr>
                        <a:t>バンドル改造で</a:t>
                      </a:r>
                      <a:r>
                        <a:rPr lang="en-US" altLang="ja-JP" sz="1400" b="1" i="0" u="none" strike="noStrike">
                          <a:solidFill>
                            <a:srgbClr val="000000"/>
                          </a:solidFill>
                          <a:latin typeface="ＭＳ Ｐゴシック"/>
                        </a:rPr>
                        <a:t>2</a:t>
                      </a:r>
                      <a:r>
                        <a:rPr lang="ja-JP" altLang="en-US" sz="1400" b="1" i="0" u="none" strike="noStrike">
                          <a:solidFill>
                            <a:srgbClr val="000000"/>
                          </a:solidFill>
                          <a:latin typeface="ＭＳ Ｐゴシック"/>
                        </a:rPr>
                        <a:t>パスとした場合</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19075">
                <a:tc>
                  <a:txBody>
                    <a:bodyPr/>
                    <a:lstStyle/>
                    <a:p>
                      <a:pPr algn="l" fontAlgn="ctr"/>
                      <a:r>
                        <a:rPr lang="ja-JP" altLang="en-US" sz="1400" b="1" i="0" u="none" strike="noStrike" dirty="0">
                          <a:solidFill>
                            <a:srgbClr val="000000"/>
                          </a:solidFill>
                          <a:latin typeface="ＭＳ Ｐゴシック"/>
                        </a:rPr>
                        <a:t>許容圧損</a:t>
                      </a:r>
                      <a:r>
                        <a:rPr lang="en-US" altLang="ja-JP" sz="1400" b="1" i="0" u="none" strike="noStrike" dirty="0">
                          <a:solidFill>
                            <a:srgbClr val="000000"/>
                          </a:solidFill>
                          <a:latin typeface="ＭＳ Ｐゴシック"/>
                        </a:rPr>
                        <a:t>(</a:t>
                      </a:r>
                      <a:r>
                        <a:rPr lang="en-US" sz="1400" b="1" i="0" u="none" strike="noStrike" dirty="0" err="1">
                          <a:solidFill>
                            <a:srgbClr val="000000"/>
                          </a:solidFill>
                          <a:latin typeface="ＭＳ Ｐゴシック"/>
                        </a:rPr>
                        <a:t>ｋPa</a:t>
                      </a:r>
                      <a:r>
                        <a:rPr lang="en-US" sz="1400" b="1" i="0" u="none" strike="noStrike" dirty="0">
                          <a:solidFill>
                            <a:srgbClr val="000000"/>
                          </a:solidFill>
                          <a:latin typeface="ＭＳ Ｐゴシック"/>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a:solidFill>
                            <a:srgbClr val="000000"/>
                          </a:solidFill>
                          <a:latin typeface="ＭＳ Ｐゴシック"/>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400" b="1" i="0" u="none" strike="noStrike">
                          <a:solidFill>
                            <a:srgbClr val="000000"/>
                          </a:solidFill>
                          <a:latin typeface="ＭＳ Ｐゴシック"/>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a:solidFill>
                            <a:srgbClr val="000000"/>
                          </a:solidFill>
                          <a:latin typeface="ＭＳ Ｐゴシック"/>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a:solidFill>
                            <a:srgbClr val="000000"/>
                          </a:solidFill>
                          <a:latin typeface="ＭＳ Ｐゴシック"/>
                        </a:rPr>
                        <a:t>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9075">
                <a:tc>
                  <a:txBody>
                    <a:bodyPr/>
                    <a:lstStyle/>
                    <a:p>
                      <a:pPr algn="l" fontAlgn="ctr"/>
                      <a:r>
                        <a:rPr lang="ja-JP" altLang="en-US" sz="1400" b="1" i="0" u="none" strike="noStrike" dirty="0">
                          <a:solidFill>
                            <a:srgbClr val="000000"/>
                          </a:solidFill>
                          <a:latin typeface="ＭＳ Ｐゴシック"/>
                        </a:rPr>
                        <a:t>管パス数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a:solidFill>
                            <a:srgbClr val="000000"/>
                          </a:solidFill>
                          <a:latin typeface="ＭＳ Ｐゴシック"/>
                        </a:rPr>
                        <a:t>4</a:t>
                      </a:r>
                      <a:r>
                        <a:rPr lang="ja-JP" altLang="en-US" sz="1400" b="1" i="0" u="none" strike="noStrike">
                          <a:solidFill>
                            <a:srgbClr val="000000"/>
                          </a:solidFill>
                          <a:latin typeface="ＭＳ Ｐゴシック"/>
                        </a:rPr>
                        <a:t>パス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400" b="1" i="0" u="none" strike="noStrike">
                          <a:solidFill>
                            <a:srgbClr val="000000"/>
                          </a:solidFill>
                          <a:latin typeface="ＭＳ Ｐゴシック"/>
                        </a:rPr>
                        <a:t>2</a:t>
                      </a:r>
                      <a:r>
                        <a:rPr lang="ja-JP" altLang="en-US" sz="1400" b="1" i="0" u="none" strike="noStrike">
                          <a:solidFill>
                            <a:srgbClr val="000000"/>
                          </a:solidFill>
                          <a:latin typeface="ＭＳ Ｐゴシック"/>
                        </a:rPr>
                        <a:t>パス</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a:solidFill>
                            <a:srgbClr val="000000"/>
                          </a:solidFill>
                          <a:latin typeface="ＭＳ Ｐゴシック"/>
                        </a:rPr>
                        <a:t>2</a:t>
                      </a:r>
                      <a:r>
                        <a:rPr lang="ja-JP" altLang="en-US" sz="1400" b="1" i="0" u="none" strike="noStrike">
                          <a:solidFill>
                            <a:srgbClr val="000000"/>
                          </a:solidFill>
                          <a:latin typeface="ＭＳ Ｐゴシック"/>
                        </a:rPr>
                        <a:t>パス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a:solidFill>
                            <a:srgbClr val="000000"/>
                          </a:solidFill>
                          <a:latin typeface="ＭＳ Ｐゴシック"/>
                        </a:rPr>
                        <a:t>2</a:t>
                      </a:r>
                      <a:r>
                        <a:rPr lang="ja-JP" altLang="en-US" sz="1400" b="1" i="0" u="none" strike="noStrike">
                          <a:solidFill>
                            <a:srgbClr val="000000"/>
                          </a:solidFill>
                          <a:latin typeface="ＭＳ Ｐゴシック"/>
                        </a:rPr>
                        <a:t>パス</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algn="l" fontAlgn="ctr"/>
                      <a:r>
                        <a:rPr lang="ja-JP" altLang="en-US" sz="1400" b="1" i="0" u="none" strike="noStrike" dirty="0">
                          <a:solidFill>
                            <a:srgbClr val="000000"/>
                          </a:solidFill>
                          <a:latin typeface="ＭＳ Ｐゴシック"/>
                        </a:rPr>
                        <a:t>管挿入体</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ＭＳ Ｐゴシック"/>
                        </a:rPr>
                        <a:t>LT50%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1" i="0" u="none" strike="noStrike">
                          <a:solidFill>
                            <a:srgbClr val="000000"/>
                          </a:solidFill>
                          <a:latin typeface="ＭＳ Ｐゴシック"/>
                        </a:rPr>
                        <a:t>LT50%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a:solidFill>
                            <a:srgbClr val="000000"/>
                          </a:solidFill>
                          <a:latin typeface="ＭＳ Ｐゴシック"/>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a:solidFill>
                            <a:srgbClr val="000000"/>
                          </a:solidFill>
                          <a:latin typeface="ＭＳ Ｐゴシック"/>
                        </a:rPr>
                        <a:t>100%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9075">
                <a:tc>
                  <a:txBody>
                    <a:bodyPr/>
                    <a:lstStyle/>
                    <a:p>
                      <a:pPr algn="l" fontAlgn="ctr"/>
                      <a:r>
                        <a:rPr lang="ja-JP" altLang="en-US" sz="1400" b="1" i="0" u="none" strike="noStrike">
                          <a:solidFill>
                            <a:srgbClr val="000000"/>
                          </a:solidFill>
                          <a:latin typeface="ＭＳ Ｐゴシック"/>
                        </a:rPr>
                        <a:t>外側出口温度</a:t>
                      </a:r>
                      <a:r>
                        <a:rPr lang="en-US" altLang="ja-JP" sz="1400" b="1" i="0" u="none" strike="noStrike">
                          <a:solidFill>
                            <a:srgbClr val="000000"/>
                          </a:solidFill>
                          <a:latin typeface="ＭＳ Ｐゴシック"/>
                        </a:rPr>
                        <a:t>(℃</a:t>
                      </a:r>
                      <a:r>
                        <a:rPr lang="ja-JP" altLang="en-US" sz="1400" b="1" i="0" u="none" strike="noStrike">
                          <a:solidFill>
                            <a:srgbClr val="000000"/>
                          </a:solidFill>
                          <a:latin typeface="ＭＳ Ｐゴシック"/>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latin typeface="ＭＳ Ｐゴシック"/>
                        </a:rPr>
                        <a:t>305.4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latin typeface="ＭＳ Ｐゴシック"/>
                        </a:rPr>
                        <a:t>344.4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304.5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302.6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9075">
                <a:tc>
                  <a:txBody>
                    <a:bodyPr/>
                    <a:lstStyle/>
                    <a:p>
                      <a:pPr algn="l" fontAlgn="ctr"/>
                      <a:r>
                        <a:rPr lang="ja-JP" altLang="en-US" sz="1400" b="1" i="0" u="none" strike="noStrike">
                          <a:solidFill>
                            <a:srgbClr val="000000"/>
                          </a:solidFill>
                          <a:latin typeface="ＭＳ Ｐゴシック"/>
                        </a:rPr>
                        <a:t>管側出口温度</a:t>
                      </a:r>
                      <a:r>
                        <a:rPr lang="en-US" altLang="ja-JP" sz="1400" b="1" i="0" u="none" strike="noStrike">
                          <a:solidFill>
                            <a:srgbClr val="000000"/>
                          </a:solidFill>
                          <a:latin typeface="ＭＳ Ｐゴシック"/>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650.6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latin typeface="ＭＳ Ｐゴシック"/>
                        </a:rPr>
                        <a:t>605.8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latin typeface="ＭＳ Ｐゴシック"/>
                        </a:rPr>
                        <a:t>651.6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latin typeface="ＭＳ Ｐゴシック"/>
                        </a:rPr>
                        <a:t>653.9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19075">
                <a:tc>
                  <a:txBody>
                    <a:bodyPr/>
                    <a:lstStyle/>
                    <a:p>
                      <a:pPr algn="l" fontAlgn="ctr"/>
                      <a:r>
                        <a:rPr lang="zh-TW" altLang="en-US" sz="1400" b="1" i="0" u="none" strike="noStrike">
                          <a:solidFill>
                            <a:srgbClr val="000000"/>
                          </a:solidFill>
                          <a:latin typeface="ＭＳ Ｐゴシック"/>
                        </a:rPr>
                        <a:t>外側圧力損失</a:t>
                      </a:r>
                      <a:r>
                        <a:rPr lang="en-US" altLang="zh-TW" sz="1400" b="1" i="0" u="none" strike="noStrike">
                          <a:solidFill>
                            <a:srgbClr val="000000"/>
                          </a:solidFill>
                          <a:latin typeface="ＭＳ Ｐゴシック"/>
                        </a:rPr>
                        <a:t>(kPa)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0.130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0.133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latin typeface="ＭＳ Ｐゴシック"/>
                        </a:rPr>
                        <a:t>0.125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0.125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9075">
                <a:tc>
                  <a:txBody>
                    <a:bodyPr/>
                    <a:lstStyle/>
                    <a:p>
                      <a:pPr algn="l" fontAlgn="ctr"/>
                      <a:r>
                        <a:rPr lang="ja-JP" altLang="en-US" sz="1400" b="1" i="0" u="none" strike="noStrike">
                          <a:solidFill>
                            <a:srgbClr val="000000"/>
                          </a:solidFill>
                          <a:latin typeface="ＭＳ Ｐゴシック"/>
                        </a:rPr>
                        <a:t>外側流速</a:t>
                      </a:r>
                      <a:r>
                        <a:rPr lang="en-US" altLang="ja-JP" sz="1400" b="1" i="0" u="none" strike="noStrike">
                          <a:solidFill>
                            <a:srgbClr val="000000"/>
                          </a:solidFill>
                          <a:latin typeface="ＭＳ Ｐゴシック"/>
                        </a:rPr>
                        <a:t>(</a:t>
                      </a:r>
                      <a:r>
                        <a:rPr lang="en-US" sz="1400" b="1" i="0" u="none" strike="noStrike">
                          <a:solidFill>
                            <a:srgbClr val="000000"/>
                          </a:solidFill>
                          <a:latin typeface="ＭＳ Ｐゴシック"/>
                        </a:rPr>
                        <a:t>m/s)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7.0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7.3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latin typeface="ＭＳ Ｐゴシック"/>
                        </a:rPr>
                        <a:t>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latin typeface="ＭＳ Ｐゴシック"/>
                        </a:rPr>
                        <a:t>6.7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9075">
                <a:tc>
                  <a:txBody>
                    <a:bodyPr/>
                    <a:lstStyle/>
                    <a:p>
                      <a:pPr algn="l" fontAlgn="ctr"/>
                      <a:r>
                        <a:rPr lang="zh-TW" altLang="en-US" sz="1400" b="1" i="0" u="none" strike="noStrike">
                          <a:solidFill>
                            <a:srgbClr val="000000"/>
                          </a:solidFill>
                          <a:latin typeface="ＭＳ Ｐゴシック"/>
                        </a:rPr>
                        <a:t>管側圧力損失（</a:t>
                      </a:r>
                      <a:r>
                        <a:rPr lang="en-US" altLang="zh-TW" sz="1400" b="1" i="0" u="none" strike="noStrike">
                          <a:solidFill>
                            <a:srgbClr val="000000"/>
                          </a:solidFill>
                          <a:latin typeface="ＭＳ Ｐゴシック"/>
                        </a:rPr>
                        <a:t>kPa)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10.29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latin typeface="ＭＳ Ｐゴシック"/>
                        </a:rPr>
                        <a:t>3.29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latin typeface="ＭＳ Ｐゴシック"/>
                        </a:rPr>
                        <a:t>5.20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latin typeface="ＭＳ Ｐゴシック"/>
                        </a:rPr>
                        <a:t>6.86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19075">
                <a:tc>
                  <a:txBody>
                    <a:bodyPr/>
                    <a:lstStyle/>
                    <a:p>
                      <a:pPr algn="l" fontAlgn="ctr"/>
                      <a:r>
                        <a:rPr lang="ja-JP" altLang="en-US" sz="1400" b="1" i="0" u="none" strike="noStrike">
                          <a:solidFill>
                            <a:srgbClr val="000000"/>
                          </a:solidFill>
                          <a:latin typeface="ＭＳ Ｐゴシック"/>
                        </a:rPr>
                        <a:t>管側流速</a:t>
                      </a:r>
                      <a:r>
                        <a:rPr lang="en-US" altLang="ja-JP" sz="1400" b="1" i="0" u="none" strike="noStrike">
                          <a:solidFill>
                            <a:srgbClr val="000000"/>
                          </a:solidFill>
                          <a:latin typeface="ＭＳ Ｐゴシック"/>
                        </a:rPr>
                        <a:t>(</a:t>
                      </a:r>
                      <a:r>
                        <a:rPr lang="en-US" sz="1400" b="1" i="0" u="none" strike="noStrike">
                          <a:solidFill>
                            <a:srgbClr val="000000"/>
                          </a:solidFill>
                          <a:latin typeface="ＭＳ Ｐゴシック"/>
                        </a:rPr>
                        <a:t>m/s)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15.5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7.8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latin typeface="ＭＳ Ｐゴシック"/>
                        </a:rPr>
                        <a:t>7.7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9075">
                <a:tc>
                  <a:txBody>
                    <a:bodyPr/>
                    <a:lstStyle/>
                    <a:p>
                      <a:pPr algn="l" fontAlgn="ctr"/>
                      <a:r>
                        <a:rPr lang="zh-TW" altLang="en-US" sz="1400" b="1" i="0" u="none" strike="noStrike">
                          <a:solidFill>
                            <a:srgbClr val="000000"/>
                          </a:solidFill>
                          <a:latin typeface="ＭＳ Ｐゴシック"/>
                        </a:rPr>
                        <a:t>外側境膜係数</a:t>
                      </a:r>
                      <a:r>
                        <a:rPr lang="en-US" altLang="zh-TW" sz="1400" b="1" i="0" u="none" strike="noStrike">
                          <a:solidFill>
                            <a:srgbClr val="000000"/>
                          </a:solidFill>
                          <a:latin typeface="ＭＳ Ｐゴシック"/>
                        </a:rPr>
                        <a:t>(W.m2-K)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57.8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58.0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57.6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latin typeface="ＭＳ Ｐゴシック"/>
                        </a:rPr>
                        <a:t>57.6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9075">
                <a:tc>
                  <a:txBody>
                    <a:bodyPr/>
                    <a:lstStyle/>
                    <a:p>
                      <a:pPr algn="l" fontAlgn="ctr"/>
                      <a:r>
                        <a:rPr lang="zh-TW" altLang="en-US" sz="1400" b="1" i="0" u="none" strike="noStrike">
                          <a:solidFill>
                            <a:srgbClr val="000000"/>
                          </a:solidFill>
                          <a:latin typeface="ＭＳ Ｐゴシック"/>
                        </a:rPr>
                        <a:t>管側境膜係数</a:t>
                      </a:r>
                      <a:r>
                        <a:rPr lang="en-US" altLang="zh-TW" sz="1400" b="1" i="0" u="none" strike="noStrike">
                          <a:solidFill>
                            <a:srgbClr val="000000"/>
                          </a:solidFill>
                          <a:latin typeface="ＭＳ Ｐゴシック"/>
                        </a:rPr>
                        <a:t>(W.m2-K)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98.7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65.4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157.1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latin typeface="ＭＳ Ｐゴシック"/>
                        </a:rPr>
                        <a:t>164.0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8600">
                <a:tc>
                  <a:txBody>
                    <a:bodyPr/>
                    <a:lstStyle/>
                    <a:p>
                      <a:pPr algn="l" fontAlgn="ctr"/>
                      <a:r>
                        <a:rPr lang="zh-TW" altLang="en-US" sz="1400" b="1" i="0" u="none" strike="noStrike">
                          <a:solidFill>
                            <a:srgbClr val="000000"/>
                          </a:solidFill>
                          <a:latin typeface="ＭＳ Ｐゴシック"/>
                        </a:rPr>
                        <a:t>総括伝熱係数</a:t>
                      </a:r>
                      <a:r>
                        <a:rPr lang="en-US" altLang="zh-TW" sz="1400" b="1" i="0" u="none" strike="noStrike">
                          <a:solidFill>
                            <a:srgbClr val="000000"/>
                          </a:solidFill>
                          <a:latin typeface="ＭＳ Ｐゴシック"/>
                        </a:rPr>
                        <a:t>(W.m2-K)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33.3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27.8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38.8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latin typeface="ＭＳ Ｐゴシック"/>
                        </a:rPr>
                        <a:t>39.3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8600">
                <a:tc>
                  <a:txBody>
                    <a:bodyPr/>
                    <a:lstStyle/>
                    <a:p>
                      <a:pPr algn="l" fontAlgn="ctr"/>
                      <a:r>
                        <a:rPr lang="ja-JP" altLang="en-US" sz="1400" b="1" i="0" u="none" strike="noStrike">
                          <a:solidFill>
                            <a:srgbClr val="000000"/>
                          </a:solidFill>
                          <a:latin typeface="ＭＳ Ｐゴシック"/>
                        </a:rPr>
                        <a:t>伝熱量</a:t>
                      </a:r>
                      <a:r>
                        <a:rPr lang="en-US" altLang="ja-JP" sz="1400" b="1" i="0" u="none" strike="noStrike">
                          <a:solidFill>
                            <a:srgbClr val="000000"/>
                          </a:solidFill>
                          <a:latin typeface="ＭＳ Ｐゴシック"/>
                        </a:rPr>
                        <a:t>(</a:t>
                      </a:r>
                      <a:r>
                        <a:rPr lang="ja-JP" altLang="en-US" sz="1400" b="1" i="0" u="none" strike="noStrike">
                          <a:solidFill>
                            <a:srgbClr val="000000"/>
                          </a:solidFill>
                          <a:latin typeface="ＭＳ Ｐゴシック"/>
                        </a:rPr>
                        <a:t>メガワット）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8.44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latin typeface="ＭＳ Ｐゴシック"/>
                        </a:rPr>
                        <a:t>7.81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latin typeface="ＭＳ Ｐゴシック"/>
                        </a:rPr>
                        <a:t>8.45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latin typeface="ＭＳ Ｐゴシック"/>
                        </a:rPr>
                        <a:t>8.49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219075">
                <a:tc>
                  <a:txBody>
                    <a:bodyPr/>
                    <a:lstStyle/>
                    <a:p>
                      <a:pPr algn="l" fontAlgn="ctr"/>
                      <a:r>
                        <a:rPr lang="en-US" sz="1400" b="1" i="0" u="none" strike="noStrike">
                          <a:solidFill>
                            <a:srgbClr val="000000"/>
                          </a:solidFill>
                          <a:latin typeface="ＭＳ Ｐゴシック"/>
                        </a:rPr>
                        <a:t>（hiTRAN</a:t>
                      </a:r>
                      <a:r>
                        <a:rPr lang="ja-JP" altLang="en-US" sz="1400" b="1" i="0" u="none" strike="noStrike">
                          <a:solidFill>
                            <a:srgbClr val="000000"/>
                          </a:solidFill>
                          <a:latin typeface="ＭＳ Ｐゴシック"/>
                        </a:rPr>
                        <a:t>素子の密度）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latin typeface="ＭＳ Ｐゴシック"/>
                        </a:rPr>
                        <a:t>中密度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latin typeface="ＭＳ Ｐゴシック"/>
                        </a:rPr>
                        <a:t>最高密度</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latin typeface="ＭＳ Ｐゴシック"/>
                        </a:rPr>
                        <a:t>中密度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dirty="0">
                          <a:solidFill>
                            <a:srgbClr val="000000"/>
                          </a:solidFill>
                          <a:latin typeface="ＭＳ Ｐゴシック"/>
                        </a:rPr>
                        <a:t>最高密度</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8600">
                <a:tc>
                  <a:txBody>
                    <a:bodyPr/>
                    <a:lstStyle/>
                    <a:p>
                      <a:pPr algn="l" fontAlgn="ctr"/>
                      <a:r>
                        <a:rPr lang="zh-CN" altLang="en-US" sz="1400" b="1" i="0" u="none" strike="noStrike">
                          <a:solidFill>
                            <a:srgbClr val="000000"/>
                          </a:solidFill>
                          <a:latin typeface="ＭＳ Ｐゴシック"/>
                        </a:rPr>
                        <a:t>温度効率（％）</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80.7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74.9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ＭＳ Ｐゴシック"/>
                        </a:rPr>
                        <a:t>80.9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latin typeface="ＭＳ Ｐゴシック"/>
                        </a:rPr>
                        <a:t>81.1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pic>
        <p:nvPicPr>
          <p:cNvPr id="2" name="Picture 2"/>
          <p:cNvPicPr>
            <a:picLocks noChangeAspect="1" noChangeArrowheads="1"/>
          </p:cNvPicPr>
          <p:nvPr/>
        </p:nvPicPr>
        <p:blipFill>
          <a:blip r:embed="rId3" cstate="print"/>
          <a:srcRect/>
          <a:stretch>
            <a:fillRect/>
          </a:stretch>
        </p:blipFill>
        <p:spPr bwMode="auto">
          <a:xfrm>
            <a:off x="0" y="1965591"/>
            <a:ext cx="3851920" cy="2255497"/>
          </a:xfrm>
          <a:prstGeom prst="rect">
            <a:avLst/>
          </a:prstGeom>
          <a:noFill/>
          <a:ln w="9525">
            <a:noFill/>
            <a:miter lim="800000"/>
            <a:headEnd/>
            <a:tailEnd/>
          </a:ln>
        </p:spPr>
      </p:pic>
      <p:sp>
        <p:nvSpPr>
          <p:cNvPr id="7" name="テキスト ボックス 6"/>
          <p:cNvSpPr txBox="1"/>
          <p:nvPr/>
        </p:nvSpPr>
        <p:spPr>
          <a:xfrm>
            <a:off x="0" y="4221088"/>
            <a:ext cx="3951916" cy="1323439"/>
          </a:xfrm>
          <a:prstGeom prst="rect">
            <a:avLst/>
          </a:prstGeom>
          <a:noFill/>
        </p:spPr>
        <p:txBody>
          <a:bodyPr wrap="none" rtlCol="0">
            <a:spAutoFit/>
          </a:bodyPr>
          <a:lstStyle/>
          <a:p>
            <a:r>
              <a:rPr kumimoji="1" lang="ja-JP" altLang="en-US" sz="1600" b="1" dirty="0"/>
              <a:t>まとめ</a:t>
            </a:r>
            <a:endParaRPr kumimoji="1" lang="en-US" altLang="ja-JP" sz="1600" b="1" dirty="0"/>
          </a:p>
          <a:p>
            <a:pPr>
              <a:buFont typeface="Arial" pitchFamily="34" charset="0"/>
              <a:buChar char="•"/>
            </a:pPr>
            <a:r>
              <a:rPr kumimoji="1" lang="en-US" altLang="ja-JP" sz="1600" b="1" dirty="0"/>
              <a:t>2</a:t>
            </a:r>
            <a:r>
              <a:rPr kumimoji="1" lang="ja-JP" altLang="en-US" sz="1600" b="1" dirty="0"/>
              <a:t>パス改造で</a:t>
            </a:r>
            <a:r>
              <a:rPr kumimoji="1" lang="en-US" altLang="ja-JP" sz="1600" b="1" dirty="0"/>
              <a:t>LT50%</a:t>
            </a:r>
            <a:r>
              <a:rPr kumimoji="1" lang="ja-JP" altLang="en-US" sz="1600" b="1" dirty="0"/>
              <a:t>と同程度の出口温度</a:t>
            </a:r>
            <a:endParaRPr kumimoji="1" lang="en-US" altLang="ja-JP" sz="1600" b="1" dirty="0"/>
          </a:p>
          <a:p>
            <a:r>
              <a:rPr lang="ja-JP" altLang="en-US" sz="1600" b="1" dirty="0"/>
              <a:t>の改善が半分の圧力損失で達成できる。</a:t>
            </a:r>
            <a:endParaRPr lang="en-US" altLang="ja-JP" sz="1600" b="1" dirty="0"/>
          </a:p>
          <a:p>
            <a:pPr>
              <a:buFont typeface="Arial" pitchFamily="34" charset="0"/>
              <a:buChar char="•"/>
            </a:pPr>
            <a:r>
              <a:rPr kumimoji="1" lang="en-US" altLang="ja-JP" sz="1600" b="1" dirty="0"/>
              <a:t>2</a:t>
            </a:r>
            <a:r>
              <a:rPr kumimoji="1" lang="ja-JP" altLang="en-US" sz="1600" b="1" dirty="0"/>
              <a:t>パスでの</a:t>
            </a:r>
            <a:r>
              <a:rPr kumimoji="1" lang="en-US" altLang="ja-JP" sz="1600" b="1" dirty="0"/>
              <a:t>50%</a:t>
            </a:r>
            <a:r>
              <a:rPr kumimoji="1" lang="ja-JP" altLang="en-US" sz="1600" b="1" dirty="0"/>
              <a:t>挿入は</a:t>
            </a:r>
            <a:r>
              <a:rPr kumimoji="1" lang="en-US" altLang="ja-JP" sz="1600" b="1" dirty="0"/>
              <a:t>Plain</a:t>
            </a:r>
            <a:r>
              <a:rPr kumimoji="1" lang="ja-JP" altLang="en-US" sz="1600" b="1" dirty="0"/>
              <a:t>の出口温度</a:t>
            </a:r>
            <a:endParaRPr kumimoji="1" lang="en-US" altLang="ja-JP" sz="1600" b="1" dirty="0"/>
          </a:p>
          <a:p>
            <a:r>
              <a:rPr kumimoji="1" lang="ja-JP" altLang="en-US" sz="1600" b="1" dirty="0"/>
              <a:t>以下となり、効果は認められない。</a:t>
            </a:r>
          </a:p>
        </p:txBody>
      </p:sp>
    </p:spTree>
    <p:extLst>
      <p:ext uri="{BB962C8B-B14F-4D97-AF65-F5344CB8AC3E}">
        <p14:creationId xmlns:p14="http://schemas.microsoft.com/office/powerpoint/2010/main" val="388798590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idx="4294967295"/>
          </p:nvPr>
        </p:nvSpPr>
        <p:spPr>
          <a:xfrm>
            <a:off x="323528" y="404664"/>
            <a:ext cx="7884368" cy="647700"/>
          </a:xfrm>
        </p:spPr>
        <p:txBody>
          <a:bodyPr>
            <a:noAutofit/>
          </a:bodyPr>
          <a:lstStyle/>
          <a:p>
            <a:r>
              <a:rPr lang="en-US" altLang="ja-JP" sz="2800" b="1" dirty="0"/>
              <a:t>Case 1</a:t>
            </a:r>
            <a:r>
              <a:rPr lang="ja-JP" altLang="en-US" sz="2800" b="1" dirty="0"/>
              <a:t>：空気予熱器の経済性まとめ</a:t>
            </a:r>
            <a:endParaRPr kumimoji="1" lang="ja-JP" altLang="en-US" sz="2800" b="1" dirty="0"/>
          </a:p>
        </p:txBody>
      </p:sp>
      <p:pic>
        <p:nvPicPr>
          <p:cNvPr id="26626" name="Picture 2"/>
          <p:cNvPicPr>
            <a:picLocks noChangeAspect="1" noChangeArrowheads="1"/>
          </p:cNvPicPr>
          <p:nvPr/>
        </p:nvPicPr>
        <p:blipFill>
          <a:blip r:embed="rId3" cstate="print"/>
          <a:srcRect/>
          <a:stretch>
            <a:fillRect/>
          </a:stretch>
        </p:blipFill>
        <p:spPr bwMode="auto">
          <a:xfrm>
            <a:off x="1177481" y="1061496"/>
            <a:ext cx="6884987" cy="3162300"/>
          </a:xfrm>
          <a:prstGeom prst="rect">
            <a:avLst/>
          </a:prstGeom>
          <a:noFill/>
          <a:ln w="9525">
            <a:noFill/>
            <a:miter lim="800000"/>
            <a:headEnd/>
            <a:tailEnd/>
          </a:ln>
        </p:spPr>
      </p:pic>
      <p:sp>
        <p:nvSpPr>
          <p:cNvPr id="7" name="テキスト ボックス 6"/>
          <p:cNvSpPr txBox="1"/>
          <p:nvPr/>
        </p:nvSpPr>
        <p:spPr>
          <a:xfrm>
            <a:off x="414528" y="4290808"/>
            <a:ext cx="8729472" cy="1938992"/>
          </a:xfrm>
          <a:prstGeom prst="rect">
            <a:avLst/>
          </a:prstGeom>
          <a:noFill/>
        </p:spPr>
        <p:txBody>
          <a:bodyPr wrap="square" rtlCol="0">
            <a:spAutoFit/>
          </a:bodyPr>
          <a:lstStyle/>
          <a:p>
            <a:pPr>
              <a:buFont typeface="Arial" pitchFamily="34" charset="0"/>
              <a:buChar char="•"/>
            </a:pPr>
            <a:r>
              <a:rPr kumimoji="1" lang="ja-JP" altLang="en-US" b="1" dirty="0"/>
              <a:t>年間空気予熱器の稼働時間を</a:t>
            </a:r>
            <a:r>
              <a:rPr kumimoji="1" lang="en-US" altLang="ja-JP" b="1" dirty="0"/>
              <a:t>4000</a:t>
            </a:r>
            <a:r>
              <a:rPr kumimoji="1" lang="ja-JP" altLang="en-US" b="1" dirty="0"/>
              <a:t>時間と仮定し、原油の年間削減量を計算</a:t>
            </a:r>
            <a:endParaRPr kumimoji="1" lang="en-US" altLang="ja-JP" b="1" dirty="0"/>
          </a:p>
          <a:p>
            <a:pPr>
              <a:buFont typeface="Arial" pitchFamily="34" charset="0"/>
              <a:buChar char="•"/>
            </a:pPr>
            <a:endParaRPr kumimoji="1" lang="en-US" altLang="ja-JP" dirty="0"/>
          </a:p>
          <a:p>
            <a:pPr>
              <a:buFont typeface="Wingdings" pitchFamily="2" charset="2"/>
              <a:buChar char="Ø"/>
            </a:pPr>
            <a:r>
              <a:rPr kumimoji="1" lang="en-US" altLang="ja-JP" b="1" dirty="0"/>
              <a:t>10kPa</a:t>
            </a:r>
            <a:r>
              <a:rPr kumimoji="1" lang="ja-JP" altLang="en-US" b="1" dirty="0"/>
              <a:t>の圧力損失が許容できる場合、</a:t>
            </a:r>
            <a:r>
              <a:rPr kumimoji="1" lang="en-US" altLang="ja-JP" b="1" dirty="0"/>
              <a:t>LT50%</a:t>
            </a:r>
            <a:r>
              <a:rPr kumimoji="1" lang="ja-JP" altLang="en-US" b="1" dirty="0"/>
              <a:t>（ブロアーの電力増が必要）</a:t>
            </a:r>
            <a:endParaRPr kumimoji="1" lang="en-US" altLang="ja-JP" b="1" dirty="0"/>
          </a:p>
          <a:p>
            <a:pPr>
              <a:buFont typeface="Wingdings" pitchFamily="2" charset="2"/>
              <a:buChar char="Ø"/>
            </a:pPr>
            <a:r>
              <a:rPr kumimoji="1" lang="ja-JP" altLang="en-US" b="1" dirty="0"/>
              <a:t>圧損が許容できない場合、パス改造と</a:t>
            </a:r>
            <a:r>
              <a:rPr kumimoji="1" lang="en-US" altLang="ja-JP" b="1" dirty="0"/>
              <a:t>2</a:t>
            </a:r>
            <a:r>
              <a:rPr kumimoji="1" lang="ja-JP" altLang="en-US" b="1" dirty="0"/>
              <a:t>倍の</a:t>
            </a:r>
            <a:r>
              <a:rPr kumimoji="1" lang="en-US" altLang="ja-JP" b="1" dirty="0"/>
              <a:t>hiTRAN</a:t>
            </a:r>
            <a:r>
              <a:rPr kumimoji="1" lang="ja-JP" altLang="en-US" b="1" dirty="0"/>
              <a:t>購入費用が必要</a:t>
            </a:r>
            <a:endParaRPr kumimoji="1" lang="en-US" altLang="ja-JP" b="1" dirty="0"/>
          </a:p>
          <a:p>
            <a:endParaRPr lang="en-US" altLang="ja-JP" b="1" dirty="0"/>
          </a:p>
          <a:p>
            <a:r>
              <a:rPr lang="ja-JP" altLang="en-US" b="1" dirty="0"/>
              <a:t>いずれも</a:t>
            </a:r>
            <a:r>
              <a:rPr lang="en-US" altLang="ja-JP" b="1" dirty="0"/>
              <a:t>hiTRAN</a:t>
            </a:r>
            <a:r>
              <a:rPr lang="ja-JP" altLang="ja-JP" b="1" dirty="0" err="1"/>
              <a:t>への</a:t>
            </a:r>
            <a:r>
              <a:rPr lang="ja-JP" altLang="ja-JP" b="1" dirty="0"/>
              <a:t>投資は</a:t>
            </a:r>
            <a:r>
              <a:rPr lang="en-US" altLang="ja-JP" b="1" dirty="0"/>
              <a:t>1</a:t>
            </a:r>
            <a:r>
              <a:rPr lang="ja-JP" altLang="ja-JP" b="1" dirty="0"/>
              <a:t>年から</a:t>
            </a:r>
            <a:r>
              <a:rPr lang="en-US" altLang="ja-JP" b="1" dirty="0"/>
              <a:t>2</a:t>
            </a:r>
            <a:r>
              <a:rPr lang="ja-JP" altLang="ja-JP" b="1" dirty="0"/>
              <a:t>年で十分回収が可能</a:t>
            </a:r>
            <a:endParaRPr kumimoji="1" lang="ja-JP" altLang="en-US" b="1" dirty="0"/>
          </a:p>
        </p:txBody>
      </p:sp>
    </p:spTree>
    <p:extLst>
      <p:ext uri="{BB962C8B-B14F-4D97-AF65-F5344CB8AC3E}">
        <p14:creationId xmlns:p14="http://schemas.microsoft.com/office/powerpoint/2010/main" val="170596859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3573792" y="1844824"/>
            <a:ext cx="1638300" cy="2124075"/>
          </a:xfrm>
          <a:prstGeom prst="rect">
            <a:avLst/>
          </a:prstGeom>
          <a:noFill/>
          <a:ln w="9525">
            <a:noFill/>
            <a:miter lim="800000"/>
            <a:headEnd/>
            <a:tailEnd/>
          </a:ln>
        </p:spPr>
      </p:pic>
      <p:pic>
        <p:nvPicPr>
          <p:cNvPr id="8194" name="Picture 2"/>
          <p:cNvPicPr>
            <a:picLocks noChangeAspect="1" noChangeArrowheads="1"/>
          </p:cNvPicPr>
          <p:nvPr/>
        </p:nvPicPr>
        <p:blipFill>
          <a:blip r:embed="rId4" cstate="print"/>
          <a:srcRect/>
          <a:stretch>
            <a:fillRect/>
          </a:stretch>
        </p:blipFill>
        <p:spPr bwMode="auto">
          <a:xfrm>
            <a:off x="5138940" y="1844824"/>
            <a:ext cx="3834426" cy="864096"/>
          </a:xfrm>
          <a:prstGeom prst="rect">
            <a:avLst/>
          </a:prstGeom>
          <a:noFill/>
          <a:ln w="9525">
            <a:noFill/>
            <a:miter lim="800000"/>
            <a:headEnd/>
            <a:tailEnd/>
          </a:ln>
        </p:spPr>
      </p:pic>
      <p:pic>
        <p:nvPicPr>
          <p:cNvPr id="8195" name="Picture 3"/>
          <p:cNvPicPr>
            <a:picLocks noChangeAspect="1" noChangeArrowheads="1"/>
          </p:cNvPicPr>
          <p:nvPr/>
        </p:nvPicPr>
        <p:blipFill>
          <a:blip r:embed="rId5" cstate="print"/>
          <a:srcRect/>
          <a:stretch>
            <a:fillRect/>
          </a:stretch>
        </p:blipFill>
        <p:spPr bwMode="auto">
          <a:xfrm>
            <a:off x="755576" y="1916832"/>
            <a:ext cx="2020463" cy="2256086"/>
          </a:xfrm>
          <a:prstGeom prst="rect">
            <a:avLst/>
          </a:prstGeom>
          <a:noFill/>
          <a:ln w="9525">
            <a:noFill/>
            <a:miter lim="800000"/>
            <a:headEnd/>
            <a:tailEnd/>
          </a:ln>
        </p:spPr>
      </p:pic>
      <p:sp>
        <p:nvSpPr>
          <p:cNvPr id="7" name="タイトル 6"/>
          <p:cNvSpPr>
            <a:spLocks noGrp="1"/>
          </p:cNvSpPr>
          <p:nvPr>
            <p:ph type="title" idx="4294967295"/>
          </p:nvPr>
        </p:nvSpPr>
        <p:spPr>
          <a:xfrm>
            <a:off x="1115616" y="274638"/>
            <a:ext cx="6840760" cy="1143000"/>
          </a:xfrm>
        </p:spPr>
        <p:txBody>
          <a:bodyPr>
            <a:normAutofit/>
          </a:bodyPr>
          <a:lstStyle/>
          <a:p>
            <a:r>
              <a:rPr kumimoji="1" lang="en-US" altLang="ja-JP" sz="2800" dirty="0"/>
              <a:t>Case2</a:t>
            </a:r>
            <a:r>
              <a:rPr kumimoji="1" lang="ja-JP" altLang="en-US" sz="2800" dirty="0"/>
              <a:t>：</a:t>
            </a:r>
            <a:r>
              <a:rPr lang="ja-JP" altLang="en-US" sz="2800" dirty="0"/>
              <a:t>高温排ガス</a:t>
            </a:r>
            <a:r>
              <a:rPr lang="en-US" altLang="ja-JP" sz="2800" dirty="0"/>
              <a:t>-</a:t>
            </a:r>
            <a:r>
              <a:rPr lang="ja-JP" altLang="en-US" sz="2800" dirty="0"/>
              <a:t>燃焼用空気予熱器</a:t>
            </a:r>
            <a:br>
              <a:rPr lang="en-US" altLang="ja-JP" sz="2800" dirty="0"/>
            </a:br>
            <a:r>
              <a:rPr lang="en-US" altLang="ja-JP" sz="2800" dirty="0"/>
              <a:t>Geometry</a:t>
            </a:r>
            <a:r>
              <a:rPr kumimoji="1" lang="en-US" altLang="ja-JP" sz="2800" dirty="0"/>
              <a:t> (</a:t>
            </a:r>
            <a:r>
              <a:rPr kumimoji="1" lang="ja-JP" altLang="en-US" sz="2800" dirty="0"/>
              <a:t>寸法）</a:t>
            </a:r>
          </a:p>
        </p:txBody>
      </p:sp>
      <p:sp>
        <p:nvSpPr>
          <p:cNvPr id="8" name="テキスト ボックス 7"/>
          <p:cNvSpPr txBox="1"/>
          <p:nvPr/>
        </p:nvSpPr>
        <p:spPr>
          <a:xfrm>
            <a:off x="683568" y="4581128"/>
            <a:ext cx="2457724" cy="338554"/>
          </a:xfrm>
          <a:prstGeom prst="rect">
            <a:avLst/>
          </a:prstGeom>
          <a:noFill/>
        </p:spPr>
        <p:txBody>
          <a:bodyPr wrap="none" rtlCol="0">
            <a:spAutoFit/>
          </a:bodyPr>
          <a:lstStyle/>
          <a:p>
            <a:r>
              <a:rPr kumimoji="1" lang="ja-JP" altLang="en-US" sz="1600" dirty="0"/>
              <a:t>空気</a:t>
            </a:r>
            <a:r>
              <a:rPr kumimoji="1" lang="en-US" altLang="ja-JP" sz="1600" dirty="0"/>
              <a:t>1</a:t>
            </a:r>
            <a:r>
              <a:rPr kumimoji="1" lang="ja-JP" altLang="en-US" sz="1600" dirty="0"/>
              <a:t>パス</a:t>
            </a:r>
            <a:r>
              <a:rPr kumimoji="1" lang="en-US" altLang="ja-JP" sz="1600" dirty="0"/>
              <a:t>/</a:t>
            </a:r>
            <a:r>
              <a:rPr kumimoji="1" lang="ja-JP" altLang="en-US" sz="1600" dirty="0"/>
              <a:t>排ガスクロス</a:t>
            </a:r>
          </a:p>
        </p:txBody>
      </p:sp>
      <p:sp>
        <p:nvSpPr>
          <p:cNvPr id="9" name="テキスト ボックス 8"/>
          <p:cNvSpPr txBox="1"/>
          <p:nvPr/>
        </p:nvSpPr>
        <p:spPr>
          <a:xfrm>
            <a:off x="611560" y="5013176"/>
            <a:ext cx="3081293" cy="584775"/>
          </a:xfrm>
          <a:prstGeom prst="rect">
            <a:avLst/>
          </a:prstGeom>
          <a:noFill/>
        </p:spPr>
        <p:txBody>
          <a:bodyPr wrap="none" rtlCol="0">
            <a:spAutoFit/>
          </a:bodyPr>
          <a:lstStyle/>
          <a:p>
            <a:r>
              <a:rPr kumimoji="1" lang="ja-JP" altLang="en-US" sz="1600" dirty="0"/>
              <a:t>排ガス：</a:t>
            </a:r>
            <a:r>
              <a:rPr kumimoji="1" lang="en-US" altLang="ja-JP" sz="1600" dirty="0"/>
              <a:t>14000Nm3/h  720</a:t>
            </a:r>
            <a:r>
              <a:rPr kumimoji="1" lang="ja-JP" altLang="en-US" sz="1600" dirty="0"/>
              <a:t>℃</a:t>
            </a:r>
            <a:endParaRPr kumimoji="1" lang="en-US" altLang="ja-JP" sz="1600" dirty="0"/>
          </a:p>
          <a:p>
            <a:r>
              <a:rPr lang="ja-JP" altLang="en-US" sz="1600" dirty="0"/>
              <a:t>空気：　 </a:t>
            </a:r>
            <a:r>
              <a:rPr lang="en-US" altLang="ja-JP" sz="1600" dirty="0"/>
              <a:t>13000Nm3/h</a:t>
            </a:r>
            <a:r>
              <a:rPr lang="ja-JP" altLang="en-US" sz="1600" dirty="0"/>
              <a:t>　</a:t>
            </a:r>
            <a:r>
              <a:rPr lang="en-US" altLang="ja-JP" sz="1600" dirty="0"/>
              <a:t>25</a:t>
            </a:r>
            <a:r>
              <a:rPr lang="ja-JP" altLang="en-US" sz="1600" dirty="0"/>
              <a:t>℃</a:t>
            </a:r>
            <a:endParaRPr kumimoji="1" lang="ja-JP" altLang="en-US" sz="1600" dirty="0"/>
          </a:p>
        </p:txBody>
      </p:sp>
      <p:sp>
        <p:nvSpPr>
          <p:cNvPr id="10" name="テキスト ボックス 9"/>
          <p:cNvSpPr txBox="1"/>
          <p:nvPr/>
        </p:nvSpPr>
        <p:spPr>
          <a:xfrm>
            <a:off x="4139952" y="4221088"/>
            <a:ext cx="2319866" cy="1569660"/>
          </a:xfrm>
          <a:prstGeom prst="rect">
            <a:avLst/>
          </a:prstGeom>
          <a:noFill/>
        </p:spPr>
        <p:txBody>
          <a:bodyPr wrap="none" rtlCol="0">
            <a:spAutoFit/>
          </a:bodyPr>
          <a:lstStyle/>
          <a:p>
            <a:r>
              <a:rPr kumimoji="1" lang="ja-JP" altLang="en-US" sz="1600" dirty="0"/>
              <a:t>管タイプ：</a:t>
            </a:r>
            <a:r>
              <a:rPr kumimoji="1" lang="en-US" altLang="ja-JP" sz="1600" dirty="0"/>
              <a:t>Plain(</a:t>
            </a:r>
            <a:r>
              <a:rPr kumimoji="1" lang="ja-JP" altLang="en-US" sz="1600" dirty="0"/>
              <a:t>炭素鋼）</a:t>
            </a:r>
            <a:endParaRPr kumimoji="1" lang="en-US" altLang="ja-JP" sz="1600" dirty="0"/>
          </a:p>
          <a:p>
            <a:r>
              <a:rPr lang="ja-JP" altLang="en-US" sz="1600" dirty="0"/>
              <a:t>外径</a:t>
            </a:r>
            <a:r>
              <a:rPr lang="en-US" altLang="ja-JP" sz="1600" dirty="0"/>
              <a:t>/</a:t>
            </a:r>
            <a:r>
              <a:rPr lang="ja-JP" altLang="en-US" sz="1600" dirty="0"/>
              <a:t>内径：</a:t>
            </a:r>
            <a:r>
              <a:rPr lang="en-US" altLang="ja-JP" sz="1600" dirty="0"/>
              <a:t>44.5/38.4mm</a:t>
            </a:r>
          </a:p>
          <a:p>
            <a:r>
              <a:rPr kumimoji="1" lang="ja-JP" altLang="en-US" sz="1600" dirty="0"/>
              <a:t>管有効長：</a:t>
            </a:r>
            <a:r>
              <a:rPr kumimoji="1" lang="en-US" altLang="ja-JP" sz="1600" dirty="0"/>
              <a:t>2.20m</a:t>
            </a:r>
          </a:p>
          <a:p>
            <a:r>
              <a:rPr lang="ja-JP" altLang="en-US" sz="1600" dirty="0"/>
              <a:t>総本数：</a:t>
            </a:r>
            <a:r>
              <a:rPr lang="en-US" altLang="ja-JP" sz="1600" dirty="0"/>
              <a:t>320</a:t>
            </a:r>
            <a:r>
              <a:rPr lang="ja-JP" altLang="en-US" sz="1600" dirty="0"/>
              <a:t>本</a:t>
            </a:r>
            <a:endParaRPr kumimoji="1" lang="en-US" altLang="ja-JP" sz="1600" dirty="0"/>
          </a:p>
          <a:p>
            <a:r>
              <a:rPr lang="ja-JP" altLang="en-US" sz="1600" dirty="0"/>
              <a:t>伝熱面積：</a:t>
            </a:r>
            <a:r>
              <a:rPr lang="en-US" altLang="ja-JP" sz="1600" dirty="0"/>
              <a:t>86.67m2</a:t>
            </a:r>
          </a:p>
          <a:p>
            <a:r>
              <a:rPr kumimoji="1" lang="ja-JP" altLang="en-US" sz="1600" dirty="0"/>
              <a:t>熱負荷：</a:t>
            </a:r>
            <a:r>
              <a:rPr kumimoji="1" lang="en-US" altLang="ja-JP" sz="1600" dirty="0"/>
              <a:t>1.47MW</a:t>
            </a:r>
            <a:endParaRPr kumimoji="1" lang="ja-JP" altLang="en-US" sz="1600" dirty="0"/>
          </a:p>
        </p:txBody>
      </p:sp>
      <p:sp>
        <p:nvSpPr>
          <p:cNvPr id="11" name="テキスト ボックス 10"/>
          <p:cNvSpPr txBox="1"/>
          <p:nvPr/>
        </p:nvSpPr>
        <p:spPr>
          <a:xfrm>
            <a:off x="6660232" y="4265801"/>
            <a:ext cx="2423740" cy="1323439"/>
          </a:xfrm>
          <a:prstGeom prst="rect">
            <a:avLst/>
          </a:prstGeom>
          <a:noFill/>
        </p:spPr>
        <p:txBody>
          <a:bodyPr wrap="none" rtlCol="0">
            <a:spAutoFit/>
          </a:bodyPr>
          <a:lstStyle/>
          <a:p>
            <a:r>
              <a:rPr kumimoji="1" lang="ja-JP" altLang="en-US" sz="1600" dirty="0"/>
              <a:t>配列：格子</a:t>
            </a:r>
            <a:endParaRPr kumimoji="1" lang="en-US" altLang="ja-JP" sz="1600" dirty="0"/>
          </a:p>
          <a:p>
            <a:r>
              <a:rPr kumimoji="1" lang="ja-JP" altLang="en-US" sz="1600" dirty="0"/>
              <a:t>列ピッチ：</a:t>
            </a:r>
            <a:r>
              <a:rPr kumimoji="1" lang="en-US" altLang="ja-JP" sz="1600" dirty="0"/>
              <a:t>75.5mm</a:t>
            </a:r>
          </a:p>
          <a:p>
            <a:r>
              <a:rPr lang="ja-JP" altLang="en-US" sz="1600" dirty="0"/>
              <a:t>行ピッチ：</a:t>
            </a:r>
            <a:r>
              <a:rPr lang="en-US" altLang="ja-JP" sz="1600" dirty="0"/>
              <a:t>81mm</a:t>
            </a:r>
          </a:p>
          <a:p>
            <a:r>
              <a:rPr kumimoji="1" lang="ja-JP" altLang="en-US" sz="1600" dirty="0"/>
              <a:t>バンドル幅：</a:t>
            </a:r>
            <a:r>
              <a:rPr kumimoji="1" lang="en-US" altLang="ja-JP" sz="1600" dirty="0"/>
              <a:t>1.196m</a:t>
            </a:r>
          </a:p>
          <a:p>
            <a:r>
              <a:rPr lang="ja-JP" altLang="en-US" sz="1600" dirty="0"/>
              <a:t>バンドル重量：</a:t>
            </a:r>
            <a:r>
              <a:rPr lang="en-US" altLang="ja-JP" sz="1600" dirty="0"/>
              <a:t>15.088t</a:t>
            </a:r>
            <a:endParaRPr kumimoji="1" lang="ja-JP" altLang="en-US" sz="1600" dirty="0"/>
          </a:p>
        </p:txBody>
      </p:sp>
      <p:sp>
        <p:nvSpPr>
          <p:cNvPr id="12" name="下矢印 11"/>
          <p:cNvSpPr/>
          <p:nvPr/>
        </p:nvSpPr>
        <p:spPr>
          <a:xfrm>
            <a:off x="1475656" y="1412776"/>
            <a:ext cx="484632" cy="978408"/>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907704" y="1700808"/>
            <a:ext cx="1418978" cy="369332"/>
          </a:xfrm>
          <a:prstGeom prst="rect">
            <a:avLst/>
          </a:prstGeom>
          <a:noFill/>
        </p:spPr>
        <p:txBody>
          <a:bodyPr wrap="none" rtlCol="0">
            <a:spAutoFit/>
          </a:bodyPr>
          <a:lstStyle/>
          <a:p>
            <a:r>
              <a:rPr kumimoji="1" lang="ja-JP" altLang="en-US" dirty="0"/>
              <a:t>排ガス</a:t>
            </a:r>
            <a:r>
              <a:rPr kumimoji="1" lang="en-US" altLang="ja-JP" dirty="0"/>
              <a:t>720</a:t>
            </a:r>
            <a:r>
              <a:rPr kumimoji="1" lang="ja-JP" altLang="en-US" dirty="0"/>
              <a:t>℃</a:t>
            </a:r>
          </a:p>
        </p:txBody>
      </p:sp>
    </p:spTree>
    <p:extLst>
      <p:ext uri="{BB962C8B-B14F-4D97-AF65-F5344CB8AC3E}">
        <p14:creationId xmlns:p14="http://schemas.microsoft.com/office/powerpoint/2010/main" val="231350223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6"/>
          <p:cNvSpPr>
            <a:spLocks noGrp="1"/>
          </p:cNvSpPr>
          <p:nvPr>
            <p:ph type="title" idx="4294967295"/>
          </p:nvPr>
        </p:nvSpPr>
        <p:spPr>
          <a:xfrm>
            <a:off x="755576" y="332656"/>
            <a:ext cx="7848872" cy="720725"/>
          </a:xfrm>
        </p:spPr>
        <p:txBody>
          <a:bodyPr>
            <a:noAutofit/>
          </a:bodyPr>
          <a:lstStyle/>
          <a:p>
            <a:r>
              <a:rPr kumimoji="1" lang="en-US" altLang="ja-JP" sz="2800" dirty="0"/>
              <a:t>Case2</a:t>
            </a:r>
            <a:r>
              <a:rPr kumimoji="1" lang="ja-JP" altLang="en-US" sz="2800" dirty="0"/>
              <a:t>：</a:t>
            </a:r>
            <a:r>
              <a:rPr lang="en-US" altLang="ja-JP" sz="2800" dirty="0">
                <a:latin typeface="+mj-ea"/>
              </a:rPr>
              <a:t>Gas-Gas</a:t>
            </a:r>
            <a:r>
              <a:rPr lang="ja-JP" altLang="en-US" sz="2800" dirty="0"/>
              <a:t>空気予熱器経済性のまとめ</a:t>
            </a:r>
            <a:endParaRPr kumimoji="1" lang="ja-JP" altLang="en-US" sz="2800" dirty="0"/>
          </a:p>
        </p:txBody>
      </p:sp>
      <p:pic>
        <p:nvPicPr>
          <p:cNvPr id="20481" name="Picture 1"/>
          <p:cNvPicPr>
            <a:picLocks noChangeAspect="1" noChangeArrowheads="1"/>
          </p:cNvPicPr>
          <p:nvPr/>
        </p:nvPicPr>
        <p:blipFill>
          <a:blip r:embed="rId3" cstate="print"/>
          <a:srcRect/>
          <a:stretch>
            <a:fillRect/>
          </a:stretch>
        </p:blipFill>
        <p:spPr bwMode="auto">
          <a:xfrm>
            <a:off x="1403648" y="1340768"/>
            <a:ext cx="6048375" cy="2876550"/>
          </a:xfrm>
          <a:prstGeom prst="rect">
            <a:avLst/>
          </a:prstGeom>
          <a:noFill/>
          <a:ln w="9525">
            <a:noFill/>
            <a:miter lim="800000"/>
            <a:headEnd/>
            <a:tailEnd/>
          </a:ln>
        </p:spPr>
      </p:pic>
      <p:sp>
        <p:nvSpPr>
          <p:cNvPr id="5" name="正方形/長方形 4"/>
          <p:cNvSpPr/>
          <p:nvPr/>
        </p:nvSpPr>
        <p:spPr>
          <a:xfrm>
            <a:off x="1402080" y="4437112"/>
            <a:ext cx="6022848" cy="707886"/>
          </a:xfrm>
          <a:prstGeom prst="rect">
            <a:avLst/>
          </a:prstGeom>
        </p:spPr>
        <p:txBody>
          <a:bodyPr wrap="square">
            <a:spAutoFit/>
          </a:bodyPr>
          <a:lstStyle/>
          <a:p>
            <a:pPr>
              <a:buFont typeface="Arial" pitchFamily="34" charset="0"/>
              <a:buChar char="•"/>
            </a:pPr>
            <a:r>
              <a:rPr lang="ja-JP" altLang="en-US" b="1" dirty="0"/>
              <a:t>年間空気予熱器の稼働時間を</a:t>
            </a:r>
            <a:r>
              <a:rPr lang="en-US" altLang="ja-JP" b="1" dirty="0"/>
              <a:t>4000</a:t>
            </a:r>
            <a:r>
              <a:rPr lang="ja-JP" altLang="en-US" b="1" dirty="0"/>
              <a:t>時間と仮定し、</a:t>
            </a:r>
            <a:endParaRPr lang="en-US" altLang="ja-JP" b="1" dirty="0"/>
          </a:p>
          <a:p>
            <a:r>
              <a:rPr lang="en-US" altLang="ja-JP" dirty="0"/>
              <a:t> </a:t>
            </a:r>
            <a:r>
              <a:rPr lang="ja-JP" altLang="en-US" b="1" dirty="0"/>
              <a:t>原油の年間削減量を計算</a:t>
            </a:r>
            <a:endParaRPr lang="en-US" altLang="ja-JP" b="1" dirty="0"/>
          </a:p>
        </p:txBody>
      </p:sp>
      <p:sp>
        <p:nvSpPr>
          <p:cNvPr id="6" name="テキスト ボックス 5"/>
          <p:cNvSpPr txBox="1"/>
          <p:nvPr/>
        </p:nvSpPr>
        <p:spPr>
          <a:xfrm>
            <a:off x="1331640" y="5373216"/>
            <a:ext cx="5876930" cy="338554"/>
          </a:xfrm>
          <a:prstGeom prst="rect">
            <a:avLst/>
          </a:prstGeom>
          <a:noFill/>
        </p:spPr>
        <p:txBody>
          <a:bodyPr wrap="none" rtlCol="0">
            <a:spAutoFit/>
          </a:bodyPr>
          <a:lstStyle/>
          <a:p>
            <a:pPr>
              <a:buFont typeface="Wingdings" pitchFamily="2" charset="2"/>
              <a:buChar char="Ø"/>
            </a:pPr>
            <a:r>
              <a:rPr lang="en-US" altLang="ja-JP" sz="1600" b="1" dirty="0"/>
              <a:t>hiTRAN</a:t>
            </a:r>
            <a:r>
              <a:rPr lang="ja-JP" altLang="en-US" sz="1600" b="1" dirty="0"/>
              <a:t>挿入による経済効果は大きく、半年程度で採算が取れる</a:t>
            </a:r>
            <a:endParaRPr kumimoji="1" lang="ja-JP" altLang="en-US" sz="1600" b="1" dirty="0"/>
          </a:p>
        </p:txBody>
      </p:sp>
    </p:spTree>
    <p:extLst>
      <p:ext uri="{BB962C8B-B14F-4D97-AF65-F5344CB8AC3E}">
        <p14:creationId xmlns:p14="http://schemas.microsoft.com/office/powerpoint/2010/main" val="337834299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a:t>管</a:t>
            </a:r>
            <a:r>
              <a:rPr kumimoji="1" lang="ja-JP" altLang="en-US" sz="2800" dirty="0"/>
              <a:t>の</a:t>
            </a:r>
            <a:r>
              <a:rPr kumimoji="1" lang="en-US" altLang="ja-JP" sz="2800" dirty="0"/>
              <a:t>Skin</a:t>
            </a:r>
            <a:r>
              <a:rPr kumimoji="1" lang="ja-JP" altLang="en-US" sz="2800" dirty="0"/>
              <a:t>温度解析（赤：</a:t>
            </a:r>
            <a:r>
              <a:rPr kumimoji="1" lang="en-US" altLang="ja-JP" sz="2800" dirty="0"/>
              <a:t>hiTRAN </a:t>
            </a:r>
            <a:r>
              <a:rPr kumimoji="1" lang="ja-JP" altLang="en-US" sz="2800" dirty="0"/>
              <a:t>装入　青：平滑管）</a:t>
            </a:r>
            <a:br>
              <a:rPr kumimoji="1" lang="en-US" altLang="ja-JP" dirty="0"/>
            </a:br>
            <a:r>
              <a:rPr kumimoji="1" lang="ja-JP" altLang="en-US" dirty="0"/>
              <a:t>　</a:t>
            </a: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5162" y="1182624"/>
            <a:ext cx="7973621" cy="4887841"/>
          </a:xfrm>
        </p:spPr>
      </p:pic>
    </p:spTree>
    <p:extLst>
      <p:ext uri="{BB962C8B-B14F-4D97-AF65-F5344CB8AC3E}">
        <p14:creationId xmlns:p14="http://schemas.microsoft.com/office/powerpoint/2010/main" val="200652011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err="1"/>
              <a:t>Recuperator</a:t>
            </a:r>
            <a:r>
              <a:rPr kumimoji="1" lang="ja-JP" altLang="en-US" dirty="0"/>
              <a:t>への</a:t>
            </a:r>
            <a:r>
              <a:rPr kumimoji="1" lang="en-US" altLang="ja-JP" dirty="0"/>
              <a:t>Element</a:t>
            </a:r>
            <a:r>
              <a:rPr kumimoji="1" lang="ja-JP" altLang="en-US" dirty="0"/>
              <a:t>装入</a:t>
            </a:r>
          </a:p>
        </p:txBody>
      </p:sp>
      <p:sp>
        <p:nvSpPr>
          <p:cNvPr id="5" name="テキスト プレースホルダー 4"/>
          <p:cNvSpPr>
            <a:spLocks noGrp="1"/>
          </p:cNvSpPr>
          <p:nvPr>
            <p:ph type="body" idx="1"/>
          </p:nvPr>
        </p:nvSpPr>
        <p:spPr/>
        <p:txBody>
          <a:bodyPr/>
          <a:lstStyle/>
          <a:p>
            <a:r>
              <a:rPr kumimoji="1" lang="ja-JP" altLang="en-US" dirty="0"/>
              <a:t>立会検査</a:t>
            </a:r>
          </a:p>
        </p:txBody>
      </p:sp>
      <p:pic>
        <p:nvPicPr>
          <p:cNvPr id="9" name="コンテンツ プレースホルダー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635448"/>
            <a:ext cx="4040188" cy="3030141"/>
          </a:xfrm>
        </p:spPr>
      </p:pic>
      <p:sp>
        <p:nvSpPr>
          <p:cNvPr id="7" name="テキスト プレースホルダー 6"/>
          <p:cNvSpPr>
            <a:spLocks noGrp="1"/>
          </p:cNvSpPr>
          <p:nvPr>
            <p:ph type="body" sz="quarter" idx="3"/>
          </p:nvPr>
        </p:nvSpPr>
        <p:spPr/>
        <p:txBody>
          <a:bodyPr/>
          <a:lstStyle/>
          <a:p>
            <a:r>
              <a:rPr kumimoji="1" lang="ja-JP" altLang="en-US" dirty="0"/>
              <a:t>装入作業</a:t>
            </a:r>
          </a:p>
        </p:txBody>
      </p:sp>
      <p:pic>
        <p:nvPicPr>
          <p:cNvPr id="10" name="コンテンツ プレースホルダー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634853"/>
            <a:ext cx="4041775" cy="3031331"/>
          </a:xfrm>
        </p:spPr>
      </p:pic>
    </p:spTree>
    <p:extLst>
      <p:ext uri="{BB962C8B-B14F-4D97-AF65-F5344CB8AC3E}">
        <p14:creationId xmlns:p14="http://schemas.microsoft.com/office/powerpoint/2010/main" val="87257202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Case3.</a:t>
            </a:r>
            <a:r>
              <a:rPr kumimoji="1" lang="ja-JP" altLang="en-US" dirty="0"/>
              <a:t>バッチ式還元炉への実施例</a:t>
            </a:r>
            <a:r>
              <a:rPr kumimoji="1" lang="en-US" altLang="ja-JP" dirty="0"/>
              <a:t>&lt;</a:t>
            </a:r>
            <a:r>
              <a:rPr kumimoji="1" lang="ja-JP" altLang="en-US" dirty="0"/>
              <a:t> </a:t>
            </a:r>
            <a:r>
              <a:rPr kumimoji="1" lang="en-US" altLang="ja-JP" dirty="0"/>
              <a:t>1of 5 &gt;</a:t>
            </a:r>
            <a:endParaRPr kumimoji="1" lang="ja-JP" altLang="en-US" dirty="0"/>
          </a:p>
        </p:txBody>
      </p:sp>
      <p:sp>
        <p:nvSpPr>
          <p:cNvPr id="4" name="コンテンツ プレースホルダー 3"/>
          <p:cNvSpPr>
            <a:spLocks noGrp="1"/>
          </p:cNvSpPr>
          <p:nvPr>
            <p:ph sz="half" idx="2"/>
          </p:nvPr>
        </p:nvSpPr>
        <p:spPr>
          <a:xfrm>
            <a:off x="685800" y="1624885"/>
            <a:ext cx="8046076" cy="4092222"/>
          </a:xfrm>
        </p:spPr>
        <p:txBody>
          <a:bodyPr/>
          <a:lstStyle/>
          <a:p>
            <a:r>
              <a:rPr kumimoji="1" lang="ja-JP" altLang="en-US" dirty="0"/>
              <a:t>要求仕様（高品質製品を生産する為）</a:t>
            </a:r>
            <a:endParaRPr kumimoji="1" lang="en-US" altLang="ja-JP" dirty="0"/>
          </a:p>
          <a:p>
            <a:pPr marL="0" indent="0">
              <a:buNone/>
            </a:pPr>
            <a:r>
              <a:rPr kumimoji="1" lang="ja-JP" altLang="en-US" dirty="0"/>
              <a:t>　　還元ガス：高純度水素ガス</a:t>
            </a:r>
            <a:endParaRPr kumimoji="1" lang="en-US" altLang="ja-JP" dirty="0"/>
          </a:p>
          <a:p>
            <a:pPr marL="0" indent="0">
              <a:buNone/>
            </a:pPr>
            <a:endParaRPr kumimoji="1" lang="en-US" altLang="ja-JP" dirty="0"/>
          </a:p>
          <a:p>
            <a:pPr marL="514350" indent="-514350">
              <a:buAutoNum type="arabicParenR"/>
            </a:pPr>
            <a:r>
              <a:rPr kumimoji="1" lang="ja-JP" altLang="en-US" dirty="0"/>
              <a:t>流入水素ガスと炉内水素　　</a:t>
            </a:r>
            <a:endParaRPr kumimoji="1" lang="en-US" altLang="ja-JP" dirty="0"/>
          </a:p>
          <a:p>
            <a:pPr marL="0" indent="0">
              <a:buNone/>
            </a:pPr>
            <a:r>
              <a:rPr kumimoji="1" lang="ja-JP" altLang="en-US" dirty="0"/>
              <a:t>　　  ガス温度差　△</a:t>
            </a:r>
            <a:r>
              <a:rPr kumimoji="1" lang="en-US" altLang="ja-JP" dirty="0"/>
              <a:t>T</a:t>
            </a:r>
            <a:r>
              <a:rPr kumimoji="1" lang="ja-JP" altLang="en-US" dirty="0"/>
              <a:t>＜</a:t>
            </a:r>
            <a:r>
              <a:rPr kumimoji="1" lang="en-US" altLang="ja-JP" dirty="0"/>
              <a:t>100</a:t>
            </a:r>
            <a:r>
              <a:rPr kumimoji="1" lang="ja-JP" altLang="en-US" dirty="0"/>
              <a:t>℃ 以内に保持したい</a:t>
            </a:r>
            <a:endParaRPr kumimoji="1" lang="en-US" altLang="ja-JP" dirty="0"/>
          </a:p>
          <a:p>
            <a:pPr marL="0" indent="0">
              <a:buNone/>
            </a:pPr>
            <a:endParaRPr kumimoji="1" lang="en-US" altLang="ja-JP" dirty="0"/>
          </a:p>
          <a:p>
            <a:pPr marL="0" indent="0">
              <a:buNone/>
            </a:pPr>
            <a:r>
              <a:rPr kumimoji="1" lang="en-US" altLang="ja-JP" dirty="0"/>
              <a:t>2)</a:t>
            </a:r>
            <a:r>
              <a:rPr kumimoji="1" lang="ja-JP" altLang="en-US" dirty="0"/>
              <a:t>　排出水素ガス</a:t>
            </a:r>
            <a:r>
              <a:rPr kumimoji="1" lang="en-US" altLang="ja-JP" dirty="0"/>
              <a:t>120</a:t>
            </a:r>
            <a:r>
              <a:rPr kumimoji="1" lang="ja-JP" altLang="en-US" dirty="0"/>
              <a:t>℃＜</a:t>
            </a:r>
            <a:endParaRPr kumimoji="1" lang="en-US" altLang="ja-JP" dirty="0"/>
          </a:p>
          <a:p>
            <a:pPr marL="0" indent="0">
              <a:buNone/>
            </a:pPr>
            <a:r>
              <a:rPr kumimoji="1" lang="ja-JP" altLang="en-US" dirty="0"/>
              <a:t>　　　シール部の耐熱温度で漏洩防止の安全対策</a:t>
            </a:r>
          </a:p>
        </p:txBody>
      </p:sp>
    </p:spTree>
    <p:extLst>
      <p:ext uri="{BB962C8B-B14F-4D97-AF65-F5344CB8AC3E}">
        <p14:creationId xmlns:p14="http://schemas.microsoft.com/office/powerpoint/2010/main" val="119785608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0" y="573024"/>
            <a:ext cx="9144000" cy="729056"/>
          </a:xfrm>
        </p:spPr>
        <p:txBody>
          <a:bodyPr/>
          <a:lstStyle/>
          <a:p>
            <a:pPr algn="ctr"/>
            <a:br>
              <a:rPr kumimoji="1" lang="en-US" altLang="ja-JP" dirty="0"/>
            </a:br>
            <a:br>
              <a:rPr kumimoji="1" lang="en-US" altLang="ja-JP" dirty="0"/>
            </a:br>
            <a:r>
              <a:rPr kumimoji="1" lang="ja-JP" altLang="en-US" sz="3600" dirty="0"/>
              <a:t>バッチ式還元炉 </a:t>
            </a:r>
            <a:r>
              <a:rPr kumimoji="1" lang="en-US" altLang="ja-JP" sz="3600" dirty="0"/>
              <a:t>&lt;2 of 5&gt;</a:t>
            </a:r>
            <a:br>
              <a:rPr kumimoji="1" lang="en-US" altLang="ja-JP" dirty="0"/>
            </a:br>
            <a:r>
              <a:rPr kumimoji="1" lang="ja-JP" altLang="en-US" b="0" dirty="0"/>
              <a:t>（</a:t>
            </a:r>
            <a:r>
              <a:rPr kumimoji="1" lang="en-US" altLang="ja-JP" b="0" dirty="0"/>
              <a:t>Feed/Effluent</a:t>
            </a:r>
            <a:r>
              <a:rPr kumimoji="1" lang="ja-JP" altLang="en-US" b="0" dirty="0"/>
              <a:t> </a:t>
            </a:r>
            <a:r>
              <a:rPr kumimoji="1" lang="en-US" altLang="ja-JP" b="0" dirty="0"/>
              <a:t>Heat</a:t>
            </a:r>
            <a:r>
              <a:rPr kumimoji="1" lang="ja-JP" altLang="en-US" b="0" dirty="0"/>
              <a:t> </a:t>
            </a:r>
            <a:r>
              <a:rPr kumimoji="1" lang="en-US" altLang="ja-JP" b="0" dirty="0"/>
              <a:t>Exchanger)</a:t>
            </a:r>
            <a:endParaRPr kumimoji="1" lang="ja-JP" altLang="en-US" b="0" dirty="0"/>
          </a:p>
        </p:txBody>
      </p:sp>
      <p:pic>
        <p:nvPicPr>
          <p:cNvPr id="8" name="図プレースホルダー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1816672" y="1795272"/>
            <a:ext cx="5486400" cy="4114800"/>
          </a:xfrm>
        </p:spPr>
      </p:pic>
    </p:spTree>
    <p:extLst>
      <p:ext uri="{BB962C8B-B14F-4D97-AF65-F5344CB8AC3E}">
        <p14:creationId xmlns:p14="http://schemas.microsoft.com/office/powerpoint/2010/main" val="341305513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361" y="762000"/>
            <a:ext cx="8898673" cy="685800"/>
          </a:xfrm>
        </p:spPr>
        <p:txBody>
          <a:bodyPr/>
          <a:lstStyle/>
          <a:p>
            <a:r>
              <a:rPr kumimoji="1" lang="ja-JP" altLang="en-US" dirty="0"/>
              <a:t>講演内容</a:t>
            </a:r>
          </a:p>
        </p:txBody>
      </p:sp>
      <p:sp>
        <p:nvSpPr>
          <p:cNvPr id="3" name="コンテンツ プレースホルダー 2"/>
          <p:cNvSpPr>
            <a:spLocks noGrp="1"/>
          </p:cNvSpPr>
          <p:nvPr>
            <p:ph idx="1"/>
          </p:nvPr>
        </p:nvSpPr>
        <p:spPr>
          <a:xfrm>
            <a:off x="685800" y="1676399"/>
            <a:ext cx="7142356" cy="4189142"/>
          </a:xfrm>
        </p:spPr>
        <p:txBody>
          <a:bodyPr/>
          <a:lstStyle/>
          <a:p>
            <a:r>
              <a:rPr kumimoji="1" lang="en-US" altLang="ja-JP" dirty="0"/>
              <a:t>Cal</a:t>
            </a:r>
            <a:r>
              <a:rPr kumimoji="1" lang="ja-JP" altLang="en-US" dirty="0"/>
              <a:t> </a:t>
            </a:r>
            <a:r>
              <a:rPr kumimoji="1" lang="en-US" altLang="ja-JP" dirty="0"/>
              <a:t>Gavin</a:t>
            </a:r>
            <a:r>
              <a:rPr kumimoji="1" lang="ja-JP" altLang="en-US" dirty="0"/>
              <a:t>社紹介</a:t>
            </a:r>
            <a:endParaRPr kumimoji="1" lang="en-US" altLang="ja-JP" dirty="0"/>
          </a:p>
          <a:p>
            <a:pPr marL="0" indent="0">
              <a:buNone/>
            </a:pPr>
            <a:endParaRPr kumimoji="1" lang="en-US" altLang="ja-JP" dirty="0"/>
          </a:p>
          <a:p>
            <a:r>
              <a:rPr kumimoji="1" lang="en-US" altLang="ja-JP" dirty="0"/>
              <a:t>hiTRAN </a:t>
            </a:r>
            <a:r>
              <a:rPr kumimoji="1" lang="ja-JP" altLang="en-US" dirty="0"/>
              <a:t>の構造</a:t>
            </a:r>
            <a:r>
              <a:rPr kumimoji="1" lang="en-US" altLang="ja-JP" dirty="0"/>
              <a:t>.</a:t>
            </a:r>
            <a:r>
              <a:rPr kumimoji="1" lang="ja-JP" altLang="en-US" dirty="0"/>
              <a:t>原理</a:t>
            </a:r>
            <a:r>
              <a:rPr kumimoji="1" lang="en-US" altLang="ja-JP" dirty="0"/>
              <a:t>.</a:t>
            </a:r>
            <a:r>
              <a:rPr kumimoji="1" lang="ja-JP" altLang="en-US" dirty="0"/>
              <a:t>効果</a:t>
            </a:r>
            <a:endParaRPr kumimoji="1" lang="en-US" altLang="ja-JP" dirty="0"/>
          </a:p>
          <a:p>
            <a:pPr marL="0" indent="0">
              <a:buNone/>
            </a:pPr>
            <a:endParaRPr kumimoji="1" lang="en-US" altLang="ja-JP" dirty="0"/>
          </a:p>
          <a:p>
            <a:r>
              <a:rPr kumimoji="1" lang="ja-JP" altLang="en-US" dirty="0"/>
              <a:t>工業炉廻りの適用事例</a:t>
            </a:r>
            <a:endParaRPr kumimoji="1" lang="en-US" altLang="ja-JP" dirty="0"/>
          </a:p>
          <a:p>
            <a:endParaRPr kumimoji="1" lang="en-US" altLang="ja-JP" dirty="0"/>
          </a:p>
          <a:p>
            <a:r>
              <a:rPr kumimoji="1" lang="ja-JP" altLang="en-US" dirty="0"/>
              <a:t>興味ある適用事例</a:t>
            </a:r>
            <a:endParaRPr kumimoji="1" lang="en-US" altLang="ja-JP" dirty="0"/>
          </a:p>
          <a:p>
            <a:endParaRPr kumimoji="1" lang="en-US" altLang="ja-JP" dirty="0"/>
          </a:p>
          <a:p>
            <a:r>
              <a:rPr kumimoji="1" lang="ja-JP" altLang="en-US" dirty="0"/>
              <a:t>計算ソフト（紹介）</a:t>
            </a:r>
            <a:endParaRPr kumimoji="1" lang="en-US" altLang="ja-JP" dirty="0"/>
          </a:p>
          <a:p>
            <a:pPr marL="0" indent="0">
              <a:buNone/>
            </a:pPr>
            <a:r>
              <a:rPr kumimoji="1" lang="ja-JP" altLang="en-US" dirty="0"/>
              <a:t>　　</a:t>
            </a:r>
            <a:endParaRPr kumimoji="1" lang="en-US" altLang="ja-JP" dirty="0"/>
          </a:p>
          <a:p>
            <a:pPr marL="0" indent="0">
              <a:buNone/>
            </a:pPr>
            <a:r>
              <a:rPr kumimoji="1" lang="ja-JP" altLang="en-US" dirty="0"/>
              <a:t>　</a:t>
            </a:r>
            <a:endParaRPr kumimoji="1" lang="en-US" altLang="ja-JP" dirty="0"/>
          </a:p>
          <a:p>
            <a:endParaRPr kumimoji="1" lang="en-US" altLang="ja-JP" dirty="0"/>
          </a:p>
          <a:p>
            <a:endParaRPr kumimoji="1" lang="en-US" altLang="ja-JP" dirty="0"/>
          </a:p>
          <a:p>
            <a:endParaRPr kumimoji="1" lang="en-US" altLang="ja-JP" dirty="0"/>
          </a:p>
          <a:p>
            <a:r>
              <a:rPr kumimoji="1" lang="ja-JP" altLang="en-US" dirty="0"/>
              <a:t>最適化の計算手法</a:t>
            </a:r>
            <a:endParaRPr kumimoji="1" lang="en-US" altLang="ja-JP" dirty="0"/>
          </a:p>
          <a:p>
            <a:endParaRPr kumimoji="1" lang="en-US" altLang="ja-JP" dirty="0"/>
          </a:p>
          <a:p>
            <a:pPr marL="0" indent="0">
              <a:buNone/>
            </a:pPr>
            <a:endParaRPr kumimoji="1" lang="en-US" altLang="ja-JP" dirty="0"/>
          </a:p>
          <a:p>
            <a:pPr marL="0" indent="0">
              <a:buNone/>
            </a:pP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39152228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270456"/>
            <a:ext cx="9144000" cy="765864"/>
          </a:xfrm>
        </p:spPr>
        <p:txBody>
          <a:bodyPr/>
          <a:lstStyle/>
          <a:p>
            <a:r>
              <a:rPr kumimoji="1" lang="en-US" altLang="ja-JP" dirty="0"/>
              <a:t>Case3.</a:t>
            </a:r>
            <a:r>
              <a:rPr kumimoji="1" lang="ja-JP" altLang="en-US" dirty="0"/>
              <a:t>バッチ式還元炉への設計</a:t>
            </a:r>
            <a:r>
              <a:rPr kumimoji="1" lang="en-US" altLang="ja-JP" dirty="0"/>
              <a:t>&lt; 3 of 5&gt;</a:t>
            </a:r>
            <a:endParaRPr kumimoji="1" lang="ja-JP" altLang="en-US" dirty="0"/>
          </a:p>
        </p:txBody>
      </p:sp>
      <p:graphicFrame>
        <p:nvGraphicFramePr>
          <p:cNvPr id="11" name="コンテンツ プレースホルダー 10"/>
          <p:cNvGraphicFramePr>
            <a:graphicFrameLocks noGrp="1"/>
          </p:cNvGraphicFramePr>
          <p:nvPr>
            <p:ph idx="1"/>
            <p:extLst>
              <p:ext uri="{D42A27DB-BD31-4B8C-83A1-F6EECF244321}">
                <p14:modId xmlns:p14="http://schemas.microsoft.com/office/powerpoint/2010/main" val="3986885825"/>
              </p:ext>
            </p:extLst>
          </p:nvPr>
        </p:nvGraphicFramePr>
        <p:xfrm>
          <a:off x="695458" y="1306132"/>
          <a:ext cx="8010661" cy="4450724"/>
        </p:xfrm>
        <a:graphic>
          <a:graphicData uri="http://schemas.openxmlformats.org/drawingml/2006/table">
            <a:tbl>
              <a:tblPr firstRow="1" bandRow="1">
                <a:tableStyleId>{21E4AEA4-8DFA-4A89-87EB-49C32662AFE0}</a:tableStyleId>
              </a:tblPr>
              <a:tblGrid>
                <a:gridCol w="3657601">
                  <a:extLst>
                    <a:ext uri="{9D8B030D-6E8A-4147-A177-3AD203B41FA5}">
                      <a16:colId xmlns:a16="http://schemas.microsoft.com/office/drawing/2014/main" val="20000"/>
                    </a:ext>
                  </a:extLst>
                </a:gridCol>
                <a:gridCol w="2318198">
                  <a:extLst>
                    <a:ext uri="{9D8B030D-6E8A-4147-A177-3AD203B41FA5}">
                      <a16:colId xmlns:a16="http://schemas.microsoft.com/office/drawing/2014/main" val="20001"/>
                    </a:ext>
                  </a:extLst>
                </a:gridCol>
                <a:gridCol w="2034862">
                  <a:extLst>
                    <a:ext uri="{9D8B030D-6E8A-4147-A177-3AD203B41FA5}">
                      <a16:colId xmlns:a16="http://schemas.microsoft.com/office/drawing/2014/main" val="20002"/>
                    </a:ext>
                  </a:extLst>
                </a:gridCol>
              </a:tblGrid>
              <a:tr h="640877">
                <a:tc>
                  <a:txBody>
                    <a:bodyPr/>
                    <a:lstStyle/>
                    <a:p>
                      <a:pPr algn="ctr"/>
                      <a:r>
                        <a:rPr kumimoji="1" lang="ja-JP" altLang="en-US" dirty="0"/>
                        <a:t>形状</a:t>
                      </a:r>
                    </a:p>
                  </a:txBody>
                  <a:tcPr/>
                </a:tc>
                <a:tc>
                  <a:txBody>
                    <a:bodyPr/>
                    <a:lstStyle/>
                    <a:p>
                      <a:pPr algn="ctr"/>
                      <a:r>
                        <a:rPr kumimoji="1" lang="ja-JP" altLang="en-US" dirty="0"/>
                        <a:t>平滑管</a:t>
                      </a:r>
                    </a:p>
                  </a:txBody>
                  <a:tcPr/>
                </a:tc>
                <a:tc>
                  <a:txBody>
                    <a:bodyPr/>
                    <a:lstStyle/>
                    <a:p>
                      <a:pPr algn="ctr"/>
                      <a:r>
                        <a:rPr kumimoji="1" lang="en-US" altLang="ja-JP" dirty="0"/>
                        <a:t>hiTRAN</a:t>
                      </a:r>
                      <a:r>
                        <a:rPr kumimoji="1" lang="ja-JP" altLang="en-US" dirty="0"/>
                        <a:t>装入管</a:t>
                      </a:r>
                    </a:p>
                  </a:txBody>
                  <a:tcPr/>
                </a:tc>
                <a:extLst>
                  <a:ext uri="{0D108BD9-81ED-4DB2-BD59-A6C34878D82A}">
                    <a16:rowId xmlns:a16="http://schemas.microsoft.com/office/drawing/2014/main" val="10000"/>
                  </a:ext>
                </a:extLst>
              </a:tr>
              <a:tr h="347103">
                <a:tc>
                  <a:txBody>
                    <a:bodyPr/>
                    <a:lstStyle/>
                    <a:p>
                      <a:r>
                        <a:rPr kumimoji="1" lang="en-US" altLang="ja-JP" b="1" dirty="0"/>
                        <a:t>TEMA</a:t>
                      </a:r>
                      <a:r>
                        <a:rPr kumimoji="1" lang="ja-JP" altLang="en-US" b="1" dirty="0"/>
                        <a:t>型式</a:t>
                      </a:r>
                    </a:p>
                  </a:txBody>
                  <a:tcPr/>
                </a:tc>
                <a:tc>
                  <a:txBody>
                    <a:bodyPr/>
                    <a:lstStyle/>
                    <a:p>
                      <a:r>
                        <a:rPr kumimoji="1" lang="en-US" altLang="ja-JP" b="1" dirty="0"/>
                        <a:t>BEM</a:t>
                      </a:r>
                      <a:endParaRPr kumimoji="1" lang="ja-JP" altLang="en-US" b="1" dirty="0"/>
                    </a:p>
                  </a:txBody>
                  <a:tcPr/>
                </a:tc>
                <a:tc>
                  <a:txBody>
                    <a:bodyPr/>
                    <a:lstStyle/>
                    <a:p>
                      <a:r>
                        <a:rPr kumimoji="1" lang="en-US" altLang="ja-JP" b="1" dirty="0"/>
                        <a:t>BEM</a:t>
                      </a:r>
                      <a:endParaRPr kumimoji="1" lang="ja-JP" altLang="en-US" b="1" dirty="0"/>
                    </a:p>
                  </a:txBody>
                  <a:tcPr/>
                </a:tc>
                <a:extLst>
                  <a:ext uri="{0D108BD9-81ED-4DB2-BD59-A6C34878D82A}">
                    <a16:rowId xmlns:a16="http://schemas.microsoft.com/office/drawing/2014/main" val="10001"/>
                  </a:ext>
                </a:extLst>
              </a:tr>
              <a:tr h="347103">
                <a:tc>
                  <a:txBody>
                    <a:bodyPr/>
                    <a:lstStyle/>
                    <a:p>
                      <a:r>
                        <a:rPr kumimoji="1" lang="ja-JP" altLang="en-US" b="1" dirty="0"/>
                        <a:t>胴内径（ｍｍ）</a:t>
                      </a:r>
                    </a:p>
                  </a:txBody>
                  <a:tcPr/>
                </a:tc>
                <a:tc>
                  <a:txBody>
                    <a:bodyPr/>
                    <a:lstStyle/>
                    <a:p>
                      <a:pPr algn="ctr"/>
                      <a:r>
                        <a:rPr kumimoji="1" lang="en-US" altLang="ja-JP" b="1" dirty="0"/>
                        <a:t>305</a:t>
                      </a:r>
                      <a:endParaRPr kumimoji="1" lang="ja-JP" altLang="en-US" b="1" dirty="0"/>
                    </a:p>
                  </a:txBody>
                  <a:tcPr/>
                </a:tc>
                <a:tc>
                  <a:txBody>
                    <a:bodyPr/>
                    <a:lstStyle/>
                    <a:p>
                      <a:pPr algn="ctr"/>
                      <a:r>
                        <a:rPr kumimoji="1" lang="ja-JP" altLang="en-US" b="1" dirty="0"/>
                        <a:t>→　</a:t>
                      </a:r>
                    </a:p>
                  </a:txBody>
                  <a:tcPr/>
                </a:tc>
                <a:extLst>
                  <a:ext uri="{0D108BD9-81ED-4DB2-BD59-A6C34878D82A}">
                    <a16:rowId xmlns:a16="http://schemas.microsoft.com/office/drawing/2014/main" val="10002"/>
                  </a:ext>
                </a:extLst>
              </a:tr>
              <a:tr h="607431">
                <a:tc>
                  <a:txBody>
                    <a:bodyPr/>
                    <a:lstStyle/>
                    <a:p>
                      <a:r>
                        <a:rPr kumimoji="1" lang="ja-JP" altLang="en-US" b="1" dirty="0"/>
                        <a:t>管本数</a:t>
                      </a:r>
                      <a:r>
                        <a:rPr kumimoji="1" lang="en-US" altLang="ja-JP" b="1" dirty="0"/>
                        <a:t>( - </a:t>
                      </a:r>
                      <a:r>
                        <a:rPr kumimoji="1" lang="ja-JP" altLang="en-US" b="1" dirty="0"/>
                        <a:t>）</a:t>
                      </a:r>
                      <a:endParaRPr kumimoji="1" lang="en-US" altLang="ja-JP" b="1" dirty="0"/>
                    </a:p>
                    <a:p>
                      <a:r>
                        <a:rPr kumimoji="1" lang="ja-JP" altLang="en-US" b="1" dirty="0"/>
                        <a:t>管パス数</a:t>
                      </a:r>
                    </a:p>
                  </a:txBody>
                  <a:tcPr/>
                </a:tc>
                <a:tc>
                  <a:txBody>
                    <a:bodyPr/>
                    <a:lstStyle/>
                    <a:p>
                      <a:pPr algn="ctr"/>
                      <a:r>
                        <a:rPr kumimoji="1" lang="en-US" altLang="ja-JP" b="1" dirty="0"/>
                        <a:t>76</a:t>
                      </a:r>
                    </a:p>
                    <a:p>
                      <a:pPr algn="ctr"/>
                      <a:r>
                        <a:rPr kumimoji="1" lang="ja-JP" altLang="en-US" b="1" dirty="0"/>
                        <a:t>１パス　向流</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t>→</a:t>
                      </a:r>
                    </a:p>
                    <a:p>
                      <a:pPr algn="ctr"/>
                      <a:r>
                        <a:rPr kumimoji="1" lang="ja-JP" altLang="en-US" b="1" dirty="0"/>
                        <a:t>→</a:t>
                      </a:r>
                    </a:p>
                  </a:txBody>
                  <a:tcPr/>
                </a:tc>
                <a:extLst>
                  <a:ext uri="{0D108BD9-81ED-4DB2-BD59-A6C34878D82A}">
                    <a16:rowId xmlns:a16="http://schemas.microsoft.com/office/drawing/2014/main" val="10003"/>
                  </a:ext>
                </a:extLst>
              </a:tr>
              <a:tr h="480659">
                <a:tc>
                  <a:txBody>
                    <a:bodyPr/>
                    <a:lstStyle/>
                    <a:p>
                      <a:r>
                        <a:rPr kumimoji="1" lang="ja-JP" altLang="en-US" b="1" dirty="0"/>
                        <a:t>管径（</a:t>
                      </a:r>
                      <a:r>
                        <a:rPr kumimoji="1" lang="en-US" altLang="ja-JP" b="1" dirty="0"/>
                        <a:t>OD</a:t>
                      </a:r>
                      <a:r>
                        <a:rPr kumimoji="1" lang="ja-JP" altLang="en-US" b="1" dirty="0"/>
                        <a:t> </a:t>
                      </a:r>
                      <a:r>
                        <a:rPr kumimoji="1" lang="en-US" altLang="ja-JP" b="1" dirty="0"/>
                        <a:t>)x</a:t>
                      </a:r>
                      <a:r>
                        <a:rPr kumimoji="1" lang="en-US" altLang="ja-JP" b="1" baseline="0" dirty="0"/>
                        <a:t> </a:t>
                      </a:r>
                      <a:r>
                        <a:rPr kumimoji="1" lang="ja-JP" altLang="en-US" b="1" baseline="0" dirty="0"/>
                        <a:t>肉厚</a:t>
                      </a:r>
                      <a:r>
                        <a:rPr kumimoji="1" lang="en-US" altLang="ja-JP" b="1" baseline="0" dirty="0"/>
                        <a:t>x</a:t>
                      </a:r>
                      <a:r>
                        <a:rPr kumimoji="1" lang="ja-JP" altLang="en-US" b="1" baseline="0" dirty="0"/>
                        <a:t>管長（ｍｍ）</a:t>
                      </a:r>
                      <a:endParaRPr kumimoji="1" lang="en-US" altLang="ja-JP" b="1" baseline="0" dirty="0"/>
                    </a:p>
                  </a:txBody>
                  <a:tcPr/>
                </a:tc>
                <a:tc>
                  <a:txBody>
                    <a:bodyPr/>
                    <a:lstStyle/>
                    <a:p>
                      <a:pPr algn="ctr"/>
                      <a:r>
                        <a:rPr kumimoji="1" lang="en-US" altLang="ja-JP" b="1" dirty="0"/>
                        <a:t>21.7 x 1.5x 1500 </a:t>
                      </a:r>
                      <a:endParaRPr kumimoji="1" lang="ja-JP" alt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t>→</a:t>
                      </a:r>
                    </a:p>
                    <a:p>
                      <a:pPr algn="ctr"/>
                      <a:endParaRPr kumimoji="1" lang="ja-JP" altLang="en-US" b="1" dirty="0"/>
                    </a:p>
                  </a:txBody>
                  <a:tcPr/>
                </a:tc>
                <a:extLst>
                  <a:ext uri="{0D108BD9-81ED-4DB2-BD59-A6C34878D82A}">
                    <a16:rowId xmlns:a16="http://schemas.microsoft.com/office/drawing/2014/main" val="10004"/>
                  </a:ext>
                </a:extLst>
              </a:tr>
              <a:tr h="471643">
                <a:tc>
                  <a:txBody>
                    <a:bodyPr/>
                    <a:lstStyle/>
                    <a:p>
                      <a:r>
                        <a:rPr kumimoji="1" lang="ja-JP" altLang="en-US" b="1" dirty="0"/>
                        <a:t>胴　クロスパス数</a:t>
                      </a:r>
                    </a:p>
                  </a:txBody>
                  <a:tcPr/>
                </a:tc>
                <a:tc>
                  <a:txBody>
                    <a:bodyPr/>
                    <a:lstStyle/>
                    <a:p>
                      <a:pPr algn="ctr"/>
                      <a:r>
                        <a:rPr kumimoji="1" lang="en-US" altLang="ja-JP" b="1" dirty="0"/>
                        <a:t>15</a:t>
                      </a:r>
                      <a:endParaRPr kumimoji="1" lang="ja-JP" alt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t>→</a:t>
                      </a:r>
                    </a:p>
                    <a:p>
                      <a:pPr algn="ctr"/>
                      <a:endParaRPr kumimoji="1" lang="ja-JP" altLang="en-US" b="1" dirty="0"/>
                    </a:p>
                  </a:txBody>
                  <a:tcPr/>
                </a:tc>
                <a:extLst>
                  <a:ext uri="{0D108BD9-81ED-4DB2-BD59-A6C34878D82A}">
                    <a16:rowId xmlns:a16="http://schemas.microsoft.com/office/drawing/2014/main" val="10005"/>
                  </a:ext>
                </a:extLst>
              </a:tr>
              <a:tr h="347103">
                <a:tc>
                  <a:txBody>
                    <a:bodyPr/>
                    <a:lstStyle/>
                    <a:p>
                      <a:r>
                        <a:rPr kumimoji="1" lang="ja-JP" altLang="en-US" b="1" dirty="0"/>
                        <a:t>円切欠きバッフル（％）</a:t>
                      </a:r>
                    </a:p>
                  </a:txBody>
                  <a:tcPr/>
                </a:tc>
                <a:tc>
                  <a:txBody>
                    <a:bodyPr/>
                    <a:lstStyle/>
                    <a:p>
                      <a:pPr algn="ctr"/>
                      <a:r>
                        <a:rPr kumimoji="1" lang="en-US" altLang="ja-JP" b="1" dirty="0"/>
                        <a:t>30</a:t>
                      </a:r>
                      <a:endParaRPr kumimoji="1" lang="ja-JP" altLang="en-US" b="1" dirty="0"/>
                    </a:p>
                  </a:txBody>
                  <a:tcPr/>
                </a:tc>
                <a:tc>
                  <a:txBody>
                    <a:bodyPr/>
                    <a:lstStyle/>
                    <a:p>
                      <a:pPr algn="ctr"/>
                      <a:r>
                        <a:rPr kumimoji="1" lang="ja-JP" altLang="en-US" b="1" dirty="0"/>
                        <a:t>→</a:t>
                      </a:r>
                    </a:p>
                  </a:txBody>
                  <a:tcPr/>
                </a:tc>
                <a:extLst>
                  <a:ext uri="{0D108BD9-81ED-4DB2-BD59-A6C34878D82A}">
                    <a16:rowId xmlns:a16="http://schemas.microsoft.com/office/drawing/2014/main" val="10006"/>
                  </a:ext>
                </a:extLst>
              </a:tr>
              <a:tr h="347103">
                <a:tc>
                  <a:txBody>
                    <a:bodyPr/>
                    <a:lstStyle/>
                    <a:p>
                      <a:r>
                        <a:rPr kumimoji="1" lang="ja-JP" altLang="en-US" b="1" dirty="0"/>
                        <a:t>伝熱面積</a:t>
                      </a:r>
                      <a:r>
                        <a:rPr kumimoji="1" lang="en-US" altLang="ja-JP" b="1" dirty="0"/>
                        <a:t>(</a:t>
                      </a:r>
                      <a:r>
                        <a:rPr kumimoji="1" lang="ja-JP" altLang="en-US" b="1" dirty="0"/>
                        <a:t> </a:t>
                      </a:r>
                      <a:r>
                        <a:rPr kumimoji="1" lang="en-US" altLang="ja-JP" b="1" dirty="0"/>
                        <a:t>m2</a:t>
                      </a:r>
                      <a:r>
                        <a:rPr kumimoji="1" lang="ja-JP" altLang="en-US" b="1" dirty="0"/>
                        <a:t> </a:t>
                      </a:r>
                      <a:r>
                        <a:rPr kumimoji="1" lang="en-US" altLang="ja-JP" b="1" dirty="0"/>
                        <a:t>)</a:t>
                      </a:r>
                      <a:endParaRPr kumimoji="1" lang="ja-JP" altLang="en-US" b="1" dirty="0"/>
                    </a:p>
                  </a:txBody>
                  <a:tcPr/>
                </a:tc>
                <a:tc>
                  <a:txBody>
                    <a:bodyPr/>
                    <a:lstStyle/>
                    <a:p>
                      <a:pPr algn="ctr"/>
                      <a:r>
                        <a:rPr kumimoji="1" lang="en-US" altLang="ja-JP" b="1" dirty="0"/>
                        <a:t>7.55</a:t>
                      </a:r>
                      <a:endParaRPr kumimoji="1" lang="ja-JP" altLang="en-US" b="1" dirty="0"/>
                    </a:p>
                  </a:txBody>
                  <a:tcPr/>
                </a:tc>
                <a:tc>
                  <a:txBody>
                    <a:bodyPr/>
                    <a:lstStyle/>
                    <a:p>
                      <a:pPr algn="ctr"/>
                      <a:r>
                        <a:rPr kumimoji="1" lang="ja-JP" altLang="en-US" b="1" dirty="0"/>
                        <a:t>→</a:t>
                      </a:r>
                    </a:p>
                  </a:txBody>
                  <a:tcPr/>
                </a:tc>
                <a:extLst>
                  <a:ext uri="{0D108BD9-81ED-4DB2-BD59-A6C34878D82A}">
                    <a16:rowId xmlns:a16="http://schemas.microsoft.com/office/drawing/2014/main" val="10007"/>
                  </a:ext>
                </a:extLst>
              </a:tr>
              <a:tr h="426567">
                <a:tc>
                  <a:txBody>
                    <a:bodyPr/>
                    <a:lstStyle/>
                    <a:p>
                      <a:r>
                        <a:rPr kumimoji="1" lang="ja-JP" altLang="en-US" b="1" dirty="0"/>
                        <a:t>管配列</a:t>
                      </a:r>
                      <a:r>
                        <a:rPr kumimoji="1" lang="ja-JP" altLang="en-US" b="1" dirty="0" err="1"/>
                        <a:t>ｘ</a:t>
                      </a:r>
                      <a:r>
                        <a:rPr kumimoji="1" lang="ja-JP" altLang="en-US" b="1" dirty="0"/>
                        <a:t>ピッチ</a:t>
                      </a:r>
                    </a:p>
                  </a:txBody>
                  <a:tcPr/>
                </a:tc>
                <a:tc>
                  <a:txBody>
                    <a:bodyPr/>
                    <a:lstStyle/>
                    <a:p>
                      <a:pPr algn="ctr"/>
                      <a:r>
                        <a:rPr kumimoji="1" lang="en-US" altLang="ja-JP" b="1" dirty="0"/>
                        <a:t>60</a:t>
                      </a:r>
                      <a:r>
                        <a:rPr kumimoji="1" lang="en-US" altLang="ja-JP" b="1" baseline="0" dirty="0"/>
                        <a:t> x 1.333</a:t>
                      </a:r>
                      <a:endParaRPr kumimoji="1" lang="ja-JP" altLang="en-US" b="1" dirty="0"/>
                    </a:p>
                  </a:txBody>
                  <a:tcPr/>
                </a:tc>
                <a:tc>
                  <a:txBody>
                    <a:bodyPr/>
                    <a:lstStyle/>
                    <a:p>
                      <a:pPr algn="ctr"/>
                      <a:r>
                        <a:rPr kumimoji="1" lang="ja-JP" altLang="en-US" b="1" dirty="0"/>
                        <a:t>→</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2249649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286512"/>
            <a:ext cx="9144000" cy="685800"/>
          </a:xfrm>
        </p:spPr>
        <p:txBody>
          <a:bodyPr/>
          <a:lstStyle/>
          <a:p>
            <a:r>
              <a:rPr kumimoji="1" lang="en-US" altLang="ja-JP" dirty="0"/>
              <a:t>Case3.</a:t>
            </a:r>
            <a:r>
              <a:rPr kumimoji="1" lang="ja-JP" altLang="en-US" dirty="0"/>
              <a:t>バッチ式還元炉への設計</a:t>
            </a:r>
            <a:r>
              <a:rPr kumimoji="1" lang="en-US" altLang="ja-JP" dirty="0"/>
              <a:t>&lt; 4 of 5&gt;</a:t>
            </a:r>
            <a:endParaRPr kumimoji="1" lang="ja-JP" altLang="en-US" dirty="0"/>
          </a:p>
        </p:txBody>
      </p:sp>
      <p:graphicFrame>
        <p:nvGraphicFramePr>
          <p:cNvPr id="11" name="コンテンツ プレースホルダー 10"/>
          <p:cNvGraphicFramePr>
            <a:graphicFrameLocks noGrp="1"/>
          </p:cNvGraphicFramePr>
          <p:nvPr>
            <p:ph idx="1"/>
            <p:extLst>
              <p:ext uri="{D42A27DB-BD31-4B8C-83A1-F6EECF244321}">
                <p14:modId xmlns:p14="http://schemas.microsoft.com/office/powerpoint/2010/main" val="658669421"/>
              </p:ext>
            </p:extLst>
          </p:nvPr>
        </p:nvGraphicFramePr>
        <p:xfrm>
          <a:off x="426720" y="1301280"/>
          <a:ext cx="8309277" cy="4749587"/>
        </p:xfrm>
        <a:graphic>
          <a:graphicData uri="http://schemas.openxmlformats.org/drawingml/2006/table">
            <a:tbl>
              <a:tblPr firstRow="1" bandRow="1">
                <a:tableStyleId>{21E4AEA4-8DFA-4A89-87EB-49C32662AFE0}</a:tableStyleId>
              </a:tblPr>
              <a:tblGrid>
                <a:gridCol w="3366460">
                  <a:extLst>
                    <a:ext uri="{9D8B030D-6E8A-4147-A177-3AD203B41FA5}">
                      <a16:colId xmlns:a16="http://schemas.microsoft.com/office/drawing/2014/main" val="20000"/>
                    </a:ext>
                  </a:extLst>
                </a:gridCol>
                <a:gridCol w="2110716">
                  <a:extLst>
                    <a:ext uri="{9D8B030D-6E8A-4147-A177-3AD203B41FA5}">
                      <a16:colId xmlns:a16="http://schemas.microsoft.com/office/drawing/2014/main" val="20001"/>
                    </a:ext>
                  </a:extLst>
                </a:gridCol>
                <a:gridCol w="2832101">
                  <a:extLst>
                    <a:ext uri="{9D8B030D-6E8A-4147-A177-3AD203B41FA5}">
                      <a16:colId xmlns:a16="http://schemas.microsoft.com/office/drawing/2014/main" val="20002"/>
                    </a:ext>
                  </a:extLst>
                </a:gridCol>
              </a:tblGrid>
              <a:tr h="713066">
                <a:tc>
                  <a:txBody>
                    <a:bodyPr/>
                    <a:lstStyle/>
                    <a:p>
                      <a:pPr algn="ctr"/>
                      <a:r>
                        <a:rPr kumimoji="1" lang="ja-JP" altLang="en-US" dirty="0"/>
                        <a:t>伝熱性能（計算）</a:t>
                      </a:r>
                    </a:p>
                  </a:txBody>
                  <a:tcPr/>
                </a:tc>
                <a:tc>
                  <a:txBody>
                    <a:bodyPr/>
                    <a:lstStyle/>
                    <a:p>
                      <a:pPr algn="ctr"/>
                      <a:r>
                        <a:rPr kumimoji="1" lang="ja-JP" altLang="en-US" dirty="0"/>
                        <a:t>平滑管</a:t>
                      </a:r>
                    </a:p>
                  </a:txBody>
                  <a:tcPr/>
                </a:tc>
                <a:tc>
                  <a:txBody>
                    <a:bodyPr/>
                    <a:lstStyle/>
                    <a:p>
                      <a:pPr algn="ctr"/>
                      <a:r>
                        <a:rPr kumimoji="1" lang="en-US" altLang="ja-JP" dirty="0"/>
                        <a:t>hiTRAN</a:t>
                      </a:r>
                      <a:r>
                        <a:rPr kumimoji="1" lang="ja-JP" altLang="en-US" dirty="0"/>
                        <a:t>装入管</a:t>
                      </a:r>
                    </a:p>
                  </a:txBody>
                  <a:tcPr/>
                </a:tc>
                <a:extLst>
                  <a:ext uri="{0D108BD9-81ED-4DB2-BD59-A6C34878D82A}">
                    <a16:rowId xmlns:a16="http://schemas.microsoft.com/office/drawing/2014/main" val="10000"/>
                  </a:ext>
                </a:extLst>
              </a:tr>
              <a:tr h="4779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胴　　　入口</a:t>
                      </a:r>
                      <a:r>
                        <a:rPr kumimoji="1" lang="en-US" altLang="ja-JP" b="1" dirty="0"/>
                        <a:t>/</a:t>
                      </a:r>
                      <a:r>
                        <a:rPr kumimoji="1" lang="ja-JP" altLang="en-US" b="1" dirty="0"/>
                        <a:t>出口　温度</a:t>
                      </a:r>
                      <a:r>
                        <a:rPr kumimoji="1" lang="en-US" altLang="ja-JP" b="1" dirty="0"/>
                        <a:t>(</a:t>
                      </a:r>
                      <a:r>
                        <a:rPr kumimoji="1" lang="ja-JP" altLang="en-US" b="1" dirty="0"/>
                        <a:t>℃</a:t>
                      </a:r>
                      <a:r>
                        <a:rPr kumimoji="1" lang="en-US" altLang="ja-JP" b="1" dirty="0"/>
                        <a:t>)</a:t>
                      </a:r>
                      <a:endParaRPr kumimoji="1" lang="ja-JP" altLang="en-US" b="1" dirty="0"/>
                    </a:p>
                  </a:txBody>
                  <a:tcPr/>
                </a:tc>
                <a:tc>
                  <a:txBody>
                    <a:bodyPr/>
                    <a:lstStyle/>
                    <a:p>
                      <a:pPr algn="ctr"/>
                      <a:r>
                        <a:rPr kumimoji="1" lang="en-US" altLang="ja-JP" b="1" dirty="0"/>
                        <a:t>850/148</a:t>
                      </a:r>
                      <a:endParaRPr kumimoji="1" lang="ja-JP" alt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a:t>850/1</a:t>
                      </a:r>
                      <a:endParaRPr kumimoji="1" lang="ja-JP" altLang="en-US" b="1" dirty="0"/>
                    </a:p>
                    <a:p>
                      <a:pPr algn="ctr"/>
                      <a:r>
                        <a:rPr kumimoji="1" lang="en-US" altLang="ja-JP" b="1" dirty="0"/>
                        <a:t>04.5</a:t>
                      </a:r>
                      <a:endParaRPr kumimoji="1" lang="ja-JP" altLang="en-US" b="1" dirty="0"/>
                    </a:p>
                  </a:txBody>
                  <a:tcPr/>
                </a:tc>
                <a:extLst>
                  <a:ext uri="{0D108BD9-81ED-4DB2-BD59-A6C34878D82A}">
                    <a16:rowId xmlns:a16="http://schemas.microsoft.com/office/drawing/2014/main" val="10001"/>
                  </a:ext>
                </a:extLst>
              </a:tr>
              <a:tr h="386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管　　　入口</a:t>
                      </a:r>
                      <a:r>
                        <a:rPr kumimoji="1" lang="en-US" altLang="ja-JP" b="1" dirty="0"/>
                        <a:t>/</a:t>
                      </a:r>
                      <a:r>
                        <a:rPr kumimoji="1" lang="ja-JP" altLang="en-US" b="1" dirty="0"/>
                        <a:t>出口　温度</a:t>
                      </a:r>
                      <a:r>
                        <a:rPr kumimoji="1" lang="en-US" altLang="ja-JP" b="1" dirty="0"/>
                        <a:t>(</a:t>
                      </a:r>
                      <a:r>
                        <a:rPr kumimoji="1" lang="ja-JP" altLang="en-US" b="1" dirty="0"/>
                        <a:t>℃</a:t>
                      </a:r>
                      <a:r>
                        <a:rPr kumimoji="1" lang="en-US" altLang="ja-JP" b="1" dirty="0"/>
                        <a:t>)</a:t>
                      </a:r>
                      <a:endParaRPr kumimoji="1" lang="ja-JP" altLang="en-US" b="1" dirty="0"/>
                    </a:p>
                  </a:txBody>
                  <a:tcPr/>
                </a:tc>
                <a:tc>
                  <a:txBody>
                    <a:bodyPr/>
                    <a:lstStyle/>
                    <a:p>
                      <a:pPr algn="ctr"/>
                      <a:r>
                        <a:rPr kumimoji="1" lang="en-US" altLang="ja-JP" b="1" dirty="0"/>
                        <a:t>25/733</a:t>
                      </a:r>
                      <a:endParaRPr kumimoji="1" lang="ja-JP" altLang="en-US" b="1" dirty="0"/>
                    </a:p>
                  </a:txBody>
                  <a:tcPr/>
                </a:tc>
                <a:tc>
                  <a:txBody>
                    <a:bodyPr/>
                    <a:lstStyle/>
                    <a:p>
                      <a:pPr algn="ctr"/>
                      <a:r>
                        <a:rPr kumimoji="1" lang="en-US" altLang="ja-JP" b="1" dirty="0"/>
                        <a:t>25/774</a:t>
                      </a:r>
                      <a:endParaRPr kumimoji="1" lang="ja-JP" altLang="en-US" b="1" dirty="0"/>
                    </a:p>
                  </a:txBody>
                  <a:tcPr/>
                </a:tc>
                <a:extLst>
                  <a:ext uri="{0D108BD9-81ED-4DB2-BD59-A6C34878D82A}">
                    <a16:rowId xmlns:a16="http://schemas.microsoft.com/office/drawing/2014/main" val="10002"/>
                  </a:ext>
                </a:extLst>
              </a:tr>
              <a:tr h="4999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胴側</a:t>
                      </a:r>
                      <a:r>
                        <a:rPr kumimoji="1" lang="en-US" altLang="ja-JP" b="1" dirty="0"/>
                        <a:t>ho</a:t>
                      </a:r>
                      <a:r>
                        <a:rPr kumimoji="1" lang="ja-JP" altLang="en-US" b="1" baseline="0" dirty="0"/>
                        <a:t> </a:t>
                      </a:r>
                      <a:r>
                        <a:rPr kumimoji="1" lang="en-US" altLang="ja-JP" b="1" dirty="0"/>
                        <a:t>(</a:t>
                      </a:r>
                      <a:r>
                        <a:rPr kumimoji="1" lang="ja-JP" altLang="en-US" b="1" baseline="0" dirty="0"/>
                        <a:t>伝熱係数</a:t>
                      </a:r>
                      <a:r>
                        <a:rPr kumimoji="1" lang="en-US" altLang="ja-JP" b="1" baseline="0" dirty="0"/>
                        <a:t>W/m2K)</a:t>
                      </a:r>
                      <a:endParaRPr kumimoji="1" lang="en-US" altLang="ja-JP" b="1" dirty="0"/>
                    </a:p>
                  </a:txBody>
                  <a:tcPr/>
                </a:tc>
                <a:tc>
                  <a:txBody>
                    <a:bodyPr/>
                    <a:lstStyle/>
                    <a:p>
                      <a:pPr algn="ctr"/>
                      <a:r>
                        <a:rPr kumimoji="1" lang="en-US" altLang="ja-JP" b="1" dirty="0"/>
                        <a:t>153.6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a:t>154.2</a:t>
                      </a:r>
                      <a:endParaRPr kumimoji="1" lang="ja-JP" altLang="en-US" b="1" dirty="0"/>
                    </a:p>
                  </a:txBody>
                  <a:tcPr/>
                </a:tc>
                <a:extLst>
                  <a:ext uri="{0D108BD9-81ED-4DB2-BD59-A6C34878D82A}">
                    <a16:rowId xmlns:a16="http://schemas.microsoft.com/office/drawing/2014/main" val="10003"/>
                  </a:ext>
                </a:extLst>
              </a:tr>
              <a:tr h="675852">
                <a:tc>
                  <a:txBody>
                    <a:bodyPr/>
                    <a:lstStyle/>
                    <a:p>
                      <a:pPr algn="l"/>
                      <a:r>
                        <a:rPr kumimoji="1" lang="ja-JP" altLang="en-US" b="1" baseline="0" dirty="0"/>
                        <a:t>管側</a:t>
                      </a:r>
                      <a:r>
                        <a:rPr kumimoji="1" lang="en-US" altLang="ja-JP" b="1" dirty="0"/>
                        <a:t>hi (</a:t>
                      </a:r>
                      <a:r>
                        <a:rPr kumimoji="1" lang="ja-JP" altLang="en-US" b="1" baseline="0" dirty="0"/>
                        <a:t>伝熱係数</a:t>
                      </a:r>
                      <a:r>
                        <a:rPr kumimoji="1" lang="en-US" altLang="ja-JP" b="1" baseline="0" dirty="0"/>
                        <a:t>W/m2K)</a:t>
                      </a:r>
                    </a:p>
                  </a:txBody>
                  <a:tcPr/>
                </a:tc>
                <a:tc>
                  <a:txBody>
                    <a:bodyPr/>
                    <a:lstStyle/>
                    <a:p>
                      <a:pPr algn="ctr"/>
                      <a:r>
                        <a:rPr kumimoji="1" lang="en-US" altLang="ja-JP" b="1" dirty="0"/>
                        <a:t>77.8</a:t>
                      </a:r>
                      <a:endParaRPr kumimoji="1" lang="ja-JP" alt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a:solidFill>
                            <a:srgbClr val="FF0000"/>
                          </a:solidFill>
                        </a:rPr>
                        <a:t>288.5</a:t>
                      </a:r>
                      <a:endParaRPr kumimoji="1" lang="ja-JP" altLang="en-US" b="1" dirty="0">
                        <a:solidFill>
                          <a:srgbClr val="FF0000"/>
                        </a:solidFill>
                      </a:endParaRPr>
                    </a:p>
                    <a:p>
                      <a:pPr algn="ctr"/>
                      <a:endParaRPr kumimoji="1" lang="ja-JP" altLang="en-US" b="1" dirty="0"/>
                    </a:p>
                  </a:txBody>
                  <a:tcPr/>
                </a:tc>
                <a:extLst>
                  <a:ext uri="{0D108BD9-81ED-4DB2-BD59-A6C34878D82A}">
                    <a16:rowId xmlns:a16="http://schemas.microsoft.com/office/drawing/2014/main" val="10004"/>
                  </a:ext>
                </a:extLst>
              </a:tr>
              <a:tr h="675852">
                <a:tc>
                  <a:txBody>
                    <a:bodyPr/>
                    <a:lstStyle/>
                    <a:p>
                      <a:pPr algn="l"/>
                      <a:r>
                        <a:rPr kumimoji="1" lang="ja-JP" altLang="en-US" b="1" dirty="0"/>
                        <a:t>胴側　　圧力損失</a:t>
                      </a:r>
                      <a:r>
                        <a:rPr kumimoji="1" lang="en-US" altLang="ja-JP" b="1" dirty="0"/>
                        <a:t>(</a:t>
                      </a:r>
                      <a:r>
                        <a:rPr kumimoji="1" lang="en-US" altLang="ja-JP" b="1" dirty="0" err="1"/>
                        <a:t>Kpa</a:t>
                      </a:r>
                      <a:r>
                        <a:rPr kumimoji="1" lang="en-US" altLang="ja-JP" b="1" dirty="0"/>
                        <a:t>)</a:t>
                      </a:r>
                      <a:endParaRPr kumimoji="1" lang="ja-JP" altLang="en-US" b="1" dirty="0"/>
                    </a:p>
                  </a:txBody>
                  <a:tcPr/>
                </a:tc>
                <a:tc>
                  <a:txBody>
                    <a:bodyPr/>
                    <a:lstStyle/>
                    <a:p>
                      <a:pPr algn="ctr"/>
                      <a:r>
                        <a:rPr kumimoji="1" lang="en-US" altLang="ja-JP" b="1" dirty="0"/>
                        <a:t>0.026</a:t>
                      </a:r>
                      <a:endParaRPr kumimoji="1" lang="ja-JP" alt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a:t>0.258</a:t>
                      </a:r>
                      <a:endParaRPr kumimoji="1" lang="ja-JP" altLang="en-US" b="1" dirty="0"/>
                    </a:p>
                    <a:p>
                      <a:pPr algn="ctr"/>
                      <a:endParaRPr kumimoji="1" lang="ja-JP" altLang="en-US" b="1" dirty="0"/>
                    </a:p>
                  </a:txBody>
                  <a:tcPr/>
                </a:tc>
                <a:extLst>
                  <a:ext uri="{0D108BD9-81ED-4DB2-BD59-A6C34878D82A}">
                    <a16:rowId xmlns:a16="http://schemas.microsoft.com/office/drawing/2014/main" val="10005"/>
                  </a:ext>
                </a:extLst>
              </a:tr>
              <a:tr h="386201">
                <a:tc>
                  <a:txBody>
                    <a:bodyPr/>
                    <a:lstStyle/>
                    <a:p>
                      <a:pPr algn="l"/>
                      <a:r>
                        <a:rPr kumimoji="1" lang="ja-JP" altLang="en-US" b="1" dirty="0"/>
                        <a:t>管側　　圧力損失</a:t>
                      </a:r>
                      <a:r>
                        <a:rPr kumimoji="1" lang="en-US" altLang="ja-JP" b="1" dirty="0"/>
                        <a:t>(</a:t>
                      </a:r>
                      <a:r>
                        <a:rPr kumimoji="1" lang="en-US" altLang="ja-JP" b="1" dirty="0" err="1"/>
                        <a:t>Kpa</a:t>
                      </a:r>
                      <a:r>
                        <a:rPr kumimoji="1" lang="en-US" altLang="ja-JP" b="1" dirty="0"/>
                        <a:t>)</a:t>
                      </a:r>
                      <a:endParaRPr kumimoji="1" lang="ja-JP" altLang="en-US" b="1" dirty="0"/>
                    </a:p>
                  </a:txBody>
                  <a:tcPr/>
                </a:tc>
                <a:tc>
                  <a:txBody>
                    <a:bodyPr/>
                    <a:lstStyle/>
                    <a:p>
                      <a:pPr algn="ctr"/>
                      <a:r>
                        <a:rPr kumimoji="1" lang="en-US" altLang="ja-JP" b="1" dirty="0"/>
                        <a:t>0.031</a:t>
                      </a:r>
                      <a:endParaRPr kumimoji="1" lang="ja-JP" altLang="en-US" b="1" dirty="0"/>
                    </a:p>
                  </a:txBody>
                  <a:tcPr/>
                </a:tc>
                <a:tc>
                  <a:txBody>
                    <a:bodyPr/>
                    <a:lstStyle/>
                    <a:p>
                      <a:pPr algn="ctr"/>
                      <a:r>
                        <a:rPr kumimoji="1" lang="en-US" altLang="ja-JP" b="1" dirty="0"/>
                        <a:t>0.261</a:t>
                      </a:r>
                      <a:endParaRPr kumimoji="1" lang="ja-JP" altLang="en-US" b="1" dirty="0"/>
                    </a:p>
                  </a:txBody>
                  <a:tcPr/>
                </a:tc>
                <a:extLst>
                  <a:ext uri="{0D108BD9-81ED-4DB2-BD59-A6C34878D82A}">
                    <a16:rowId xmlns:a16="http://schemas.microsoft.com/office/drawing/2014/main" val="10006"/>
                  </a:ext>
                </a:extLst>
              </a:tr>
              <a:tr h="386201">
                <a:tc>
                  <a:txBody>
                    <a:bodyPr/>
                    <a:lstStyle/>
                    <a:p>
                      <a:pPr algn="l"/>
                      <a:r>
                        <a:rPr kumimoji="1" lang="ja-JP" altLang="en-US" b="1" dirty="0"/>
                        <a:t>温度差　</a:t>
                      </a:r>
                      <a:r>
                        <a:rPr kumimoji="1" lang="en-US" altLang="ja-JP" b="1" dirty="0"/>
                        <a:t>(EMTD</a:t>
                      </a:r>
                      <a:r>
                        <a:rPr kumimoji="1" lang="ja-JP" altLang="en-US" b="1" dirty="0"/>
                        <a:t> ℃</a:t>
                      </a:r>
                      <a:r>
                        <a:rPr kumimoji="1" lang="en-US" altLang="ja-JP" b="1" dirty="0"/>
                        <a:t>)</a:t>
                      </a:r>
                      <a:endParaRPr kumimoji="1" lang="ja-JP" altLang="en-US" b="1" dirty="0"/>
                    </a:p>
                  </a:txBody>
                  <a:tcPr/>
                </a:tc>
                <a:tc>
                  <a:txBody>
                    <a:bodyPr/>
                    <a:lstStyle/>
                    <a:p>
                      <a:pPr algn="ctr"/>
                      <a:r>
                        <a:rPr kumimoji="1" lang="en-US" altLang="ja-JP" b="1" dirty="0"/>
                        <a:t>98.1</a:t>
                      </a:r>
                      <a:endParaRPr kumimoji="1" lang="ja-JP" altLang="en-US" b="1" dirty="0"/>
                    </a:p>
                  </a:txBody>
                  <a:tcPr/>
                </a:tc>
                <a:tc>
                  <a:txBody>
                    <a:bodyPr/>
                    <a:lstStyle/>
                    <a:p>
                      <a:pPr algn="ctr"/>
                      <a:r>
                        <a:rPr kumimoji="1" lang="en-US" altLang="ja-JP" b="1" dirty="0"/>
                        <a:t>49.1</a:t>
                      </a:r>
                      <a:endParaRPr kumimoji="1" lang="ja-JP" altLang="en-US" b="1" dirty="0"/>
                    </a:p>
                  </a:txBody>
                  <a:tcPr/>
                </a:tc>
                <a:extLst>
                  <a:ext uri="{0D108BD9-81ED-4DB2-BD59-A6C34878D82A}">
                    <a16:rowId xmlns:a16="http://schemas.microsoft.com/office/drawing/2014/main" val="10007"/>
                  </a:ext>
                </a:extLst>
              </a:tr>
              <a:tr h="386201">
                <a:tc>
                  <a:txBody>
                    <a:bodyPr/>
                    <a:lstStyle/>
                    <a:p>
                      <a:pPr algn="l"/>
                      <a:r>
                        <a:rPr kumimoji="1" lang="ja-JP" altLang="en-US" b="1" dirty="0"/>
                        <a:t>伝熱量　</a:t>
                      </a:r>
                      <a:r>
                        <a:rPr kumimoji="1" lang="en-US" altLang="ja-JP" b="1" dirty="0"/>
                        <a:t>(Mega</a:t>
                      </a:r>
                      <a:r>
                        <a:rPr kumimoji="1" lang="ja-JP" altLang="en-US" b="1" dirty="0"/>
                        <a:t> </a:t>
                      </a:r>
                      <a:r>
                        <a:rPr kumimoji="1" lang="en-US" altLang="ja-JP" b="1" dirty="0"/>
                        <a:t>Watts)</a:t>
                      </a:r>
                      <a:endParaRPr kumimoji="1" lang="ja-JP" altLang="en-US" b="1" dirty="0"/>
                    </a:p>
                  </a:txBody>
                  <a:tcPr/>
                </a:tc>
                <a:tc>
                  <a:txBody>
                    <a:bodyPr/>
                    <a:lstStyle/>
                    <a:p>
                      <a:pPr algn="ctr"/>
                      <a:r>
                        <a:rPr kumimoji="1" lang="en-US" altLang="ja-JP" b="1" dirty="0"/>
                        <a:t>0.031</a:t>
                      </a:r>
                      <a:endParaRPr kumimoji="1" lang="ja-JP" altLang="en-US" b="1" dirty="0"/>
                    </a:p>
                  </a:txBody>
                  <a:tcPr/>
                </a:tc>
                <a:tc>
                  <a:txBody>
                    <a:bodyPr/>
                    <a:lstStyle/>
                    <a:p>
                      <a:pPr algn="ctr"/>
                      <a:r>
                        <a:rPr kumimoji="1" lang="en-US" altLang="ja-JP" b="1" dirty="0"/>
                        <a:t>0.0329</a:t>
                      </a:r>
                      <a:endParaRPr kumimoji="1" lang="ja-JP" altLang="en-US" b="1"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0968295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316606" y="1309151"/>
            <a:ext cx="8571362" cy="4532705"/>
          </a:xfrm>
        </p:spPr>
        <p:txBody>
          <a:bodyPr/>
          <a:lstStyle/>
          <a:p>
            <a:pPr marL="0" indent="0">
              <a:buNone/>
            </a:pPr>
            <a:r>
              <a:rPr kumimoji="1" lang="ja-JP" altLang="en-US" dirty="0"/>
              <a:t>詳細内容は、ユーザ様の</a:t>
            </a:r>
            <a:r>
              <a:rPr kumimoji="1" lang="en-US" altLang="ja-JP" dirty="0"/>
              <a:t>REVIEW</a:t>
            </a:r>
            <a:r>
              <a:rPr kumimoji="1" lang="ja-JP" altLang="en-US" dirty="0"/>
              <a:t>を受けた後、</a:t>
            </a:r>
            <a:endParaRPr kumimoji="1" lang="en-US" altLang="ja-JP" dirty="0"/>
          </a:p>
          <a:p>
            <a:pPr marL="0" indent="0">
              <a:buNone/>
            </a:pPr>
            <a:r>
              <a:rPr kumimoji="1" lang="ja-JP" altLang="en-US" dirty="0"/>
              <a:t>“工業加熱” </a:t>
            </a:r>
            <a:r>
              <a:rPr kumimoji="1" lang="en-US" altLang="ja-JP" dirty="0"/>
              <a:t>2016</a:t>
            </a:r>
            <a:r>
              <a:rPr kumimoji="1" lang="ja-JP" altLang="en-US" dirty="0"/>
              <a:t>年</a:t>
            </a:r>
            <a:r>
              <a:rPr kumimoji="1" lang="en-US" altLang="ja-JP" dirty="0"/>
              <a:t>1</a:t>
            </a:r>
            <a:r>
              <a:rPr kumimoji="1" lang="ja-JP" altLang="en-US" dirty="0"/>
              <a:t>月号で炉メーカさんと共著にて</a:t>
            </a:r>
            <a:endParaRPr kumimoji="1" lang="en-US" altLang="ja-JP" dirty="0"/>
          </a:p>
          <a:p>
            <a:pPr marL="0" indent="0">
              <a:buNone/>
            </a:pPr>
            <a:r>
              <a:rPr kumimoji="1" lang="ja-JP" altLang="en-US" dirty="0"/>
              <a:t>　発表いたします。</a:t>
            </a:r>
            <a:endParaRPr kumimoji="1" lang="en-US" altLang="ja-JP" dirty="0"/>
          </a:p>
          <a:p>
            <a:pPr marL="0" indent="0">
              <a:buNone/>
            </a:pPr>
            <a:r>
              <a:rPr kumimoji="1" lang="ja-JP" altLang="en-US" dirty="0"/>
              <a:t>現時点</a:t>
            </a:r>
            <a:endParaRPr kumimoji="1" lang="en-US" altLang="ja-JP" dirty="0"/>
          </a:p>
          <a:p>
            <a:pPr marL="0" indent="0">
              <a:buNone/>
            </a:pPr>
            <a:r>
              <a:rPr kumimoji="1" lang="ja-JP" altLang="en-US" dirty="0"/>
              <a:t>　</a:t>
            </a:r>
            <a:r>
              <a:rPr kumimoji="1" lang="en-US" altLang="ja-JP" dirty="0"/>
              <a:t>1) </a:t>
            </a:r>
            <a:r>
              <a:rPr kumimoji="1" lang="ja-JP" altLang="en-US" dirty="0"/>
              <a:t>レトルト内温度（被処理物実温度）</a:t>
            </a:r>
            <a:r>
              <a:rPr kumimoji="1" lang="en-US" altLang="ja-JP" dirty="0"/>
              <a:t>790</a:t>
            </a:r>
            <a:r>
              <a:rPr kumimoji="1" lang="ja-JP" altLang="en-US" dirty="0"/>
              <a:t>℃と</a:t>
            </a:r>
            <a:endParaRPr kumimoji="1" lang="en-US" altLang="ja-JP" dirty="0"/>
          </a:p>
          <a:p>
            <a:pPr marL="0" indent="0">
              <a:buNone/>
            </a:pPr>
            <a:r>
              <a:rPr kumimoji="1" lang="ja-JP" altLang="en-US" dirty="0"/>
              <a:t>　　　レトルト外（温調）の差が</a:t>
            </a:r>
            <a:r>
              <a:rPr kumimoji="1" lang="en-US" altLang="ja-JP" dirty="0"/>
              <a:t>10</a:t>
            </a:r>
            <a:r>
              <a:rPr kumimoji="1" lang="ja-JP" altLang="en-US" dirty="0"/>
              <a:t>℃以内　　　　</a:t>
            </a:r>
            <a:endParaRPr kumimoji="1" lang="en-US" altLang="ja-JP" dirty="0"/>
          </a:p>
          <a:p>
            <a:pPr marL="0" indent="0">
              <a:buNone/>
            </a:pPr>
            <a:r>
              <a:rPr kumimoji="1" lang="ja-JP" altLang="en-US" dirty="0"/>
              <a:t>　　　大成功と自己評価（炉メーカとユーザ）</a:t>
            </a:r>
            <a:endParaRPr kumimoji="1" lang="en-US" altLang="ja-JP" dirty="0"/>
          </a:p>
          <a:p>
            <a:pPr marL="0" indent="0">
              <a:buNone/>
            </a:pPr>
            <a:r>
              <a:rPr kumimoji="1" lang="ja-JP" altLang="en-US" dirty="0"/>
              <a:t>　</a:t>
            </a:r>
            <a:r>
              <a:rPr kumimoji="1" lang="en-US" altLang="ja-JP" dirty="0"/>
              <a:t>2) </a:t>
            </a:r>
            <a:r>
              <a:rPr kumimoji="1" lang="ja-JP" altLang="en-US" dirty="0"/>
              <a:t>水素還元時、</a:t>
            </a:r>
            <a:r>
              <a:rPr kumimoji="1" lang="en-US" altLang="ja-JP" dirty="0"/>
              <a:t>30Kw/hr</a:t>
            </a:r>
            <a:r>
              <a:rPr kumimoji="1" lang="ja-JP" altLang="en-US" dirty="0"/>
              <a:t> 削減（水素還元時</a:t>
            </a:r>
            <a:endParaRPr kumimoji="1" lang="en-US" altLang="ja-JP" dirty="0"/>
          </a:p>
          <a:p>
            <a:pPr marL="0" indent="0">
              <a:buNone/>
            </a:pPr>
            <a:r>
              <a:rPr kumimoji="1" lang="ja-JP" altLang="en-US" dirty="0"/>
              <a:t>　</a:t>
            </a:r>
            <a:r>
              <a:rPr kumimoji="1" lang="en-US" altLang="ja-JP" dirty="0"/>
              <a:t>3) </a:t>
            </a:r>
            <a:r>
              <a:rPr kumimoji="1" lang="ja-JP" altLang="en-US" dirty="0"/>
              <a:t>排出水素ガス温度が設計値以下となり、</a:t>
            </a:r>
            <a:r>
              <a:rPr kumimoji="1" lang="en-US" altLang="ja-JP" dirty="0"/>
              <a:t>SEAL</a:t>
            </a:r>
            <a:r>
              <a:rPr kumimoji="1" lang="ja-JP" altLang="en-US" dirty="0"/>
              <a:t>部の</a:t>
            </a:r>
            <a:endParaRPr kumimoji="1" lang="en-US" altLang="ja-JP" dirty="0"/>
          </a:p>
          <a:p>
            <a:pPr marL="0" indent="0">
              <a:buNone/>
            </a:pPr>
            <a:r>
              <a:rPr kumimoji="1" lang="ja-JP" altLang="en-US" dirty="0"/>
              <a:t>　　　熱ダメージ問題がないことを実証された。</a:t>
            </a:r>
            <a:endParaRPr kumimoji="1" lang="en-US" altLang="ja-JP" dirty="0"/>
          </a:p>
          <a:p>
            <a:pPr marL="0" indent="0">
              <a:buNone/>
            </a:pPr>
            <a:endParaRPr kumimoji="1" lang="ja-JP" altLang="en-US" dirty="0"/>
          </a:p>
        </p:txBody>
      </p:sp>
      <p:sp>
        <p:nvSpPr>
          <p:cNvPr id="2" name="タイトル 1"/>
          <p:cNvSpPr>
            <a:spLocks noGrp="1"/>
          </p:cNvSpPr>
          <p:nvPr>
            <p:ph type="title"/>
          </p:nvPr>
        </p:nvSpPr>
        <p:spPr>
          <a:xfrm>
            <a:off x="0" y="413069"/>
            <a:ext cx="9144000" cy="685800"/>
          </a:xfrm>
        </p:spPr>
        <p:txBody>
          <a:bodyPr/>
          <a:lstStyle/>
          <a:p>
            <a:r>
              <a:rPr kumimoji="1" lang="en-US" altLang="ja-JP" dirty="0"/>
              <a:t>Case3.</a:t>
            </a:r>
            <a:r>
              <a:rPr kumimoji="1" lang="ja-JP" altLang="en-US" dirty="0"/>
              <a:t>試運点の結果　　</a:t>
            </a:r>
            <a:r>
              <a:rPr kumimoji="1" lang="en-US" altLang="ja-JP" dirty="0"/>
              <a:t>&lt;5 of 5&gt;</a:t>
            </a:r>
            <a:endParaRPr kumimoji="1" lang="ja-JP" altLang="en-US" dirty="0"/>
          </a:p>
        </p:txBody>
      </p:sp>
    </p:spTree>
    <p:extLst>
      <p:ext uri="{BB962C8B-B14F-4D97-AF65-F5344CB8AC3E}">
        <p14:creationId xmlns:p14="http://schemas.microsoft.com/office/powerpoint/2010/main" val="197864165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a:t>興味ある適用事例</a:t>
            </a:r>
          </a:p>
        </p:txBody>
      </p:sp>
      <p:sp>
        <p:nvSpPr>
          <p:cNvPr id="3" name="コンテンツ プレースホルダー 2"/>
          <p:cNvSpPr>
            <a:spLocks noGrp="1"/>
          </p:cNvSpPr>
          <p:nvPr>
            <p:ph idx="1"/>
          </p:nvPr>
        </p:nvSpPr>
        <p:spPr>
          <a:xfrm>
            <a:off x="787400" y="1648496"/>
            <a:ext cx="5943600" cy="3554568"/>
          </a:xfrm>
        </p:spPr>
        <p:txBody>
          <a:bodyPr/>
          <a:lstStyle/>
          <a:p>
            <a:pPr marL="0" indent="0">
              <a:buNone/>
            </a:pPr>
            <a:r>
              <a:rPr kumimoji="1" lang="en-US" altLang="ja-JP" dirty="0"/>
              <a:t>1. </a:t>
            </a:r>
            <a:r>
              <a:rPr kumimoji="1" lang="ja-JP" altLang="en-US" dirty="0"/>
              <a:t>炉体保護　除熱用</a:t>
            </a:r>
            <a:endParaRPr kumimoji="1" lang="en-US" altLang="ja-JP" dirty="0"/>
          </a:p>
          <a:p>
            <a:pPr>
              <a:buNone/>
            </a:pPr>
            <a:endParaRPr kumimoji="1" lang="en-US" altLang="ja-JP" dirty="0"/>
          </a:p>
          <a:p>
            <a:pPr marL="0" indent="0">
              <a:buNone/>
            </a:pPr>
            <a:r>
              <a:rPr kumimoji="1" lang="en-US" altLang="ja-JP" dirty="0"/>
              <a:t>2. </a:t>
            </a:r>
            <a:r>
              <a:rPr kumimoji="1" lang="ja-JP" altLang="en-US" dirty="0"/>
              <a:t>停止時に急速　蒸発（ＬＮＧ気化器）</a:t>
            </a:r>
            <a:endParaRPr kumimoji="1" lang="en-US" altLang="ja-JP" dirty="0"/>
          </a:p>
          <a:p>
            <a:endParaRPr kumimoji="1" lang="en-US" altLang="ja-JP" dirty="0"/>
          </a:p>
          <a:p>
            <a:pPr marL="0" indent="0">
              <a:buNone/>
            </a:pPr>
            <a:r>
              <a:rPr kumimoji="1" lang="en-US" altLang="ja-JP" dirty="0"/>
              <a:t>3. </a:t>
            </a:r>
            <a:r>
              <a:rPr kumimoji="1" lang="ja-JP" altLang="en-US" dirty="0"/>
              <a:t>ヒートパイプ</a:t>
            </a:r>
            <a:endParaRPr kumimoji="1" lang="en-US" altLang="ja-JP" dirty="0"/>
          </a:p>
          <a:p>
            <a:endParaRPr kumimoji="1" lang="en-US" altLang="ja-JP" dirty="0"/>
          </a:p>
          <a:p>
            <a:pPr marL="0" indent="0">
              <a:buNone/>
            </a:pPr>
            <a:r>
              <a:rPr kumimoji="1" lang="en-US" altLang="ja-JP" dirty="0"/>
              <a:t>4. </a:t>
            </a:r>
            <a:r>
              <a:rPr kumimoji="1" lang="ja-JP" altLang="en-US" dirty="0"/>
              <a:t>粒子沈降防止（浮上させて流動化）</a:t>
            </a:r>
            <a:endParaRPr kumimoji="1" lang="en-US" altLang="ja-JP" dirty="0"/>
          </a:p>
          <a:p>
            <a:endParaRPr kumimoji="1" lang="en-US" altLang="ja-JP" dirty="0"/>
          </a:p>
          <a:p>
            <a:endParaRPr kumimoji="1" lang="en-US" altLang="ja-JP" dirty="0"/>
          </a:p>
          <a:p>
            <a:pPr marL="0" indent="0">
              <a:buNone/>
            </a:pPr>
            <a:endParaRPr kumimoji="1" lang="en-US" altLang="ja-JP" dirty="0"/>
          </a:p>
          <a:p>
            <a:pPr marL="0" indent="0">
              <a:buNone/>
            </a:pPr>
            <a:endParaRPr kumimoji="1" lang="en-US" altLang="ja-JP" dirty="0"/>
          </a:p>
          <a:p>
            <a:endParaRPr kumimoji="1" lang="en-US" altLang="ja-JP" dirty="0"/>
          </a:p>
          <a:p>
            <a:r>
              <a:rPr kumimoji="1" lang="ja-JP" altLang="en-US" dirty="0"/>
              <a:t>ヒートパイプ</a:t>
            </a:r>
            <a:endParaRPr kumimoji="1" lang="en-US" altLang="ja-JP" dirty="0"/>
          </a:p>
          <a:p>
            <a:endParaRPr kumimoji="1" lang="en-US" altLang="ja-JP" dirty="0"/>
          </a:p>
          <a:p>
            <a:endParaRPr kumimoji="1" lang="en-US" altLang="ja-JP" dirty="0"/>
          </a:p>
          <a:p>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194428505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88801"/>
            <a:ext cx="9144000" cy="307622"/>
          </a:xfrm>
        </p:spPr>
        <p:txBody>
          <a:bodyPr/>
          <a:lstStyle/>
          <a:p>
            <a:r>
              <a:rPr kumimoji="1" lang="en-US" altLang="ja-JP" dirty="0"/>
              <a:t>1.</a:t>
            </a:r>
            <a:r>
              <a:rPr kumimoji="1" lang="ja-JP" altLang="en-US" dirty="0"/>
              <a:t>炉体保護　除熱用　</a:t>
            </a:r>
            <a:r>
              <a:rPr kumimoji="1" lang="en-US" altLang="ja-JP" dirty="0"/>
              <a:t>hiTRAN</a:t>
            </a:r>
            <a:r>
              <a:rPr kumimoji="1" lang="ja-JP" altLang="en-US" dirty="0"/>
              <a:t> 装入前</a:t>
            </a:r>
            <a:br>
              <a:rPr kumimoji="1" lang="en-US" altLang="ja-JP" dirty="0"/>
            </a:br>
            <a:endParaRPr kumimoji="1" lang="ja-JP" altLang="en-US" dirty="0"/>
          </a:p>
        </p:txBody>
      </p:sp>
      <p:sp>
        <p:nvSpPr>
          <p:cNvPr id="3" name="コンテンツ プレースホルダー 2"/>
          <p:cNvSpPr>
            <a:spLocks noGrp="1"/>
          </p:cNvSpPr>
          <p:nvPr>
            <p:ph idx="1"/>
          </p:nvPr>
        </p:nvSpPr>
        <p:spPr>
          <a:xfrm>
            <a:off x="816864" y="1732845"/>
            <a:ext cx="8010144" cy="3742266"/>
          </a:xfrm>
        </p:spPr>
        <p:txBody>
          <a:bodyPr/>
          <a:lstStyle/>
          <a:p>
            <a:r>
              <a:rPr kumimoji="1" lang="ja-JP" altLang="en-US" dirty="0"/>
              <a:t>既設の工業炉（窯）</a:t>
            </a:r>
            <a:endParaRPr kumimoji="1" lang="en-US" altLang="ja-JP" dirty="0"/>
          </a:p>
          <a:p>
            <a:pPr marL="0" indent="0">
              <a:buNone/>
            </a:pPr>
            <a:r>
              <a:rPr kumimoji="1" lang="ja-JP" altLang="en-US" dirty="0"/>
              <a:t>　　直方体の炉体　</a:t>
            </a:r>
            <a:endParaRPr kumimoji="1" lang="en-US" altLang="ja-JP" dirty="0"/>
          </a:p>
          <a:p>
            <a:pPr marL="0" indent="0">
              <a:buNone/>
            </a:pPr>
            <a:r>
              <a:rPr kumimoji="1" lang="ja-JP" altLang="en-US" dirty="0"/>
              <a:t>　　側壁と天井部　断熱材内に除熱用に空気を流通する</a:t>
            </a:r>
            <a:endParaRPr kumimoji="1" lang="en-US" altLang="ja-JP" dirty="0"/>
          </a:p>
          <a:p>
            <a:pPr marL="0" indent="0">
              <a:buNone/>
            </a:pPr>
            <a:r>
              <a:rPr kumimoji="1" lang="ja-JP" altLang="en-US" dirty="0"/>
              <a:t>　　平滑管が数十本</a:t>
            </a:r>
            <a:r>
              <a:rPr kumimoji="1" lang="en-US" altLang="ja-JP" dirty="0"/>
              <a:t>/ </a:t>
            </a:r>
            <a:r>
              <a:rPr kumimoji="1" lang="ja-JP" altLang="en-US" dirty="0"/>
              <a:t>窯　内蔵</a:t>
            </a:r>
            <a:endParaRPr kumimoji="1" lang="en-US" altLang="ja-JP" dirty="0"/>
          </a:p>
          <a:p>
            <a:pPr marL="0" indent="0">
              <a:buNone/>
            </a:pPr>
            <a:r>
              <a:rPr kumimoji="1" lang="ja-JP" altLang="en-US" dirty="0"/>
              <a:t>　　➡　十分な除熱ができない</a:t>
            </a:r>
            <a:endParaRPr kumimoji="1" lang="en-US" altLang="ja-JP" dirty="0"/>
          </a:p>
          <a:p>
            <a:pPr marL="0" indent="0">
              <a:buNone/>
            </a:pPr>
            <a:r>
              <a:rPr kumimoji="1" lang="ja-JP" altLang="en-US" dirty="0"/>
              <a:t>　　　　　</a:t>
            </a:r>
            <a:r>
              <a:rPr kumimoji="1" lang="en-US" altLang="ja-JP" dirty="0"/>
              <a:t>(</a:t>
            </a:r>
            <a:r>
              <a:rPr kumimoji="1" lang="ja-JP" altLang="en-US" dirty="0"/>
              <a:t>空気流量は　既設の送風機能力で余力なし</a:t>
            </a:r>
            <a:r>
              <a:rPr kumimoji="1" lang="en-US" altLang="ja-JP" dirty="0"/>
              <a:t>)</a:t>
            </a:r>
          </a:p>
          <a:p>
            <a:pPr marL="0" indent="0">
              <a:buNone/>
            </a:pPr>
            <a:r>
              <a:rPr kumimoji="1" lang="ja-JP" altLang="en-US" dirty="0"/>
              <a:t>　　➡　低い管側境膜伝熱係数　</a:t>
            </a:r>
            <a:r>
              <a:rPr kumimoji="1" lang="en-US" altLang="ja-JP" dirty="0"/>
              <a:t>hi</a:t>
            </a:r>
          </a:p>
          <a:p>
            <a:pPr marL="0" indent="0">
              <a:buNone/>
            </a:pPr>
            <a:endParaRPr kumimoji="1" lang="en-US" altLang="ja-JP" dirty="0"/>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382431579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3984"/>
            <a:ext cx="9144000" cy="694944"/>
          </a:xfrm>
        </p:spPr>
        <p:txBody>
          <a:bodyPr/>
          <a:lstStyle/>
          <a:p>
            <a:r>
              <a:rPr kumimoji="1" lang="ja-JP" altLang="en-US" dirty="0"/>
              <a:t>１</a:t>
            </a:r>
            <a:r>
              <a:rPr kumimoji="1" lang="en-US" altLang="ja-JP" dirty="0"/>
              <a:t>.</a:t>
            </a:r>
            <a:r>
              <a:rPr kumimoji="1" lang="ja-JP" altLang="en-US" dirty="0"/>
              <a:t>炉体保護　除熱用　</a:t>
            </a:r>
            <a:r>
              <a:rPr kumimoji="1" lang="en-US" altLang="ja-JP" dirty="0"/>
              <a:t>hiTRAN</a:t>
            </a:r>
            <a:r>
              <a:rPr kumimoji="1" lang="ja-JP" altLang="en-US" dirty="0"/>
              <a:t> 装入後</a:t>
            </a:r>
            <a:br>
              <a:rPr kumimoji="1" lang="en-US" altLang="ja-JP" dirty="0"/>
            </a:br>
            <a:endParaRPr kumimoji="1" lang="ja-JP" altLang="en-US" dirty="0"/>
          </a:p>
        </p:txBody>
      </p:sp>
      <p:sp>
        <p:nvSpPr>
          <p:cNvPr id="3" name="コンテンツ プレースホルダー 2"/>
          <p:cNvSpPr>
            <a:spLocks noGrp="1"/>
          </p:cNvSpPr>
          <p:nvPr>
            <p:ph idx="1"/>
          </p:nvPr>
        </p:nvSpPr>
        <p:spPr>
          <a:xfrm>
            <a:off x="880532" y="1447799"/>
            <a:ext cx="7446603" cy="4377267"/>
          </a:xfrm>
        </p:spPr>
        <p:txBody>
          <a:bodyPr/>
          <a:lstStyle/>
          <a:p>
            <a:r>
              <a:rPr kumimoji="1" lang="ja-JP" altLang="en-US" dirty="0"/>
              <a:t>既設送風機の制限下（風量と吐出圧力）で計算</a:t>
            </a:r>
            <a:endParaRPr kumimoji="1" lang="en-US" altLang="ja-JP" dirty="0"/>
          </a:p>
          <a:p>
            <a:pPr marL="0" indent="0">
              <a:buNone/>
            </a:pPr>
            <a:r>
              <a:rPr kumimoji="1" lang="ja-JP" altLang="en-US" dirty="0"/>
              <a:t>　管側境膜伝熱係数</a:t>
            </a:r>
            <a:endParaRPr kumimoji="1" lang="en-US" altLang="ja-JP" dirty="0"/>
          </a:p>
          <a:p>
            <a:pPr marL="0" indent="0">
              <a:buNone/>
            </a:pPr>
            <a:r>
              <a:rPr kumimoji="1" lang="ja-JP" altLang="en-US" dirty="0"/>
              <a:t>　　平滑管　      </a:t>
            </a:r>
            <a:r>
              <a:rPr kumimoji="1" lang="en-US" altLang="ja-JP" dirty="0"/>
              <a:t>hi </a:t>
            </a:r>
            <a:r>
              <a:rPr kumimoji="1" lang="ja-JP" altLang="en-US" dirty="0"/>
              <a:t>　</a:t>
            </a:r>
            <a:r>
              <a:rPr kumimoji="1" lang="en-US" altLang="ja-JP" dirty="0"/>
              <a:t>(W/m2K</a:t>
            </a:r>
            <a:r>
              <a:rPr kumimoji="1" lang="ja-JP" altLang="en-US" dirty="0"/>
              <a:t> </a:t>
            </a:r>
            <a:r>
              <a:rPr kumimoji="1" lang="en-US" altLang="ja-JP" dirty="0"/>
              <a:t>)</a:t>
            </a:r>
            <a:r>
              <a:rPr kumimoji="1" lang="ja-JP" altLang="en-US" dirty="0"/>
              <a:t>　　　　</a:t>
            </a:r>
            <a:r>
              <a:rPr kumimoji="1" lang="en-US" altLang="ja-JP" dirty="0"/>
              <a:t>22.3</a:t>
            </a:r>
          </a:p>
          <a:p>
            <a:pPr marL="0" indent="0">
              <a:buNone/>
            </a:pPr>
            <a:r>
              <a:rPr kumimoji="1" lang="ja-JP" altLang="en-US" dirty="0"/>
              <a:t>　　装入管　　　 </a:t>
            </a:r>
            <a:r>
              <a:rPr kumimoji="1" lang="en-US" altLang="ja-JP" dirty="0"/>
              <a:t>hi </a:t>
            </a:r>
            <a:r>
              <a:rPr kumimoji="1" lang="ja-JP" altLang="en-US" dirty="0"/>
              <a:t>　</a:t>
            </a:r>
            <a:r>
              <a:rPr kumimoji="1" lang="en-US" altLang="ja-JP" dirty="0"/>
              <a:t>(W/m2K</a:t>
            </a:r>
            <a:r>
              <a:rPr kumimoji="1" lang="ja-JP" altLang="en-US" dirty="0"/>
              <a:t> </a:t>
            </a:r>
            <a:r>
              <a:rPr kumimoji="1" lang="en-US" altLang="ja-JP" dirty="0"/>
              <a:t>)</a:t>
            </a:r>
            <a:r>
              <a:rPr kumimoji="1" lang="ja-JP" altLang="en-US" dirty="0"/>
              <a:t>　　　   </a:t>
            </a:r>
            <a:r>
              <a:rPr kumimoji="1" lang="en-US" altLang="ja-JP" dirty="0"/>
              <a:t>60.7</a:t>
            </a:r>
          </a:p>
          <a:p>
            <a:pPr marL="0" indent="0">
              <a:buNone/>
            </a:pPr>
            <a:r>
              <a:rPr kumimoji="1" lang="ja-JP" altLang="en-US" dirty="0"/>
              <a:t>　管　入口</a:t>
            </a:r>
            <a:r>
              <a:rPr kumimoji="1" lang="en-US" altLang="ja-JP" dirty="0"/>
              <a:t>/</a:t>
            </a:r>
            <a:r>
              <a:rPr kumimoji="1" lang="ja-JP" altLang="en-US" dirty="0"/>
              <a:t>出口　温度差　</a:t>
            </a:r>
            <a:endParaRPr kumimoji="1" lang="en-US" altLang="ja-JP" dirty="0"/>
          </a:p>
          <a:p>
            <a:pPr marL="0" indent="0">
              <a:buNone/>
            </a:pPr>
            <a:r>
              <a:rPr kumimoji="1" lang="ja-JP" altLang="en-US" dirty="0"/>
              <a:t>　　平滑管        △</a:t>
            </a:r>
            <a:r>
              <a:rPr kumimoji="1" lang="en-US" altLang="ja-JP" dirty="0"/>
              <a:t>T</a:t>
            </a:r>
            <a:r>
              <a:rPr kumimoji="1" lang="ja-JP" altLang="en-US" dirty="0"/>
              <a:t>（℃）　　　　　　　　</a:t>
            </a:r>
            <a:r>
              <a:rPr kumimoji="1" lang="en-US" altLang="ja-JP" dirty="0"/>
              <a:t>40</a:t>
            </a:r>
            <a:r>
              <a:rPr kumimoji="1" lang="ja-JP" altLang="en-US" dirty="0"/>
              <a:t>    </a:t>
            </a:r>
            <a:endParaRPr kumimoji="1" lang="en-US" altLang="ja-JP" dirty="0"/>
          </a:p>
          <a:p>
            <a:pPr marL="0" indent="0">
              <a:buNone/>
            </a:pPr>
            <a:r>
              <a:rPr kumimoji="1" lang="ja-JP" altLang="en-US" dirty="0"/>
              <a:t>　　装入管        △</a:t>
            </a:r>
            <a:r>
              <a:rPr kumimoji="1" lang="en-US" altLang="ja-JP" dirty="0"/>
              <a:t>T</a:t>
            </a:r>
            <a:r>
              <a:rPr kumimoji="1" lang="ja-JP" altLang="en-US" dirty="0"/>
              <a:t>（℃）　　　　　　　　</a:t>
            </a:r>
            <a:r>
              <a:rPr kumimoji="1" lang="en-US" altLang="ja-JP" dirty="0"/>
              <a:t>190</a:t>
            </a:r>
          </a:p>
          <a:p>
            <a:pPr marL="0" indent="0">
              <a:buNone/>
            </a:pPr>
            <a:endParaRPr kumimoji="1" lang="en-US" altLang="ja-JP" dirty="0"/>
          </a:p>
          <a:p>
            <a:pPr marL="0" indent="0">
              <a:buNone/>
            </a:pPr>
            <a:r>
              <a:rPr kumimoji="1" lang="ja-JP" altLang="en-US" dirty="0"/>
              <a:t>初年度</a:t>
            </a:r>
            <a:r>
              <a:rPr kumimoji="1" lang="en-US" altLang="ja-JP" dirty="0"/>
              <a:t>(2014</a:t>
            </a:r>
            <a:r>
              <a:rPr kumimoji="1" lang="ja-JP" altLang="en-US" dirty="0"/>
              <a:t>年</a:t>
            </a:r>
            <a:r>
              <a:rPr kumimoji="1" lang="en-US" altLang="ja-JP" dirty="0"/>
              <a:t>)</a:t>
            </a:r>
            <a:r>
              <a:rPr kumimoji="1" lang="ja-JP" altLang="en-US" dirty="0"/>
              <a:t>　窯　</a:t>
            </a:r>
            <a:r>
              <a:rPr kumimoji="1" lang="en-US" altLang="ja-JP" dirty="0"/>
              <a:t>1</a:t>
            </a:r>
            <a:r>
              <a:rPr kumimoji="1" lang="ja-JP" altLang="en-US" dirty="0"/>
              <a:t>基　で　　実証トライアル</a:t>
            </a:r>
            <a:endParaRPr kumimoji="1" lang="en-US" altLang="ja-JP" dirty="0"/>
          </a:p>
          <a:p>
            <a:pPr marL="0" indent="0">
              <a:buNone/>
            </a:pPr>
            <a:r>
              <a:rPr kumimoji="1" lang="ja-JP" altLang="en-US" dirty="0"/>
              <a:t>次年度</a:t>
            </a:r>
            <a:r>
              <a:rPr kumimoji="1" lang="en-US" altLang="ja-JP" dirty="0"/>
              <a:t>(2015</a:t>
            </a:r>
            <a:r>
              <a:rPr kumimoji="1" lang="ja-JP" altLang="en-US" dirty="0"/>
              <a:t>年</a:t>
            </a:r>
            <a:r>
              <a:rPr kumimoji="1" lang="en-US" altLang="ja-JP" dirty="0"/>
              <a:t>)</a:t>
            </a:r>
            <a:r>
              <a:rPr kumimoji="1" lang="ja-JP" altLang="en-US" dirty="0"/>
              <a:t>　窯　</a:t>
            </a:r>
            <a:r>
              <a:rPr kumimoji="1" lang="en-US" altLang="ja-JP" dirty="0"/>
              <a:t>4</a:t>
            </a:r>
            <a:r>
              <a:rPr kumimoji="1" lang="ja-JP" altLang="en-US" dirty="0"/>
              <a:t>基　へ　　導入予定</a:t>
            </a:r>
            <a:endParaRPr kumimoji="1" lang="en-US" altLang="ja-JP" dirty="0"/>
          </a:p>
          <a:p>
            <a:pPr marL="0" indent="0">
              <a:buNone/>
            </a:pPr>
            <a:endParaRPr kumimoji="1" lang="en-US" altLang="ja-JP" dirty="0"/>
          </a:p>
          <a:p>
            <a:pPr marL="0" indent="0">
              <a:buNone/>
            </a:pPr>
            <a:r>
              <a:rPr kumimoji="1" lang="ja-JP" altLang="en-US" dirty="0"/>
              <a:t>　</a:t>
            </a:r>
          </a:p>
        </p:txBody>
      </p:sp>
    </p:spTree>
    <p:extLst>
      <p:ext uri="{BB962C8B-B14F-4D97-AF65-F5344CB8AC3E}">
        <p14:creationId xmlns:p14="http://schemas.microsoft.com/office/powerpoint/2010/main" val="22763004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762000"/>
            <a:ext cx="8153400" cy="524933"/>
          </a:xfrm>
        </p:spPr>
        <p:txBody>
          <a:bodyPr/>
          <a:lstStyle/>
          <a:p>
            <a:r>
              <a:rPr kumimoji="1" lang="en-US" altLang="ja-JP" dirty="0"/>
              <a:t>2.</a:t>
            </a:r>
            <a:r>
              <a:rPr kumimoji="1" lang="ja-JP" altLang="en-US" dirty="0"/>
              <a:t>停止時に急速蒸発（ＬＮＧ気化器）</a:t>
            </a:r>
            <a:br>
              <a:rPr kumimoji="1" lang="en-US" altLang="ja-JP" dirty="0"/>
            </a:br>
            <a:endParaRPr kumimoji="1" lang="ja-JP" altLang="en-US" dirty="0"/>
          </a:p>
        </p:txBody>
      </p:sp>
      <p:sp>
        <p:nvSpPr>
          <p:cNvPr id="3" name="コンテンツ プレースホルダー 2"/>
          <p:cNvSpPr>
            <a:spLocks noGrp="1"/>
          </p:cNvSpPr>
          <p:nvPr>
            <p:ph idx="1"/>
          </p:nvPr>
        </p:nvSpPr>
        <p:spPr>
          <a:xfrm>
            <a:off x="685799" y="1676399"/>
            <a:ext cx="8043673" cy="3618089"/>
          </a:xfrm>
        </p:spPr>
        <p:txBody>
          <a:bodyPr/>
          <a:lstStyle/>
          <a:p>
            <a:pPr marL="0" indent="0">
              <a:buNone/>
            </a:pPr>
            <a:r>
              <a:rPr kumimoji="1" lang="ja-JP" altLang="en-US" dirty="0"/>
              <a:t>問題</a:t>
            </a:r>
            <a:endParaRPr kumimoji="1" lang="en-US" altLang="ja-JP" dirty="0"/>
          </a:p>
          <a:p>
            <a:pPr marL="0" indent="0">
              <a:buNone/>
            </a:pPr>
            <a:r>
              <a:rPr kumimoji="1" lang="ja-JP" altLang="en-US" dirty="0"/>
              <a:t>　　小型</a:t>
            </a:r>
            <a:r>
              <a:rPr kumimoji="1" lang="en-US" altLang="ja-JP" dirty="0"/>
              <a:t>LNG</a:t>
            </a:r>
            <a:r>
              <a:rPr kumimoji="1" lang="ja-JP" altLang="en-US" dirty="0"/>
              <a:t>気化器の停止時　管内の残留</a:t>
            </a:r>
            <a:r>
              <a:rPr kumimoji="1" lang="en-US" altLang="ja-JP" dirty="0"/>
              <a:t>LNG</a:t>
            </a:r>
          </a:p>
          <a:p>
            <a:pPr marL="0" indent="0">
              <a:buNone/>
            </a:pPr>
            <a:r>
              <a:rPr kumimoji="1" lang="ja-JP" altLang="en-US" dirty="0"/>
              <a:t>　　過大温度差に起因する管溶接部のワレが多発した。</a:t>
            </a:r>
            <a:endParaRPr kumimoji="1" lang="en-US" altLang="ja-JP" dirty="0"/>
          </a:p>
          <a:p>
            <a:pPr marL="0" indent="0">
              <a:buNone/>
            </a:pPr>
            <a:endParaRPr kumimoji="1" lang="en-US" altLang="ja-JP" dirty="0"/>
          </a:p>
          <a:p>
            <a:pPr marL="0" indent="0">
              <a:buNone/>
            </a:pPr>
            <a:r>
              <a:rPr kumimoji="1" lang="ja-JP" altLang="en-US" dirty="0"/>
              <a:t>解決</a:t>
            </a:r>
            <a:endParaRPr kumimoji="1" lang="en-US" altLang="ja-JP" dirty="0"/>
          </a:p>
          <a:p>
            <a:pPr marL="0" indent="0">
              <a:buNone/>
            </a:pPr>
            <a:r>
              <a:rPr kumimoji="1" lang="ja-JP" altLang="en-US" dirty="0"/>
              <a:t>　　</a:t>
            </a:r>
            <a:r>
              <a:rPr kumimoji="1" lang="en-US" altLang="ja-JP" dirty="0"/>
              <a:t>LNG</a:t>
            </a:r>
            <a:r>
              <a:rPr kumimoji="1" lang="ja-JP" altLang="en-US" dirty="0"/>
              <a:t>気化器停止時に過大温度差を短時間にすべく、</a:t>
            </a:r>
            <a:endParaRPr kumimoji="1" lang="en-US" altLang="ja-JP" dirty="0"/>
          </a:p>
          <a:p>
            <a:pPr marL="0" indent="0">
              <a:buNone/>
            </a:pPr>
            <a:r>
              <a:rPr kumimoji="1" lang="ja-JP" altLang="en-US" dirty="0"/>
              <a:t>　　管内伝熱促進体（ </a:t>
            </a:r>
            <a:r>
              <a:rPr kumimoji="1" lang="en-US" altLang="ja-JP" dirty="0"/>
              <a:t>hiTRAN , Twisted Tape)</a:t>
            </a:r>
            <a:r>
              <a:rPr kumimoji="1" lang="ja-JP" altLang="en-US" dirty="0"/>
              <a:t>の装入が</a:t>
            </a:r>
            <a:endParaRPr kumimoji="1" lang="en-US" altLang="ja-JP" dirty="0"/>
          </a:p>
          <a:p>
            <a:pPr marL="0" indent="0">
              <a:buNone/>
            </a:pPr>
            <a:r>
              <a:rPr kumimoji="1" lang="ja-JP" altLang="en-US" dirty="0"/>
              <a:t>　　行政指導された。</a:t>
            </a:r>
            <a:endParaRPr kumimoji="1" lang="en-US" altLang="ja-JP" dirty="0"/>
          </a:p>
          <a:p>
            <a:pPr marL="0" indent="0">
              <a:buNone/>
            </a:pPr>
            <a:endParaRPr kumimoji="1" lang="en-US" altLang="ja-JP" dirty="0"/>
          </a:p>
          <a:p>
            <a:pPr marL="0" indent="0">
              <a:buNone/>
            </a:pPr>
            <a:r>
              <a:rPr kumimoji="1" lang="ja-JP" altLang="en-US" dirty="0"/>
              <a:t>　　</a:t>
            </a:r>
            <a:endParaRPr kumimoji="1" lang="en-US" altLang="ja-JP" dirty="0"/>
          </a:p>
        </p:txBody>
      </p:sp>
    </p:spTree>
    <p:extLst>
      <p:ext uri="{BB962C8B-B14F-4D97-AF65-F5344CB8AC3E}">
        <p14:creationId xmlns:p14="http://schemas.microsoft.com/office/powerpoint/2010/main" val="175725861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85477"/>
            <a:ext cx="9144000" cy="685800"/>
          </a:xfrm>
        </p:spPr>
        <p:txBody>
          <a:bodyPr/>
          <a:lstStyle/>
          <a:p>
            <a:r>
              <a:rPr kumimoji="1" lang="en-US" altLang="ja-JP" dirty="0"/>
              <a:t>3. </a:t>
            </a:r>
            <a:r>
              <a:rPr kumimoji="1" lang="ja-JP" altLang="en-US" sz="3600" dirty="0"/>
              <a:t>ヒートパイプ</a:t>
            </a:r>
          </a:p>
        </p:txBody>
      </p:sp>
      <p:sp>
        <p:nvSpPr>
          <p:cNvPr id="4" name="コンテンツ プレースホルダー 3"/>
          <p:cNvSpPr>
            <a:spLocks noGrp="1"/>
          </p:cNvSpPr>
          <p:nvPr>
            <p:ph sz="half" idx="2"/>
          </p:nvPr>
        </p:nvSpPr>
        <p:spPr>
          <a:xfrm>
            <a:off x="3322234" y="1201599"/>
            <a:ext cx="5675462" cy="4247882"/>
          </a:xfrm>
        </p:spPr>
        <p:txBody>
          <a:bodyPr/>
          <a:lstStyle/>
          <a:p>
            <a:r>
              <a:rPr kumimoji="1" lang="ja-JP" altLang="en-US" dirty="0"/>
              <a:t>用途： 連続蒸留塔</a:t>
            </a:r>
            <a:endParaRPr kumimoji="1" lang="en-US" altLang="ja-JP" dirty="0"/>
          </a:p>
          <a:p>
            <a:pPr>
              <a:buNone/>
            </a:pPr>
            <a:r>
              <a:rPr kumimoji="1" lang="ja-JP" altLang="en-US" dirty="0"/>
              <a:t>　　</a:t>
            </a:r>
            <a:r>
              <a:rPr kumimoji="1" lang="en-US" altLang="ja-JP" dirty="0" err="1"/>
              <a:t>Reboiler</a:t>
            </a:r>
            <a:r>
              <a:rPr kumimoji="1" lang="ja-JP" altLang="en-US" dirty="0"/>
              <a:t>と</a:t>
            </a:r>
            <a:r>
              <a:rPr kumimoji="1" lang="en-US" altLang="ja-JP" dirty="0" err="1"/>
              <a:t>Condencer</a:t>
            </a:r>
            <a:r>
              <a:rPr kumimoji="1" lang="ja-JP" altLang="en-US" dirty="0"/>
              <a:t>を接続　</a:t>
            </a:r>
            <a:endParaRPr kumimoji="1" lang="en-US" altLang="ja-JP" dirty="0"/>
          </a:p>
          <a:p>
            <a:pPr>
              <a:buNone/>
            </a:pPr>
            <a:r>
              <a:rPr kumimoji="1" lang="ja-JP" altLang="en-US" dirty="0"/>
              <a:t>　　➡高い熱効率</a:t>
            </a:r>
            <a:endParaRPr kumimoji="1" lang="en-US" altLang="ja-JP" dirty="0"/>
          </a:p>
          <a:p>
            <a:pPr marL="0" indent="0">
              <a:buNone/>
            </a:pPr>
            <a:r>
              <a:rPr kumimoji="1" lang="ja-JP" altLang="en-US" dirty="0"/>
              <a:t>　　　 製品：精密化学品</a:t>
            </a:r>
            <a:endParaRPr kumimoji="1" lang="en-US" altLang="ja-JP" dirty="0"/>
          </a:p>
          <a:p>
            <a:pPr marL="0" indent="0">
              <a:buNone/>
            </a:pPr>
            <a:r>
              <a:rPr kumimoji="1" lang="ja-JP" altLang="en-US" dirty="0"/>
              <a:t>　　自社設備として研究開発後、</a:t>
            </a:r>
            <a:endParaRPr kumimoji="1" lang="en-US" altLang="ja-JP" dirty="0"/>
          </a:p>
          <a:p>
            <a:pPr marL="0" indent="0">
              <a:buNone/>
            </a:pPr>
            <a:r>
              <a:rPr kumimoji="1" lang="ja-JP" altLang="en-US" dirty="0"/>
              <a:t>　　生産機へ移行</a:t>
            </a:r>
            <a:endParaRPr kumimoji="1" lang="en-US" altLang="ja-JP" dirty="0"/>
          </a:p>
          <a:p>
            <a:pPr marL="0" indent="0">
              <a:buNone/>
            </a:pPr>
            <a:r>
              <a:rPr kumimoji="1" lang="ja-JP" altLang="en-US" dirty="0"/>
              <a:t>　　</a:t>
            </a:r>
            <a:r>
              <a:rPr kumimoji="1" lang="en-US" altLang="ja-JP" dirty="0"/>
              <a:t>2</a:t>
            </a:r>
            <a:r>
              <a:rPr kumimoji="1" lang="ja-JP" altLang="en-US" dirty="0"/>
              <a:t>基納入</a:t>
            </a:r>
            <a:endParaRPr kumimoji="1" lang="en-US" altLang="ja-JP" dirty="0"/>
          </a:p>
          <a:p>
            <a:pPr marL="0" indent="0">
              <a:buNone/>
            </a:pPr>
            <a:endParaRPr kumimoji="1" lang="en-US" altLang="ja-JP" dirty="0"/>
          </a:p>
          <a:p>
            <a:pPr marL="0" indent="0">
              <a:buNone/>
            </a:pPr>
            <a:r>
              <a:rPr kumimoji="1" lang="en-US" altLang="ja-JP" dirty="0"/>
              <a:t>  </a:t>
            </a:r>
          </a:p>
          <a:p>
            <a:pPr marL="0" indent="0">
              <a:buNone/>
            </a:pPr>
            <a:r>
              <a:rPr kumimoji="1" lang="ja-JP" altLang="en-US" dirty="0"/>
              <a:t>　</a:t>
            </a:r>
          </a:p>
        </p:txBody>
      </p:sp>
      <p:pic>
        <p:nvPicPr>
          <p:cNvPr id="43010" name="Picture 2" descr="http://www.heatpipe.co.jp/heatpipe/theory3.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745812" y="4340352"/>
            <a:ext cx="3148292" cy="16531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condenser_mode"/>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242" y="971277"/>
            <a:ext cx="1527886" cy="36012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6" descr="HiTran Bubbles 4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7144" y="974194"/>
            <a:ext cx="616328" cy="502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99214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556797"/>
            <a:ext cx="9144000" cy="685800"/>
          </a:xfrm>
        </p:spPr>
        <p:txBody>
          <a:bodyPr/>
          <a:lstStyle/>
          <a:p>
            <a:r>
              <a:rPr kumimoji="1" lang="en-US" altLang="ja-JP" dirty="0"/>
              <a:t>4. </a:t>
            </a:r>
            <a:r>
              <a:rPr kumimoji="1" lang="ja-JP" altLang="en-US" dirty="0"/>
              <a:t>粒子　沈降防止　</a:t>
            </a:r>
            <a:r>
              <a:rPr kumimoji="1" lang="en-US" altLang="ja-JP" dirty="0"/>
              <a:t>(1 of 3)</a:t>
            </a:r>
            <a:endParaRPr kumimoji="1" lang="ja-JP" altLang="en-US" dirty="0"/>
          </a:p>
        </p:txBody>
      </p:sp>
      <p:sp>
        <p:nvSpPr>
          <p:cNvPr id="5" name="コンテンツ プレースホルダー 4"/>
          <p:cNvSpPr>
            <a:spLocks noGrp="1"/>
          </p:cNvSpPr>
          <p:nvPr>
            <p:ph idx="1"/>
          </p:nvPr>
        </p:nvSpPr>
        <p:spPr>
          <a:xfrm>
            <a:off x="536448" y="1676399"/>
            <a:ext cx="8314943" cy="4299397"/>
          </a:xfrm>
        </p:spPr>
        <p:txBody>
          <a:bodyPr/>
          <a:lstStyle/>
          <a:p>
            <a:r>
              <a:rPr kumimoji="1" lang="ja-JP" altLang="en-US" dirty="0"/>
              <a:t>問題点</a:t>
            </a:r>
            <a:endParaRPr kumimoji="1" lang="en-US" altLang="ja-JP" dirty="0"/>
          </a:p>
          <a:p>
            <a:pPr marL="0" indent="0">
              <a:buNone/>
            </a:pPr>
            <a:r>
              <a:rPr kumimoji="1" lang="ja-JP" altLang="en-US" dirty="0"/>
              <a:t>　　微小粒子を生産する混錬器には比重の重い粒子と混錬して</a:t>
            </a:r>
            <a:endParaRPr kumimoji="1" lang="en-US" altLang="ja-JP" dirty="0"/>
          </a:p>
          <a:p>
            <a:pPr marL="0" indent="0">
              <a:buNone/>
            </a:pPr>
            <a:r>
              <a:rPr kumimoji="1" lang="ja-JP" altLang="en-US" dirty="0"/>
              <a:t>　　生産され、重い粒子は分離ポンプで循環再使用される。</a:t>
            </a:r>
            <a:endParaRPr kumimoji="1" lang="en-US" altLang="ja-JP" dirty="0"/>
          </a:p>
          <a:p>
            <a:pPr marL="0" indent="0">
              <a:buNone/>
            </a:pPr>
            <a:r>
              <a:rPr kumimoji="1" lang="ja-JP" altLang="en-US" dirty="0"/>
              <a:t>　　ポンプが吸入側は圧損を少なくする為、</a:t>
            </a:r>
            <a:endParaRPr kumimoji="1" lang="en-US" altLang="ja-JP" dirty="0"/>
          </a:p>
          <a:p>
            <a:pPr marL="0" indent="0">
              <a:buNone/>
            </a:pPr>
            <a:r>
              <a:rPr kumimoji="1" lang="ja-JP" altLang="en-US" dirty="0"/>
              <a:t>　　吐出側は流速が遅いか</a:t>
            </a:r>
            <a:r>
              <a:rPr kumimoji="1" lang="en-US" altLang="ja-JP" dirty="0"/>
              <a:t>”0”</a:t>
            </a:r>
            <a:r>
              <a:rPr kumimoji="1" lang="ja-JP" altLang="en-US" dirty="0"/>
              <a:t>となる．</a:t>
            </a:r>
            <a:endParaRPr kumimoji="1" lang="en-US" altLang="ja-JP" dirty="0"/>
          </a:p>
          <a:p>
            <a:pPr marL="0" indent="0">
              <a:buNone/>
            </a:pPr>
            <a:r>
              <a:rPr kumimoji="1" lang="ja-JP" altLang="en-US" dirty="0"/>
              <a:t>　　吸入側は配管に沈降・堆積して圧力増大により</a:t>
            </a:r>
            <a:endParaRPr kumimoji="1" lang="en-US" altLang="ja-JP" dirty="0"/>
          </a:p>
          <a:p>
            <a:pPr marL="0" indent="0">
              <a:buNone/>
            </a:pPr>
            <a:r>
              <a:rPr kumimoji="1" lang="ja-JP" altLang="en-US" dirty="0"/>
              <a:t>　　運転継続が困難となり、配管を取り外して堆積粒子を</a:t>
            </a:r>
            <a:endParaRPr kumimoji="1" lang="en-US" altLang="ja-JP" dirty="0"/>
          </a:p>
          <a:p>
            <a:pPr marL="0" indent="0">
              <a:buNone/>
            </a:pPr>
            <a:r>
              <a:rPr kumimoji="1" lang="ja-JP" altLang="en-US" dirty="0"/>
              <a:t>　　除去していた。</a:t>
            </a:r>
            <a:endParaRPr kumimoji="1" lang="en-US" altLang="ja-JP" dirty="0"/>
          </a:p>
          <a:p>
            <a:pPr marL="0" indent="0">
              <a:buNone/>
            </a:pPr>
            <a:r>
              <a:rPr kumimoji="1" lang="ja-JP" altLang="en-US" dirty="0"/>
              <a:t>　　</a:t>
            </a:r>
          </a:p>
        </p:txBody>
      </p:sp>
    </p:spTree>
    <p:extLst>
      <p:ext uri="{BB962C8B-B14F-4D97-AF65-F5344CB8AC3E}">
        <p14:creationId xmlns:p14="http://schemas.microsoft.com/office/powerpoint/2010/main" val="415490229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762000"/>
            <a:ext cx="9144000" cy="685800"/>
          </a:xfrm>
        </p:spPr>
        <p:txBody>
          <a:bodyPr/>
          <a:lstStyle/>
          <a:p>
            <a:r>
              <a:rPr kumimoji="1" lang="en-US" altLang="ja-JP" dirty="0"/>
              <a:t>4. </a:t>
            </a:r>
            <a:r>
              <a:rPr kumimoji="1" lang="ja-JP" altLang="en-US" dirty="0"/>
              <a:t>粒子　沈降防止　</a:t>
            </a:r>
            <a:r>
              <a:rPr kumimoji="1" lang="en-US" altLang="ja-JP" dirty="0"/>
              <a:t>(2 of 3)</a:t>
            </a:r>
            <a:endParaRPr kumimoji="1" lang="ja-JP" altLang="en-US" dirty="0"/>
          </a:p>
        </p:txBody>
      </p:sp>
      <p:sp>
        <p:nvSpPr>
          <p:cNvPr id="5" name="コンテンツ プレースホルダー 4"/>
          <p:cNvSpPr>
            <a:spLocks noGrp="1"/>
          </p:cNvSpPr>
          <p:nvPr>
            <p:ph idx="1"/>
          </p:nvPr>
        </p:nvSpPr>
        <p:spPr>
          <a:xfrm>
            <a:off x="685800" y="1676400"/>
            <a:ext cx="7970520" cy="4222124"/>
          </a:xfrm>
        </p:spPr>
        <p:txBody>
          <a:bodyPr/>
          <a:lstStyle/>
          <a:p>
            <a:r>
              <a:rPr kumimoji="1" lang="ja-JP" altLang="en-US" dirty="0"/>
              <a:t>問題解決</a:t>
            </a:r>
            <a:endParaRPr kumimoji="1" lang="en-US" altLang="ja-JP" dirty="0"/>
          </a:p>
          <a:p>
            <a:pPr marL="0" indent="0">
              <a:buNone/>
            </a:pPr>
            <a:r>
              <a:rPr kumimoji="1" lang="ja-JP" altLang="en-US" dirty="0"/>
              <a:t>　　</a:t>
            </a:r>
            <a:r>
              <a:rPr kumimoji="1" lang="en-US" altLang="ja-JP" dirty="0"/>
              <a:t>1) </a:t>
            </a:r>
            <a:r>
              <a:rPr kumimoji="1" lang="ja-JP" altLang="en-US" dirty="0"/>
              <a:t>口径が大で流速の遅い吸入側配管に</a:t>
            </a:r>
            <a:r>
              <a:rPr kumimoji="1" lang="en-US" altLang="ja-JP" dirty="0"/>
              <a:t>hiTRAN</a:t>
            </a:r>
            <a:r>
              <a:rPr kumimoji="1" lang="ja-JP" altLang="en-US" dirty="0"/>
              <a:t>を装入</a:t>
            </a:r>
            <a:endParaRPr kumimoji="1" lang="en-US" altLang="ja-JP" dirty="0"/>
          </a:p>
          <a:p>
            <a:pPr marL="0" indent="0">
              <a:buNone/>
            </a:pPr>
            <a:r>
              <a:rPr kumimoji="1" lang="ja-JP" altLang="en-US" dirty="0"/>
              <a:t>　</a:t>
            </a:r>
            <a:endParaRPr kumimoji="1" lang="en-US" altLang="ja-JP" dirty="0"/>
          </a:p>
          <a:p>
            <a:pPr marL="0" indent="0">
              <a:buNone/>
            </a:pPr>
            <a:r>
              <a:rPr kumimoji="1" lang="ja-JP" altLang="en-US" dirty="0"/>
              <a:t>　　</a:t>
            </a:r>
            <a:r>
              <a:rPr kumimoji="1" lang="en-US" altLang="ja-JP" dirty="0"/>
              <a:t>2) </a:t>
            </a:r>
            <a:r>
              <a:rPr kumimoji="1" lang="ja-JP" altLang="en-US" dirty="0"/>
              <a:t>浮遊と管底面の沈降量と移動の挙動が確認できる</a:t>
            </a:r>
            <a:endParaRPr kumimoji="1" lang="en-US" altLang="ja-JP" dirty="0"/>
          </a:p>
          <a:p>
            <a:pPr marL="0" indent="0">
              <a:buNone/>
            </a:pPr>
            <a:r>
              <a:rPr kumimoji="1" lang="ja-JP" altLang="en-US" dirty="0"/>
              <a:t>　　　　透明管を使用して確認した。</a:t>
            </a:r>
            <a:endParaRPr kumimoji="1" lang="en-US" altLang="ja-JP" dirty="0"/>
          </a:p>
          <a:p>
            <a:pPr marL="0" indent="0">
              <a:buNone/>
            </a:pPr>
            <a:endParaRPr kumimoji="1" lang="en-US" altLang="ja-JP" dirty="0"/>
          </a:p>
          <a:p>
            <a:pPr marL="0" indent="0">
              <a:buNone/>
            </a:pPr>
            <a:r>
              <a:rPr kumimoji="1" lang="ja-JP" altLang="en-US" dirty="0"/>
              <a:t>　　</a:t>
            </a:r>
            <a:r>
              <a:rPr kumimoji="1" lang="en-US" altLang="ja-JP" dirty="0"/>
              <a:t>3)</a:t>
            </a:r>
            <a:r>
              <a:rPr kumimoji="1" lang="ja-JP" altLang="en-US" dirty="0"/>
              <a:t>管壁のせん断応力の大きい高密度のエレメントを</a:t>
            </a:r>
            <a:endParaRPr kumimoji="1" lang="en-US" altLang="ja-JP" dirty="0"/>
          </a:p>
          <a:p>
            <a:pPr marL="0" indent="0">
              <a:buNone/>
            </a:pPr>
            <a:r>
              <a:rPr kumimoji="1" lang="ja-JP" altLang="en-US" dirty="0"/>
              <a:t>　　　　選択した。</a:t>
            </a:r>
            <a:endParaRPr kumimoji="1" lang="en-US" altLang="ja-JP" dirty="0"/>
          </a:p>
          <a:p>
            <a:pPr marL="0" indent="0">
              <a:buNone/>
            </a:pPr>
            <a:r>
              <a:rPr kumimoji="1" lang="ja-JP" altLang="en-US" dirty="0"/>
              <a:t>　　　</a:t>
            </a:r>
            <a:endParaRPr kumimoji="1" lang="en-US" altLang="ja-JP" dirty="0"/>
          </a:p>
          <a:p>
            <a:pPr marL="0" indent="0">
              <a:buNone/>
            </a:pPr>
            <a:endParaRPr kumimoji="1" lang="en-US" altLang="ja-JP" dirty="0"/>
          </a:p>
        </p:txBody>
      </p:sp>
    </p:spTree>
    <p:extLst>
      <p:ext uri="{BB962C8B-B14F-4D97-AF65-F5344CB8AC3E}">
        <p14:creationId xmlns:p14="http://schemas.microsoft.com/office/powerpoint/2010/main" val="395990809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80975" y="447675"/>
            <a:ext cx="5918611" cy="908050"/>
          </a:xfrm>
        </p:spPr>
        <p:txBody>
          <a:bodyPr/>
          <a:lstStyle/>
          <a:p>
            <a:r>
              <a:rPr lang="en-GB" sz="2800" dirty="0">
                <a:solidFill>
                  <a:schemeClr val="tx1"/>
                </a:solidFill>
              </a:rPr>
              <a:t>CALGAVIN Limited</a:t>
            </a:r>
            <a:r>
              <a:rPr lang="ja-JP" altLang="en-US" sz="2800" dirty="0">
                <a:solidFill>
                  <a:schemeClr val="tx1"/>
                </a:solidFill>
              </a:rPr>
              <a:t>のご紹介</a:t>
            </a:r>
            <a:br>
              <a:rPr lang="en-GB" sz="2800" dirty="0">
                <a:solidFill>
                  <a:schemeClr val="tx1"/>
                </a:solidFill>
              </a:rPr>
            </a:br>
            <a:r>
              <a:rPr lang="ja-JP" altLang="en-US" sz="2000" dirty="0">
                <a:solidFill>
                  <a:schemeClr val="tx1"/>
                </a:solidFill>
              </a:rPr>
              <a:t>熱交換器の諸問題解決の専門家集団</a:t>
            </a:r>
            <a:r>
              <a:rPr lang="en-GB" sz="2000" dirty="0"/>
              <a:t> </a:t>
            </a:r>
            <a:br>
              <a:rPr lang="en-GB" sz="2000" dirty="0"/>
            </a:br>
            <a:endParaRPr lang="en-GB" sz="2000" dirty="0">
              <a:latin typeface="Arial" charset="0"/>
              <a:ea typeface="ＭＳ Ｐゴシック" pitchFamily="34" charset="-128"/>
              <a:cs typeface="Arial" charset="0"/>
            </a:endParaRPr>
          </a:p>
        </p:txBody>
      </p:sp>
      <p:sp>
        <p:nvSpPr>
          <p:cNvPr id="17411" name="Content Placeholder 2"/>
          <p:cNvSpPr>
            <a:spLocks noGrp="1"/>
          </p:cNvSpPr>
          <p:nvPr>
            <p:ph idx="1"/>
          </p:nvPr>
        </p:nvSpPr>
        <p:spPr>
          <a:xfrm>
            <a:off x="381000" y="1398495"/>
            <a:ext cx="5863720" cy="2716306"/>
          </a:xfrm>
        </p:spPr>
        <p:txBody>
          <a:bodyPr/>
          <a:lstStyle/>
          <a:p>
            <a:pPr defTabSz="762000">
              <a:spcBef>
                <a:spcPts val="0"/>
              </a:spcBef>
              <a:buClr>
                <a:schemeClr val="tx1"/>
              </a:buClr>
            </a:pPr>
            <a:r>
              <a:rPr lang="ja-JP" altLang="en-US" sz="1600" b="1" dirty="0">
                <a:latin typeface="AR P丸ゴシック体M" panose="020B0600010101010101" pitchFamily="50" charset="-128"/>
                <a:ea typeface="AR P丸ゴシック体M" panose="020B0600010101010101" pitchFamily="50" charset="-128"/>
              </a:rPr>
              <a:t>設立</a:t>
            </a:r>
            <a:r>
              <a:rPr lang="en-GB" sz="1600" b="1" dirty="0">
                <a:latin typeface="AR P丸ゴシック体M" panose="020B0600010101010101" pitchFamily="50" charset="-128"/>
                <a:ea typeface="AR P丸ゴシック体M" panose="020B0600010101010101" pitchFamily="50" charset="-128"/>
              </a:rPr>
              <a:t> 1980</a:t>
            </a:r>
            <a:r>
              <a:rPr lang="ja-JP" altLang="en-US" sz="1600" b="1" dirty="0">
                <a:latin typeface="AR P丸ゴシック体M" panose="020B0600010101010101" pitchFamily="50" charset="-128"/>
                <a:ea typeface="AR P丸ゴシック体M" panose="020B0600010101010101" pitchFamily="50" charset="-128"/>
              </a:rPr>
              <a:t>年　</a:t>
            </a:r>
            <a:endParaRPr lang="en-GB" sz="1600" b="1" dirty="0">
              <a:latin typeface="AR P丸ゴシック体M" panose="020B0600010101010101" pitchFamily="50" charset="-128"/>
              <a:ea typeface="AR P丸ゴシック体M" panose="020B0600010101010101" pitchFamily="50" charset="-128"/>
            </a:endParaRPr>
          </a:p>
          <a:p>
            <a:pPr defTabSz="762000">
              <a:spcBef>
                <a:spcPts val="0"/>
              </a:spcBef>
              <a:buClr>
                <a:schemeClr val="tx1"/>
              </a:buClr>
            </a:pPr>
            <a:r>
              <a:rPr lang="ja-JP" altLang="en-US" sz="1600" b="1" dirty="0">
                <a:latin typeface="AR P丸ゴシック体M" panose="020B0600010101010101" pitchFamily="50" charset="-128"/>
                <a:ea typeface="AR P丸ゴシック体M" panose="020B0600010101010101" pitchFamily="50" charset="-128"/>
              </a:rPr>
              <a:t>熱交換器の諸問題の解決策をご提供</a:t>
            </a:r>
            <a:r>
              <a:rPr lang="en-GB" sz="1600" b="1" dirty="0">
                <a:latin typeface="AR P丸ゴシック体M" panose="020B0600010101010101" pitchFamily="50" charset="-128"/>
                <a:ea typeface="AR P丸ゴシック体M" panose="020B0600010101010101" pitchFamily="50" charset="-128"/>
              </a:rPr>
              <a:t>:</a:t>
            </a:r>
          </a:p>
          <a:p>
            <a:pPr marL="0" indent="0" defTabSz="762000">
              <a:spcBef>
                <a:spcPts val="0"/>
              </a:spcBef>
              <a:buClr>
                <a:schemeClr val="tx1"/>
              </a:buClr>
              <a:buNone/>
            </a:pPr>
            <a:r>
              <a:rPr lang="en-GB" sz="1600" b="1" dirty="0">
                <a:latin typeface="AR P丸ゴシック体M" panose="020B0600010101010101" pitchFamily="50" charset="-128"/>
                <a:ea typeface="AR P丸ゴシック体M" panose="020B0600010101010101" pitchFamily="50" charset="-128"/>
              </a:rPr>
              <a:t>            *  </a:t>
            </a:r>
            <a:r>
              <a:rPr lang="ja-JP" altLang="en-US" sz="1600" b="1" dirty="0">
                <a:latin typeface="AR P丸ゴシック体M" panose="020B0600010101010101" pitchFamily="50" charset="-128"/>
                <a:ea typeface="AR P丸ゴシック体M" panose="020B0600010101010101" pitchFamily="50" charset="-128"/>
              </a:rPr>
              <a:t>プラント運転の最適化</a:t>
            </a:r>
            <a:endParaRPr lang="en-GB" sz="1600" b="1" dirty="0">
              <a:latin typeface="AR P丸ゴシック体M" panose="020B0600010101010101" pitchFamily="50" charset="-128"/>
              <a:ea typeface="AR P丸ゴシック体M" panose="020B0600010101010101" pitchFamily="50" charset="-128"/>
            </a:endParaRPr>
          </a:p>
          <a:p>
            <a:pPr marL="0" indent="0" defTabSz="762000">
              <a:spcBef>
                <a:spcPts val="0"/>
              </a:spcBef>
              <a:buClr>
                <a:schemeClr val="tx1"/>
              </a:buClr>
              <a:buNone/>
            </a:pPr>
            <a:r>
              <a:rPr lang="en-GB" sz="1600" b="1" dirty="0">
                <a:latin typeface="AR P丸ゴシック体M" panose="020B0600010101010101" pitchFamily="50" charset="-128"/>
                <a:ea typeface="AR P丸ゴシック体M" panose="020B0600010101010101" pitchFamily="50" charset="-128"/>
              </a:rPr>
              <a:t>            *  </a:t>
            </a:r>
            <a:r>
              <a:rPr lang="ja-JP" altLang="en-US" sz="1600" b="1" dirty="0">
                <a:latin typeface="AR P丸ゴシック体M" panose="020B0600010101010101" pitchFamily="50" charset="-128"/>
                <a:ea typeface="AR P丸ゴシック体M" panose="020B0600010101010101" pitchFamily="50" charset="-128"/>
              </a:rPr>
              <a:t>プラントの制限値の解除</a:t>
            </a:r>
            <a:r>
              <a:rPr lang="en-GB" sz="1600" b="1" dirty="0">
                <a:latin typeface="AR P丸ゴシック体M" panose="020B0600010101010101" pitchFamily="50" charset="-128"/>
                <a:ea typeface="AR P丸ゴシック体M" panose="020B0600010101010101" pitchFamily="50" charset="-128"/>
              </a:rPr>
              <a:t> </a:t>
            </a:r>
          </a:p>
          <a:p>
            <a:pPr marL="0" indent="0" defTabSz="762000">
              <a:spcBef>
                <a:spcPts val="0"/>
              </a:spcBef>
              <a:buClr>
                <a:schemeClr val="tx1"/>
              </a:buClr>
              <a:buNone/>
            </a:pPr>
            <a:r>
              <a:rPr lang="en-GB" sz="1600" b="1" dirty="0">
                <a:latin typeface="AR P丸ゴシック体M" panose="020B0600010101010101" pitchFamily="50" charset="-128"/>
                <a:ea typeface="AR P丸ゴシック体M" panose="020B0600010101010101" pitchFamily="50" charset="-128"/>
              </a:rPr>
              <a:t>            *  </a:t>
            </a:r>
            <a:r>
              <a:rPr lang="ja-JP" altLang="en-US" sz="1600" b="1" dirty="0">
                <a:latin typeface="AR P丸ゴシック体M" panose="020B0600010101010101" pitchFamily="50" charset="-128"/>
                <a:ea typeface="AR P丸ゴシック体M" panose="020B0600010101010101" pitchFamily="50" charset="-128"/>
              </a:rPr>
              <a:t>所要エネルギーの削減</a:t>
            </a:r>
            <a:endParaRPr lang="en-GB" sz="1600" b="1" dirty="0">
              <a:latin typeface="AR P丸ゴシック体M" panose="020B0600010101010101" pitchFamily="50" charset="-128"/>
              <a:ea typeface="AR P丸ゴシック体M" panose="020B0600010101010101" pitchFamily="50" charset="-128"/>
            </a:endParaRPr>
          </a:p>
          <a:p>
            <a:pPr marL="0" defTabSz="762000">
              <a:spcBef>
                <a:spcPts val="0"/>
              </a:spcBef>
              <a:buClr>
                <a:schemeClr val="tx1"/>
              </a:buClr>
            </a:pPr>
            <a:endParaRPr lang="en-GB" sz="1600" b="1" dirty="0">
              <a:latin typeface="AR P丸ゴシック体M" panose="020B0600010101010101" pitchFamily="50" charset="-128"/>
              <a:ea typeface="AR P丸ゴシック体M" panose="020B0600010101010101" pitchFamily="50" charset="-128"/>
            </a:endParaRPr>
          </a:p>
          <a:p>
            <a:pPr defTabSz="762000">
              <a:spcBef>
                <a:spcPts val="0"/>
              </a:spcBef>
              <a:buClr>
                <a:schemeClr val="tx1"/>
              </a:buClr>
            </a:pPr>
            <a:r>
              <a:rPr lang="ja-JP" altLang="en-US" sz="1600" b="1" dirty="0">
                <a:latin typeface="AR P丸ゴシック体M" panose="020B0600010101010101" pitchFamily="50" charset="-128"/>
                <a:ea typeface="AR P丸ゴシック体M" panose="020B0600010101010101" pitchFamily="50" charset="-128"/>
              </a:rPr>
              <a:t>熱交換器の伝熱促進の研究開発と</a:t>
            </a:r>
            <a:r>
              <a:rPr lang="en-US" altLang="ja-JP" sz="1600" b="1" dirty="0">
                <a:latin typeface="AR P丸ゴシック体M" panose="020B0600010101010101" pitchFamily="50" charset="-128"/>
                <a:ea typeface="AR P丸ゴシック体M" panose="020B0600010101010101" pitchFamily="50" charset="-128"/>
              </a:rPr>
              <a:t>hiTRAN</a:t>
            </a:r>
            <a:r>
              <a:rPr lang="ja-JP" altLang="en-US" sz="1600" b="1" dirty="0">
                <a:latin typeface="AR P丸ゴシック体M" panose="020B0600010101010101" pitchFamily="50" charset="-128"/>
                <a:ea typeface="AR P丸ゴシック体M" panose="020B0600010101010101" pitchFamily="50" charset="-128"/>
              </a:rPr>
              <a:t>エレメントの製造と供給</a:t>
            </a:r>
            <a:endParaRPr lang="en-US" altLang="ja-JP" sz="1600" b="1" dirty="0">
              <a:latin typeface="AR P丸ゴシック体M" panose="020B0600010101010101" pitchFamily="50" charset="-128"/>
              <a:ea typeface="AR P丸ゴシック体M" panose="020B0600010101010101" pitchFamily="50" charset="-128"/>
            </a:endParaRPr>
          </a:p>
          <a:p>
            <a:pPr defTabSz="762000">
              <a:spcBef>
                <a:spcPts val="0"/>
              </a:spcBef>
              <a:buClr>
                <a:schemeClr val="tx1"/>
              </a:buClr>
            </a:pPr>
            <a:r>
              <a:rPr lang="ja-JP" altLang="en-US" sz="1600" b="1" dirty="0">
                <a:latin typeface="AR P丸ゴシック体M" panose="020B0600010101010101" pitchFamily="50" charset="-128"/>
                <a:ea typeface="AR P丸ゴシック体M" panose="020B0600010101010101" pitchFamily="50" charset="-128"/>
              </a:rPr>
              <a:t>本社　英国</a:t>
            </a:r>
            <a:endParaRPr lang="en-GB" sz="1600" b="1" dirty="0">
              <a:latin typeface="AR P丸ゴシック体M" panose="020B0600010101010101" pitchFamily="50" charset="-128"/>
              <a:ea typeface="AR P丸ゴシック体M" panose="020B0600010101010101" pitchFamily="50" charset="-128"/>
            </a:endParaRPr>
          </a:p>
          <a:p>
            <a:pPr defTabSz="762000">
              <a:spcBef>
                <a:spcPts val="0"/>
              </a:spcBef>
              <a:buClr>
                <a:schemeClr val="tx1"/>
              </a:buClr>
            </a:pPr>
            <a:endParaRPr lang="en-GB" sz="1600" b="1" dirty="0">
              <a:latin typeface="AR P丸ゴシック体M" panose="020B0600010101010101" pitchFamily="50" charset="-128"/>
              <a:ea typeface="AR P丸ゴシック体M" panose="020B0600010101010101" pitchFamily="50" charset="-128"/>
            </a:endParaRPr>
          </a:p>
          <a:p>
            <a:pPr defTabSz="762000">
              <a:spcBef>
                <a:spcPts val="0"/>
              </a:spcBef>
              <a:buClr>
                <a:schemeClr val="tx1"/>
              </a:buClr>
            </a:pPr>
            <a:r>
              <a:rPr lang="ja-JP" altLang="en-US" sz="1600" b="1" dirty="0">
                <a:latin typeface="AR P丸ゴシック体M" panose="020B0600010101010101" pitchFamily="50" charset="-128"/>
                <a:ea typeface="AR P丸ゴシック体M" panose="020B0600010101010101" pitchFamily="50" charset="-128"/>
              </a:rPr>
              <a:t>商業実績　２０，０００基以上</a:t>
            </a:r>
            <a:endParaRPr lang="en-GB" sz="1600" b="1" dirty="0">
              <a:latin typeface="AR P丸ゴシック体M" panose="020B0600010101010101" pitchFamily="50" charset="-128"/>
              <a:ea typeface="AR P丸ゴシック体M" panose="020B0600010101010101" pitchFamily="50" charset="-128"/>
            </a:endParaRPr>
          </a:p>
          <a:p>
            <a:pPr marL="0" defTabSz="762000">
              <a:spcBef>
                <a:spcPts val="0"/>
              </a:spcBef>
              <a:buClr>
                <a:schemeClr val="tx1"/>
              </a:buClr>
              <a:buFont typeface="Arial" charset="0"/>
              <a:buChar char="•"/>
            </a:pPr>
            <a:endParaRPr lang="en-GB" sz="1600" dirty="0">
              <a:latin typeface="Arial" charset="0"/>
              <a:ea typeface="ＭＳ Ｐゴシック" pitchFamily="34" charset="-128"/>
              <a:cs typeface="Arial" charset="0"/>
            </a:endParaRPr>
          </a:p>
        </p:txBody>
      </p:sp>
      <p:pic>
        <p:nvPicPr>
          <p:cNvPr id="1741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8528" y="2109787"/>
            <a:ext cx="2517030" cy="209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8527" y="4319587"/>
            <a:ext cx="2525762"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5327" y="4319587"/>
            <a:ext cx="2619393" cy="18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p:cNvPicPr>
            <a:picLocks noChangeAspect="1"/>
          </p:cNvPicPr>
          <p:nvPr/>
        </p:nvPicPr>
        <p:blipFill>
          <a:blip r:embed="rId5" cstate="print">
            <a:extLst>
              <a:ext uri="{28A0092B-C50C-407E-A947-70E740481C1C}">
                <a14:useLocalDpi xmlns:a14="http://schemas.microsoft.com/office/drawing/2010/main" val="0"/>
              </a:ext>
            </a:extLst>
          </a:blip>
          <a:srcRect l="3036" r="50000" b="44861"/>
          <a:stretch>
            <a:fillRect/>
          </a:stretch>
        </p:blipFill>
        <p:spPr bwMode="auto">
          <a:xfrm>
            <a:off x="6629720" y="132117"/>
            <a:ext cx="2255838"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745" y="4319587"/>
            <a:ext cx="2869490"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0185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47472"/>
            <a:ext cx="9144000" cy="685800"/>
          </a:xfrm>
        </p:spPr>
        <p:txBody>
          <a:bodyPr/>
          <a:lstStyle/>
          <a:p>
            <a:r>
              <a:rPr kumimoji="1" lang="en-US" altLang="ja-JP" dirty="0"/>
              <a:t>4.</a:t>
            </a:r>
            <a:r>
              <a:rPr kumimoji="1" lang="ja-JP" altLang="en-US" dirty="0"/>
              <a:t>粒子沈降防止　</a:t>
            </a:r>
            <a:r>
              <a:rPr kumimoji="1" lang="en-US" altLang="ja-JP" dirty="0"/>
              <a:t>(3 of 3)</a:t>
            </a:r>
            <a:endParaRPr kumimoji="1" lang="ja-JP" altLang="en-US" dirty="0"/>
          </a:p>
        </p:txBody>
      </p:sp>
      <p:pic>
        <p:nvPicPr>
          <p:cNvPr id="4" name="#video 12.wmv">
            <a:hlinkClick r:id="" action="ppaction://media"/>
          </p:cNvPr>
          <p:cNvPicPr>
            <a:picLocks noRot="1" noChangeAspect="1"/>
          </p:cNvPicPr>
          <p:nvPr>
            <a:videoFile r:link="rId1"/>
          </p:nvPr>
        </p:nvPicPr>
        <p:blipFill>
          <a:blip r:embed="rId3" cstate="print"/>
          <a:stretch>
            <a:fillRect/>
          </a:stretch>
        </p:blipFill>
        <p:spPr>
          <a:xfrm>
            <a:off x="1402080" y="1139952"/>
            <a:ext cx="6486144" cy="4864608"/>
          </a:xfrm>
          <a:prstGeom prst="rect">
            <a:avLst/>
          </a:prstGeom>
        </p:spPr>
      </p:pic>
    </p:spTree>
    <p:extLst>
      <p:ext uri="{BB962C8B-B14F-4D97-AF65-F5344CB8AC3E}">
        <p14:creationId xmlns:p14="http://schemas.microsoft.com/office/powerpoint/2010/main" val="6319085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38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142504" y="310738"/>
            <a:ext cx="8823366" cy="685800"/>
          </a:xfrm>
        </p:spPr>
        <p:txBody>
          <a:bodyPr/>
          <a:lstStyle/>
          <a:p>
            <a:r>
              <a:rPr lang="ja-JP" altLang="en-US" dirty="0"/>
              <a:t>確認調査の手法</a:t>
            </a:r>
            <a:r>
              <a:rPr lang="en-US" dirty="0"/>
              <a:t>–</a:t>
            </a:r>
            <a:r>
              <a:rPr lang="ja-JP" altLang="en-US" dirty="0"/>
              <a:t>既設の改造</a:t>
            </a:r>
            <a:endParaRPr lang="en-GB" dirty="0"/>
          </a:p>
        </p:txBody>
      </p:sp>
      <p:sp>
        <p:nvSpPr>
          <p:cNvPr id="224259" name="Rectangle 3"/>
          <p:cNvSpPr>
            <a:spLocks noGrp="1" noChangeArrowheads="1"/>
          </p:cNvSpPr>
          <p:nvPr>
            <p:ph type="body" idx="1"/>
          </p:nvPr>
        </p:nvSpPr>
        <p:spPr>
          <a:xfrm>
            <a:off x="353568" y="996538"/>
            <a:ext cx="8485632" cy="5031951"/>
          </a:xfrm>
        </p:spPr>
        <p:txBody>
          <a:bodyPr/>
          <a:lstStyle/>
          <a:p>
            <a:pPr>
              <a:lnSpc>
                <a:spcPct val="90000"/>
              </a:lnSpc>
            </a:pPr>
            <a:r>
              <a:rPr lang="ja-JP" altLang="en-US" dirty="0"/>
              <a:t>信頼できるソフトウェアを用いた現状性能の調査</a:t>
            </a:r>
            <a:br>
              <a:rPr lang="en-US" dirty="0"/>
            </a:br>
            <a:r>
              <a:rPr lang="ja-JP" altLang="en-US" dirty="0"/>
              <a:t>例えば、「</a:t>
            </a:r>
            <a:r>
              <a:rPr lang="en-US" dirty="0"/>
              <a:t>HTRI X-suite</a:t>
            </a:r>
            <a:r>
              <a:rPr lang="ja-JP" altLang="en-US" dirty="0"/>
              <a:t>」、「</a:t>
            </a:r>
            <a:r>
              <a:rPr lang="en-US" dirty="0"/>
              <a:t>Aspen EDR</a:t>
            </a:r>
            <a:r>
              <a:rPr lang="ja-JP" altLang="en-US" dirty="0"/>
              <a:t>」</a:t>
            </a:r>
            <a:br>
              <a:rPr lang="en-US" dirty="0"/>
            </a:br>
            <a:br>
              <a:rPr lang="en-US" dirty="0"/>
            </a:br>
            <a:br>
              <a:rPr lang="en-US" dirty="0"/>
            </a:br>
            <a:endParaRPr lang="en-US" dirty="0"/>
          </a:p>
          <a:p>
            <a:pPr>
              <a:lnSpc>
                <a:spcPct val="90000"/>
              </a:lnSpc>
            </a:pPr>
            <a:r>
              <a:rPr lang="ja-JP" altLang="en-US" dirty="0"/>
              <a:t>伝熱抵抗、レイノルズ数、圧力損失、形状変更の</a:t>
            </a:r>
            <a:endParaRPr lang="en-US" altLang="ja-JP" dirty="0"/>
          </a:p>
          <a:p>
            <a:pPr>
              <a:lnSpc>
                <a:spcPct val="90000"/>
              </a:lnSpc>
              <a:buNone/>
            </a:pPr>
            <a:r>
              <a:rPr lang="ja-JP" altLang="en-US" dirty="0"/>
              <a:t>　  可能性を再調査</a:t>
            </a:r>
            <a:br>
              <a:rPr lang="en-US" dirty="0"/>
            </a:br>
            <a:endParaRPr lang="en-US" dirty="0"/>
          </a:p>
          <a:p>
            <a:pPr>
              <a:lnSpc>
                <a:spcPct val="90000"/>
              </a:lnSpc>
            </a:pPr>
            <a:r>
              <a:rPr lang="ja-JP" altLang="en-US" dirty="0"/>
              <a:t>形状変更の可能性を考慮して、</a:t>
            </a:r>
            <a:endParaRPr lang="en-US" altLang="ja-JP" dirty="0"/>
          </a:p>
          <a:p>
            <a:pPr>
              <a:lnSpc>
                <a:spcPct val="90000"/>
              </a:lnSpc>
              <a:buNone/>
            </a:pPr>
            <a:r>
              <a:rPr lang="ja-JP" altLang="en-US" dirty="0"/>
              <a:t>　  </a:t>
            </a:r>
            <a:r>
              <a:rPr lang="en-US" altLang="ja-JP" dirty="0" err="1"/>
              <a:t>hiTRAN</a:t>
            </a:r>
            <a:r>
              <a:rPr lang="ja-JP" altLang="en-US" dirty="0"/>
              <a:t>挿入後の伝熱係数と圧力損失を検証</a:t>
            </a:r>
            <a:br>
              <a:rPr lang="en-US" dirty="0"/>
            </a:br>
            <a:endParaRPr lang="en-US" dirty="0"/>
          </a:p>
          <a:p>
            <a:pPr>
              <a:lnSpc>
                <a:spcPct val="90000"/>
              </a:lnSpc>
            </a:pPr>
            <a:r>
              <a:rPr lang="en-US" altLang="ja-JP" dirty="0"/>
              <a:t>hiTRAN</a:t>
            </a:r>
            <a:r>
              <a:rPr lang="ja-JP" altLang="en-US" dirty="0"/>
              <a:t>の管側伝熱係数の効果を総括的性能として評価する</a:t>
            </a:r>
            <a:endParaRPr lang="en-US" altLang="ja-JP" dirty="0"/>
          </a:p>
          <a:p>
            <a:pPr>
              <a:lnSpc>
                <a:spcPct val="90000"/>
              </a:lnSpc>
              <a:buNone/>
            </a:pPr>
            <a:r>
              <a:rPr lang="ja-JP" altLang="en-US" dirty="0"/>
              <a:t>　  「</a:t>
            </a:r>
            <a:r>
              <a:rPr lang="en-US" dirty="0" err="1"/>
              <a:t>hiTRAN</a:t>
            </a:r>
            <a:r>
              <a:rPr lang="en-US" dirty="0"/>
              <a:t> SP Free Soft</a:t>
            </a:r>
            <a:r>
              <a:rPr lang="ja-JP" altLang="en-US" dirty="0"/>
              <a:t>」の利用</a:t>
            </a:r>
            <a:endParaRPr lang="en-US" dirty="0"/>
          </a:p>
          <a:p>
            <a:pPr>
              <a:lnSpc>
                <a:spcPct val="90000"/>
              </a:lnSpc>
            </a:pPr>
            <a:endParaRPr lang="en-US" dirty="0"/>
          </a:p>
          <a:p>
            <a:pPr>
              <a:lnSpc>
                <a:spcPct val="90000"/>
              </a:lnSpc>
              <a:buFontTx/>
              <a:buNone/>
            </a:pPr>
            <a:endParaRPr lang="en-GB" dirty="0"/>
          </a:p>
        </p:txBody>
      </p:sp>
      <p:pic>
        <p:nvPicPr>
          <p:cNvPr id="4096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24176" y="1828799"/>
            <a:ext cx="2089263" cy="648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120896" y="1764616"/>
            <a:ext cx="2732622" cy="76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02778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369888"/>
            <a:ext cx="9144000" cy="5808662"/>
          </a:xfrm>
          <a:noFill/>
        </p:spPr>
        <p:txBody>
          <a:bodyPr/>
          <a:lstStyle/>
          <a:p>
            <a:pPr algn="l"/>
            <a:br>
              <a:rPr lang="en-GB" sz="3600" dirty="0">
                <a:ea typeface="ＭＳ Ｐゴシック" pitchFamily="34" charset="-128"/>
              </a:rPr>
            </a:br>
            <a:br>
              <a:rPr lang="en-GB" sz="3600" dirty="0">
                <a:ea typeface="ＭＳ Ｐゴシック" pitchFamily="34" charset="-128"/>
              </a:rPr>
            </a:br>
            <a:r>
              <a:rPr lang="ja-JP" altLang="en-US" sz="3600" dirty="0">
                <a:ea typeface="ＭＳ Ｐゴシック" pitchFamily="34" charset="-128"/>
              </a:rPr>
              <a:t>　　　　　　「</a:t>
            </a:r>
            <a:r>
              <a:rPr lang="en-GB" sz="3600" dirty="0" err="1">
                <a:ea typeface="ＭＳ Ｐゴシック" pitchFamily="34" charset="-128"/>
              </a:rPr>
              <a:t>h</a:t>
            </a:r>
            <a:r>
              <a:rPr lang="en-GB" dirty="0" err="1">
                <a:ea typeface="ＭＳ Ｐゴシック" pitchFamily="34" charset="-128"/>
              </a:rPr>
              <a:t>iTRAN</a:t>
            </a:r>
            <a:r>
              <a:rPr lang="en-GB" dirty="0">
                <a:ea typeface="ＭＳ Ｐゴシック" pitchFamily="34" charset="-128"/>
              </a:rPr>
              <a:t> SP </a:t>
            </a:r>
            <a:r>
              <a:rPr lang="ja-JP" altLang="en-US" dirty="0">
                <a:ea typeface="ＭＳ Ｐゴシック" pitchFamily="34" charset="-128"/>
              </a:rPr>
              <a:t>ソフトウェア」</a:t>
            </a:r>
            <a:br>
              <a:rPr lang="en-US" altLang="ja-JP" dirty="0">
                <a:ea typeface="ＭＳ Ｐゴシック" pitchFamily="34" charset="-128"/>
              </a:rPr>
            </a:br>
            <a:br>
              <a:rPr lang="en-GB" dirty="0">
                <a:ea typeface="ＭＳ Ｐゴシック" pitchFamily="34" charset="-128"/>
              </a:rPr>
            </a:br>
            <a:r>
              <a:rPr lang="en-GB" sz="2400" b="0" dirty="0">
                <a:ea typeface="ＭＳ Ｐゴシック" pitchFamily="34" charset="-128"/>
              </a:rPr>
              <a:t> </a:t>
            </a:r>
            <a:r>
              <a:rPr lang="ja-JP" altLang="en-US" sz="2400" b="0" dirty="0">
                <a:ea typeface="ＭＳ Ｐゴシック" pitchFamily="34" charset="-128"/>
              </a:rPr>
              <a:t>　</a:t>
            </a:r>
            <a:r>
              <a:rPr lang="en-US" altLang="ja-JP" sz="2400" b="0" dirty="0">
                <a:ea typeface="ＭＳ Ｐゴシック" pitchFamily="34" charset="-128"/>
              </a:rPr>
              <a:t>1) </a:t>
            </a:r>
            <a:r>
              <a:rPr lang="ja-JP" altLang="en-US" sz="2400" b="0" dirty="0">
                <a:ea typeface="ＭＳ Ｐゴシック" pitchFamily="34" charset="-128"/>
              </a:rPr>
              <a:t>統合一体計算でもスタンドアロン</a:t>
            </a:r>
            <a:r>
              <a:rPr lang="en-US" altLang="ja-JP" sz="2400" b="0" dirty="0">
                <a:ea typeface="ＭＳ Ｐゴシック" pitchFamily="34" charset="-128"/>
              </a:rPr>
              <a:t>(</a:t>
            </a:r>
            <a:r>
              <a:rPr lang="ja-JP" altLang="en-US" sz="2400" b="0" dirty="0">
                <a:ea typeface="ＭＳ Ｐゴシック" pitchFamily="34" charset="-128"/>
              </a:rPr>
              <a:t>単独</a:t>
            </a:r>
            <a:r>
              <a:rPr lang="en-US" altLang="ja-JP" sz="2400" b="0" dirty="0">
                <a:ea typeface="ＭＳ Ｐゴシック" pitchFamily="34" charset="-128"/>
              </a:rPr>
              <a:t>)</a:t>
            </a:r>
            <a:r>
              <a:rPr lang="ja-JP" altLang="en-US" sz="2400" b="0" dirty="0">
                <a:ea typeface="ＭＳ Ｐゴシック" pitchFamily="34" charset="-128"/>
              </a:rPr>
              <a:t>でも両方に</a:t>
            </a:r>
            <a:br>
              <a:rPr lang="en-US" altLang="ja-JP" sz="2400" b="0" dirty="0">
                <a:ea typeface="ＭＳ Ｐゴシック" pitchFamily="34" charset="-128"/>
              </a:rPr>
            </a:br>
            <a:r>
              <a:rPr lang="ja-JP" altLang="en-US" sz="2400" b="0" dirty="0">
                <a:ea typeface="ＭＳ Ｐゴシック" pitchFamily="34" charset="-128"/>
              </a:rPr>
              <a:t>　　　計算可能な設計・シミュレーションプログラム</a:t>
            </a:r>
            <a:br>
              <a:rPr lang="en-GB" sz="2400" b="0" dirty="0">
                <a:ea typeface="ＭＳ Ｐゴシック" pitchFamily="34" charset="-128"/>
              </a:rPr>
            </a:br>
            <a:br>
              <a:rPr lang="en-GB" sz="2400" b="0" dirty="0">
                <a:ea typeface="ＭＳ Ｐゴシック" pitchFamily="34" charset="-128"/>
              </a:rPr>
            </a:br>
            <a:r>
              <a:rPr lang="ja-JP" altLang="en-US" sz="2400" b="0" dirty="0">
                <a:ea typeface="ＭＳ Ｐゴシック" pitchFamily="34" charset="-128"/>
              </a:rPr>
              <a:t>　 </a:t>
            </a:r>
            <a:r>
              <a:rPr lang="en-US" altLang="ja-JP" sz="2400" b="0" dirty="0">
                <a:ea typeface="ＭＳ Ｐゴシック" pitchFamily="34" charset="-128"/>
              </a:rPr>
              <a:t>2) </a:t>
            </a:r>
            <a:r>
              <a:rPr lang="ja-JP" altLang="en-US" sz="2400" b="0" dirty="0">
                <a:ea typeface="ＭＳ Ｐゴシック" pitchFamily="34" charset="-128"/>
              </a:rPr>
              <a:t>設計技術者が多管胴式とクロスフロー（直交型）熱交換器の</a:t>
            </a:r>
            <a:br>
              <a:rPr lang="en-US" altLang="ja-JP" sz="2400" b="0" dirty="0">
                <a:ea typeface="ＭＳ Ｐゴシック" pitchFamily="34" charset="-128"/>
              </a:rPr>
            </a:br>
            <a:r>
              <a:rPr lang="ja-JP" altLang="en-US" sz="2400" b="0" dirty="0">
                <a:ea typeface="ＭＳ Ｐゴシック" pitchFamily="34" charset="-128"/>
              </a:rPr>
              <a:t>　　　</a:t>
            </a:r>
            <a:r>
              <a:rPr lang="en-GB" sz="2400" b="0" dirty="0" err="1">
                <a:ea typeface="ＭＳ Ｐゴシック" pitchFamily="34" charset="-128"/>
              </a:rPr>
              <a:t>hiTRAN</a:t>
            </a:r>
            <a:r>
              <a:rPr lang="ja-JP" altLang="en-US" sz="2400" b="0" dirty="0">
                <a:ea typeface="ＭＳ Ｐゴシック" pitchFamily="34" charset="-128"/>
              </a:rPr>
              <a:t>システム最適化できるソフト</a:t>
            </a:r>
            <a:br>
              <a:rPr lang="en-GB" sz="2400" b="0" dirty="0">
                <a:ea typeface="ＭＳ Ｐゴシック" pitchFamily="34" charset="-128"/>
              </a:rPr>
            </a:br>
            <a:r>
              <a:rPr lang="en-GB" sz="2400" b="0" dirty="0">
                <a:ea typeface="ＭＳ Ｐゴシック" pitchFamily="34" charset="-128"/>
              </a:rPr>
              <a:t> </a:t>
            </a:r>
            <a:r>
              <a:rPr lang="ja-JP" altLang="en-US" sz="2400" b="0" dirty="0">
                <a:ea typeface="ＭＳ Ｐゴシック" pitchFamily="34" charset="-128"/>
              </a:rPr>
              <a:t>　　　統合化計算</a:t>
            </a:r>
            <a:r>
              <a:rPr lang="en-GB" sz="2400" b="0" dirty="0">
                <a:ea typeface="ＭＳ Ｐゴシック" pitchFamily="34" charset="-128"/>
              </a:rPr>
              <a:t>:</a:t>
            </a:r>
            <a:br>
              <a:rPr lang="en-GB" sz="2400" b="0" dirty="0">
                <a:ea typeface="ＭＳ Ｐゴシック" pitchFamily="34" charset="-128"/>
              </a:rPr>
            </a:br>
            <a:r>
              <a:rPr lang="ja-JP" altLang="en-US" sz="2400" b="0" dirty="0">
                <a:ea typeface="ＭＳ Ｐゴシック" pitchFamily="34" charset="-128"/>
              </a:rPr>
              <a:t>　　　　・</a:t>
            </a:r>
            <a:r>
              <a:rPr lang="en-GB" sz="2400" b="0" dirty="0">
                <a:ea typeface="ＭＳ Ｐゴシック" pitchFamily="34" charset="-128"/>
              </a:rPr>
              <a:t>HTRI </a:t>
            </a:r>
            <a:r>
              <a:rPr lang="en-GB" sz="2400" b="0" dirty="0" err="1">
                <a:ea typeface="ＭＳ Ｐゴシック" pitchFamily="34" charset="-128"/>
              </a:rPr>
              <a:t>Xchanger</a:t>
            </a:r>
            <a:r>
              <a:rPr lang="en-GB" sz="2400" b="0" dirty="0">
                <a:ea typeface="ＭＳ Ｐゴシック" pitchFamily="34" charset="-128"/>
              </a:rPr>
              <a:t> Suite 6.0 </a:t>
            </a:r>
            <a:br>
              <a:rPr lang="en-GB" sz="2400" b="0" dirty="0">
                <a:ea typeface="ＭＳ Ｐゴシック" pitchFamily="34" charset="-128"/>
              </a:rPr>
            </a:br>
            <a:r>
              <a:rPr lang="ja-JP" altLang="en-US" sz="2400" b="0" dirty="0">
                <a:ea typeface="ＭＳ Ｐゴシック" pitchFamily="34" charset="-128"/>
              </a:rPr>
              <a:t>　　　　・</a:t>
            </a:r>
            <a:r>
              <a:rPr lang="en-GB" sz="2400" b="0" dirty="0" err="1">
                <a:ea typeface="ＭＳ Ｐゴシック" pitchFamily="34" charset="-128"/>
              </a:rPr>
              <a:t>Aspentech</a:t>
            </a:r>
            <a:r>
              <a:rPr lang="en-GB" sz="2400" b="0" dirty="0">
                <a:ea typeface="ＭＳ Ｐゴシック" pitchFamily="34" charset="-128"/>
              </a:rPr>
              <a:t> EDR 7.1</a:t>
            </a:r>
            <a:r>
              <a:rPr lang="en-GB" sz="3600" dirty="0">
                <a:ea typeface="ＭＳ Ｐゴシック" pitchFamily="34" charset="-128"/>
              </a:rPr>
              <a:t> </a:t>
            </a:r>
            <a:br>
              <a:rPr lang="en-GB" sz="3600" dirty="0">
                <a:ea typeface="ＭＳ Ｐゴシック" pitchFamily="34" charset="-128"/>
              </a:rPr>
            </a:br>
            <a:r>
              <a:rPr lang="en-GB" sz="2800" b="0" dirty="0">
                <a:ea typeface="ＭＳ Ｐゴシック" pitchFamily="34" charset="-128"/>
              </a:rPr>
              <a:t> </a:t>
            </a:r>
            <a:br>
              <a:rPr lang="en-GB" sz="3600" dirty="0">
                <a:ea typeface="ＭＳ Ｐゴシック" pitchFamily="34" charset="-128"/>
              </a:rPr>
            </a:br>
            <a:endParaRPr lang="en-GB" sz="3600" dirty="0">
              <a:ea typeface="ＭＳ Ｐゴシック" pitchFamily="34" charset="-128"/>
            </a:endParaRPr>
          </a:p>
        </p:txBody>
      </p:sp>
    </p:spTree>
    <p:extLst>
      <p:ext uri="{BB962C8B-B14F-4D97-AF65-F5344CB8AC3E}">
        <p14:creationId xmlns:p14="http://schemas.microsoft.com/office/powerpoint/2010/main" val="132129454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 y="284163"/>
            <a:ext cx="9144000" cy="685800"/>
          </a:xfrm>
        </p:spPr>
        <p:txBody>
          <a:bodyPr/>
          <a:lstStyle/>
          <a:p>
            <a:r>
              <a:rPr lang="ja-JP" altLang="en-US" sz="2800" dirty="0">
                <a:latin typeface="Futurist" charset="0"/>
                <a:ea typeface="ＭＳ Ｐゴシック" pitchFamily="34" charset="-128"/>
              </a:rPr>
              <a:t>「</a:t>
            </a:r>
            <a:r>
              <a:rPr lang="en-GB" sz="2800" dirty="0" err="1">
                <a:latin typeface="Futurist" charset="0"/>
                <a:ea typeface="ＭＳ Ｐゴシック" pitchFamily="34" charset="-128"/>
              </a:rPr>
              <a:t>hiTRAN</a:t>
            </a:r>
            <a:r>
              <a:rPr lang="en-GB" sz="2800" dirty="0">
                <a:latin typeface="Futurist" charset="0"/>
                <a:ea typeface="ＭＳ Ｐゴシック" pitchFamily="34" charset="-128"/>
              </a:rPr>
              <a:t> SP</a:t>
            </a:r>
            <a:r>
              <a:rPr lang="ja-JP" altLang="en-US" sz="2800" dirty="0">
                <a:latin typeface="Futurist" charset="0"/>
                <a:ea typeface="ＭＳ Ｐゴシック" pitchFamily="34" charset="-128"/>
              </a:rPr>
              <a:t>ソフトウェア」の特長</a:t>
            </a:r>
            <a:r>
              <a:rPr lang="en-GB" sz="2800" dirty="0">
                <a:latin typeface="Futurist" charset="0"/>
                <a:ea typeface="ＭＳ Ｐゴシック" pitchFamily="34" charset="-128"/>
              </a:rPr>
              <a:t> </a:t>
            </a:r>
          </a:p>
        </p:txBody>
      </p:sp>
      <p:sp>
        <p:nvSpPr>
          <p:cNvPr id="57347" name="Rectangle 3"/>
          <p:cNvSpPr>
            <a:spLocks noGrp="1" noChangeArrowheads="1"/>
          </p:cNvSpPr>
          <p:nvPr>
            <p:ph type="body" idx="1"/>
          </p:nvPr>
        </p:nvSpPr>
        <p:spPr>
          <a:xfrm>
            <a:off x="0" y="5560505"/>
            <a:ext cx="9144000" cy="535495"/>
          </a:xfrm>
        </p:spPr>
        <p:txBody>
          <a:bodyPr/>
          <a:lstStyle/>
          <a:p>
            <a:pPr algn="ctr">
              <a:buNone/>
            </a:pPr>
            <a:r>
              <a:rPr lang="ja-JP" altLang="en-US" sz="1800" dirty="0">
                <a:ea typeface="ＭＳ Ｐゴシック" pitchFamily="34" charset="-128"/>
              </a:rPr>
              <a:t>最適化画面</a:t>
            </a:r>
            <a:r>
              <a:rPr lang="en-GB" sz="1800" dirty="0">
                <a:ea typeface="ＭＳ Ｐゴシック" pitchFamily="34" charset="-128"/>
              </a:rPr>
              <a:t> -  hiTRAN</a:t>
            </a:r>
            <a:r>
              <a:rPr lang="en-GB" sz="1800" baseline="30000" dirty="0">
                <a:ea typeface="ＭＳ Ｐゴシック" pitchFamily="34" charset="-128"/>
              </a:rPr>
              <a:t>®</a:t>
            </a:r>
            <a:r>
              <a:rPr lang="en-GB" sz="1800" dirty="0">
                <a:ea typeface="ＭＳ Ｐゴシック" pitchFamily="34" charset="-128"/>
              </a:rPr>
              <a:t> </a:t>
            </a:r>
            <a:r>
              <a:rPr lang="ja-JP" altLang="en-US" sz="1800" dirty="0">
                <a:ea typeface="ＭＳ Ｐゴシック" pitchFamily="34" charset="-128"/>
              </a:rPr>
              <a:t>ワイヤマトリックス素子を用いて管式熱交換器の最適化を計算</a:t>
            </a:r>
            <a:endParaRPr lang="en-US" sz="1800" dirty="0">
              <a:ea typeface="ＭＳ Ｐゴシック" pitchFamily="34" charset="-128"/>
            </a:endParaRPr>
          </a:p>
        </p:txBody>
      </p:sp>
      <p:pic>
        <p:nvPicPr>
          <p:cNvPr id="57348" name="Picture 5" descr="\\Calgavin-server\company\Photos &amp; images\Photo index system\GRD-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5504" y="1109472"/>
            <a:ext cx="6304478" cy="430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95502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7"/>
          <p:cNvSpPr txBox="1">
            <a:spLocks noChangeArrowheads="1"/>
          </p:cNvSpPr>
          <p:nvPr/>
        </p:nvSpPr>
        <p:spPr bwMode="auto">
          <a:xfrm>
            <a:off x="0" y="2340864"/>
            <a:ext cx="9144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2"/>
                </a:solidFill>
                <a:latin typeface="Futurist" charset="0"/>
                <a:ea typeface="ＭＳ Ｐゴシック" pitchFamily="34" charset="-128"/>
              </a:defRPr>
            </a:lvl1pPr>
            <a:lvl2pPr marL="742950" indent="-285750">
              <a:defRPr sz="2000" b="1">
                <a:solidFill>
                  <a:schemeClr val="tx2"/>
                </a:solidFill>
                <a:latin typeface="Futurist" charset="0"/>
                <a:ea typeface="ＭＳ Ｐゴシック" pitchFamily="34" charset="-128"/>
              </a:defRPr>
            </a:lvl2pPr>
            <a:lvl3pPr marL="1143000" indent="-228600">
              <a:defRPr sz="2000" b="1">
                <a:solidFill>
                  <a:schemeClr val="tx2"/>
                </a:solidFill>
                <a:latin typeface="Futurist" charset="0"/>
                <a:ea typeface="ＭＳ Ｐゴシック" pitchFamily="34" charset="-128"/>
              </a:defRPr>
            </a:lvl3pPr>
            <a:lvl4pPr marL="1600200" indent="-228600">
              <a:defRPr sz="2000" b="1">
                <a:solidFill>
                  <a:schemeClr val="tx2"/>
                </a:solidFill>
                <a:latin typeface="Futurist" charset="0"/>
                <a:ea typeface="ＭＳ Ｐゴシック" pitchFamily="34" charset="-128"/>
              </a:defRPr>
            </a:lvl4pPr>
            <a:lvl5pPr marL="2057400" indent="-228600">
              <a:defRPr sz="2000" b="1">
                <a:solidFill>
                  <a:schemeClr val="tx2"/>
                </a:solidFill>
                <a:latin typeface="Futurist" charset="0"/>
                <a:ea typeface="ＭＳ Ｐゴシック" pitchFamily="34" charset="-128"/>
              </a:defRPr>
            </a:lvl5pPr>
            <a:lvl6pPr marL="2514600" indent="-228600" eaLnBrk="0" fontAlgn="base" hangingPunct="0">
              <a:spcBef>
                <a:spcPct val="0"/>
              </a:spcBef>
              <a:spcAft>
                <a:spcPct val="0"/>
              </a:spcAft>
              <a:defRPr sz="2000" b="1">
                <a:solidFill>
                  <a:schemeClr val="tx2"/>
                </a:solidFill>
                <a:latin typeface="Futurist" charset="0"/>
                <a:ea typeface="ＭＳ Ｐゴシック" pitchFamily="34" charset="-128"/>
              </a:defRPr>
            </a:lvl6pPr>
            <a:lvl7pPr marL="2971800" indent="-228600" eaLnBrk="0" fontAlgn="base" hangingPunct="0">
              <a:spcBef>
                <a:spcPct val="0"/>
              </a:spcBef>
              <a:spcAft>
                <a:spcPct val="0"/>
              </a:spcAft>
              <a:defRPr sz="2000" b="1">
                <a:solidFill>
                  <a:schemeClr val="tx2"/>
                </a:solidFill>
                <a:latin typeface="Futurist" charset="0"/>
                <a:ea typeface="ＭＳ Ｐゴシック" pitchFamily="34" charset="-128"/>
              </a:defRPr>
            </a:lvl7pPr>
            <a:lvl8pPr marL="3429000" indent="-228600" eaLnBrk="0" fontAlgn="base" hangingPunct="0">
              <a:spcBef>
                <a:spcPct val="0"/>
              </a:spcBef>
              <a:spcAft>
                <a:spcPct val="0"/>
              </a:spcAft>
              <a:defRPr sz="2000" b="1">
                <a:solidFill>
                  <a:schemeClr val="tx2"/>
                </a:solidFill>
                <a:latin typeface="Futurist" charset="0"/>
                <a:ea typeface="ＭＳ Ｐゴシック" pitchFamily="34" charset="-128"/>
              </a:defRPr>
            </a:lvl8pPr>
            <a:lvl9pPr marL="3886200" indent="-228600" eaLnBrk="0" fontAlgn="base" hangingPunct="0">
              <a:spcBef>
                <a:spcPct val="0"/>
              </a:spcBef>
              <a:spcAft>
                <a:spcPct val="0"/>
              </a:spcAft>
              <a:defRPr sz="2000" b="1">
                <a:solidFill>
                  <a:schemeClr val="tx2"/>
                </a:solidFill>
                <a:latin typeface="Futurist" charset="0"/>
                <a:ea typeface="ＭＳ Ｐゴシック" pitchFamily="34" charset="-128"/>
              </a:defRPr>
            </a:lvl9pPr>
          </a:lstStyle>
          <a:p>
            <a:pPr algn="ctr"/>
            <a:endParaRPr lang="en-US" altLang="ja-JP" sz="1200" b="0" dirty="0"/>
          </a:p>
          <a:p>
            <a:pPr algn="ctr"/>
            <a:endParaRPr lang="en-US" altLang="ja-JP" sz="1800" dirty="0"/>
          </a:p>
          <a:p>
            <a:pPr algn="ctr"/>
            <a:r>
              <a:rPr lang="ja-JP" altLang="en-US" sz="3200" b="0" dirty="0"/>
              <a:t>ご清聴ありがとうございました。</a:t>
            </a:r>
            <a:endParaRPr lang="en-US" altLang="ja-JP" sz="3200" b="0" dirty="0"/>
          </a:p>
          <a:p>
            <a:pPr algn="ctr"/>
            <a:r>
              <a:rPr lang="ja-JP" altLang="en-US" sz="1800" dirty="0"/>
              <a:t>貴社の熱交換器に伝熱促進が便益をもたらすかどうかをご検討いたします。</a:t>
            </a:r>
            <a:endParaRPr lang="en-GB" sz="1800" dirty="0"/>
          </a:p>
          <a:p>
            <a:pPr algn="ctr"/>
            <a:endParaRPr lang="en-GB" dirty="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3748" y="170688"/>
            <a:ext cx="3915820" cy="2440181"/>
          </a:xfrm>
          <a:prstGeom prst="rect">
            <a:avLst/>
          </a:prstGeom>
        </p:spPr>
      </p:pic>
      <p:sp>
        <p:nvSpPr>
          <p:cNvPr id="4" name="テキスト ボックス 3"/>
          <p:cNvSpPr txBox="1"/>
          <p:nvPr/>
        </p:nvSpPr>
        <p:spPr>
          <a:xfrm>
            <a:off x="0" y="3938017"/>
            <a:ext cx="9144000" cy="2677656"/>
          </a:xfrm>
          <a:prstGeom prst="rect">
            <a:avLst/>
          </a:prstGeom>
          <a:noFill/>
        </p:spPr>
        <p:txBody>
          <a:bodyPr wrap="square" rtlCol="0">
            <a:spAutoFit/>
          </a:bodyPr>
          <a:lstStyle/>
          <a:p>
            <a:r>
              <a:rPr kumimoji="1" lang="ja-JP" altLang="en-US" b="0" dirty="0"/>
              <a:t>　　　　　　　　　　</a:t>
            </a:r>
            <a:r>
              <a:rPr kumimoji="1" lang="ja-JP" altLang="en-US" sz="2400" dirty="0"/>
              <a:t>日鉄住金物産マテックス株式会社</a:t>
            </a:r>
            <a:endParaRPr kumimoji="1" lang="en-US" altLang="ja-JP" sz="2400" dirty="0"/>
          </a:p>
          <a:p>
            <a:r>
              <a:rPr kumimoji="1" lang="ja-JP" altLang="en-US" b="0" dirty="0"/>
              <a:t>　　　　　　　　　　　　設備機械部　加藤　正嗣　</a:t>
            </a:r>
            <a:r>
              <a:rPr kumimoji="1" lang="en-US" altLang="ja-JP" b="0" dirty="0">
                <a:hlinkClick r:id="rId3"/>
              </a:rPr>
              <a:t>katoum@nssb-matex.com</a:t>
            </a:r>
            <a:endParaRPr kumimoji="1" lang="en-US" altLang="ja-JP" b="0" dirty="0"/>
          </a:p>
          <a:p>
            <a:r>
              <a:rPr kumimoji="1" lang="ja-JP" altLang="en-US" b="0" dirty="0"/>
              <a:t>　　　　　　　　　　　　</a:t>
            </a:r>
            <a:r>
              <a:rPr kumimoji="1" lang="en-US" altLang="ja-JP" b="0" dirty="0"/>
              <a:t>TEL</a:t>
            </a:r>
            <a:r>
              <a:rPr kumimoji="1" lang="ja-JP" altLang="en-US" b="0" dirty="0"/>
              <a:t>：</a:t>
            </a:r>
            <a:r>
              <a:rPr kumimoji="1" lang="en-US" altLang="ja-JP" b="0" dirty="0"/>
              <a:t>06-6534-8323</a:t>
            </a:r>
            <a:r>
              <a:rPr kumimoji="1" lang="ja-JP" altLang="en-US" b="0" dirty="0"/>
              <a:t>　</a:t>
            </a:r>
            <a:r>
              <a:rPr kumimoji="1" lang="en-US" altLang="ja-JP" b="0" dirty="0"/>
              <a:t>FAX</a:t>
            </a:r>
            <a:r>
              <a:rPr kumimoji="1" lang="ja-JP" altLang="en-US" b="0" dirty="0"/>
              <a:t>：</a:t>
            </a:r>
            <a:r>
              <a:rPr kumimoji="1" lang="en-US" altLang="ja-JP" b="0" dirty="0"/>
              <a:t>06-6534-8341</a:t>
            </a:r>
          </a:p>
          <a:p>
            <a:endParaRPr kumimoji="1" lang="en-US" altLang="ja-JP" b="0" dirty="0"/>
          </a:p>
          <a:p>
            <a:r>
              <a:rPr kumimoji="1" lang="ja-JP" altLang="en-US" b="0" dirty="0"/>
              <a:t>　　　　　　　　　　</a:t>
            </a:r>
            <a:r>
              <a:rPr kumimoji="1" lang="en-US" altLang="ja-JP" sz="2400" dirty="0"/>
              <a:t>Cal Gavin Japan</a:t>
            </a:r>
          </a:p>
          <a:p>
            <a:r>
              <a:rPr kumimoji="1" lang="ja-JP" altLang="en-US" b="0" dirty="0"/>
              <a:t>　　　　　　　　　　　　代表　渡部　高司　</a:t>
            </a:r>
            <a:r>
              <a:rPr kumimoji="1" lang="en-US" altLang="ja-JP" b="0" dirty="0">
                <a:hlinkClick r:id="rId4"/>
              </a:rPr>
              <a:t>watanabe@calgavin.jp</a:t>
            </a:r>
            <a:endParaRPr kumimoji="1" lang="en-US" altLang="ja-JP" b="0" dirty="0"/>
          </a:p>
          <a:p>
            <a:r>
              <a:rPr kumimoji="1" lang="ja-JP" altLang="en-US" b="0" dirty="0"/>
              <a:t>　　　　　　　　　　　　</a:t>
            </a:r>
            <a:r>
              <a:rPr kumimoji="1" lang="en-US" altLang="ja-JP" b="0" dirty="0"/>
              <a:t>TEL</a:t>
            </a:r>
            <a:r>
              <a:rPr kumimoji="1" lang="ja-JP" altLang="en-US" b="0" dirty="0"/>
              <a:t>：</a:t>
            </a:r>
            <a:r>
              <a:rPr kumimoji="1" lang="en-US" altLang="ja-JP" b="0" dirty="0"/>
              <a:t>03-6826-8106</a:t>
            </a:r>
            <a:r>
              <a:rPr kumimoji="1" lang="ja-JP" altLang="en-US" b="0" dirty="0"/>
              <a:t>　</a:t>
            </a:r>
            <a:r>
              <a:rPr kumimoji="1" lang="en-US" altLang="ja-JP" b="0" dirty="0"/>
              <a:t>FAX</a:t>
            </a:r>
            <a:r>
              <a:rPr kumimoji="1" lang="ja-JP" altLang="en-US" b="0" dirty="0"/>
              <a:t>：</a:t>
            </a:r>
            <a:r>
              <a:rPr kumimoji="1" lang="en-US" altLang="ja-JP" b="0" dirty="0"/>
              <a:t>03-5840-8129</a:t>
            </a:r>
          </a:p>
          <a:p>
            <a:endParaRPr kumimoji="1" lang="ja-JP" altLang="en-US" b="0"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118334" y="274638"/>
            <a:ext cx="8939604" cy="1143000"/>
          </a:xfrm>
        </p:spPr>
        <p:txBody>
          <a:bodyPr/>
          <a:lstStyle/>
          <a:p>
            <a:r>
              <a:rPr lang="ja-JP" altLang="en-US" sz="2800" dirty="0">
                <a:latin typeface="Arial" charset="0"/>
                <a:ea typeface="ＭＳ Ｐゴシック" pitchFamily="34" charset="-128"/>
                <a:cs typeface="Arial" charset="0"/>
              </a:rPr>
              <a:t>熱交換器伝熱促進技術</a:t>
            </a:r>
            <a:endParaRPr lang="en-GB" sz="2800" dirty="0">
              <a:latin typeface="Arial" charset="0"/>
              <a:ea typeface="ＭＳ Ｐゴシック" pitchFamily="34" charset="-128"/>
              <a:cs typeface="Arial" charset="0"/>
            </a:endParaRPr>
          </a:p>
        </p:txBody>
      </p:sp>
      <p:sp>
        <p:nvSpPr>
          <p:cNvPr id="15" name="TextBox 14"/>
          <p:cNvSpPr txBox="1"/>
          <p:nvPr/>
        </p:nvSpPr>
        <p:spPr>
          <a:xfrm>
            <a:off x="1963629" y="4546600"/>
            <a:ext cx="6104606" cy="1631216"/>
          </a:xfrm>
          <a:prstGeom prst="rect">
            <a:avLst/>
          </a:prstGeom>
          <a:noFill/>
        </p:spPr>
        <p:txBody>
          <a:bodyPr wrap="square">
            <a:spAutoFit/>
          </a:bodyPr>
          <a:lstStyle/>
          <a:p>
            <a:pPr>
              <a:defRPr/>
            </a:pPr>
            <a:r>
              <a:rPr lang="en-GB" b="0" kern="0" dirty="0">
                <a:solidFill>
                  <a:srgbClr val="000000"/>
                </a:solidFill>
                <a:latin typeface="Arial" pitchFamily="34" charset="0"/>
                <a:ea typeface="ＭＳ Ｐゴシック" charset="0"/>
                <a:cs typeface="Arial" pitchFamily="34" charset="0"/>
              </a:rPr>
              <a:t>           </a:t>
            </a:r>
            <a:r>
              <a:rPr lang="en-GB" kern="0" dirty="0">
                <a:solidFill>
                  <a:srgbClr val="000000"/>
                </a:solidFill>
                <a:latin typeface="Arial" pitchFamily="34" charset="0"/>
                <a:ea typeface="ＭＳ Ｐゴシック" charset="0"/>
                <a:cs typeface="Arial" pitchFamily="34" charset="0"/>
              </a:rPr>
              <a:t>hiTRAN</a:t>
            </a:r>
            <a:r>
              <a:rPr lang="en-GB" kern="0" baseline="30000" dirty="0">
                <a:solidFill>
                  <a:srgbClr val="000000"/>
                </a:solidFill>
                <a:latin typeface="Arial" pitchFamily="34" charset="0"/>
                <a:ea typeface="ＭＳ Ｐゴシック" charset="0"/>
                <a:cs typeface="Arial" pitchFamily="34" charset="0"/>
              </a:rPr>
              <a:t>®</a:t>
            </a:r>
            <a:r>
              <a:rPr lang="en-GB" kern="0" dirty="0">
                <a:solidFill>
                  <a:srgbClr val="000000"/>
                </a:solidFill>
                <a:latin typeface="Arial" pitchFamily="34" charset="0"/>
                <a:ea typeface="ＭＳ Ｐゴシック" charset="0"/>
                <a:cs typeface="Arial" pitchFamily="34" charset="0"/>
              </a:rPr>
              <a:t> </a:t>
            </a:r>
            <a:r>
              <a:rPr lang="ja-JP" altLang="en-US" kern="0" dirty="0">
                <a:solidFill>
                  <a:srgbClr val="000000"/>
                </a:solidFill>
                <a:latin typeface="Arial" pitchFamily="34" charset="0"/>
                <a:ea typeface="ＭＳ Ｐゴシック" charset="0"/>
                <a:cs typeface="Arial" pitchFamily="34" charset="0"/>
              </a:rPr>
              <a:t>ワイヤ　マトリックス　素子</a:t>
            </a:r>
            <a:endParaRPr lang="en-GB" kern="0" dirty="0">
              <a:solidFill>
                <a:srgbClr val="000000"/>
              </a:solidFill>
              <a:latin typeface="Arial" pitchFamily="34" charset="0"/>
              <a:ea typeface="ＭＳ Ｐゴシック" charset="0"/>
              <a:cs typeface="Arial" pitchFamily="34" charset="0"/>
            </a:endParaRPr>
          </a:p>
          <a:p>
            <a:pPr>
              <a:defRPr/>
            </a:pPr>
            <a:endParaRPr lang="en-GB" b="0" kern="0" dirty="0">
              <a:solidFill>
                <a:srgbClr val="000000"/>
              </a:solidFill>
              <a:latin typeface="Arial" pitchFamily="34" charset="0"/>
              <a:ea typeface="ＭＳ Ｐゴシック" charset="0"/>
              <a:cs typeface="Arial" pitchFamily="34" charset="0"/>
            </a:endParaRPr>
          </a:p>
          <a:p>
            <a:pPr marL="457200" indent="-457200">
              <a:buFont typeface="Arial" pitchFamily="34" charset="0"/>
              <a:buChar char="•"/>
              <a:defRPr/>
            </a:pPr>
            <a:r>
              <a:rPr lang="ja-JP" altLang="en-US" b="0" dirty="0">
                <a:solidFill>
                  <a:schemeClr val="tx1"/>
                </a:solidFill>
                <a:latin typeface="Arial" pitchFamily="34" charset="0"/>
                <a:cs typeface="Arial" pitchFamily="34" charset="0"/>
              </a:rPr>
              <a:t>１０倍まで伝熱性能を増大させます。</a:t>
            </a:r>
            <a:endParaRPr lang="en-GB" b="0" dirty="0">
              <a:solidFill>
                <a:schemeClr val="tx1"/>
              </a:solidFill>
              <a:latin typeface="Arial" pitchFamily="34" charset="0"/>
              <a:cs typeface="Arial" pitchFamily="34" charset="0"/>
            </a:endParaRPr>
          </a:p>
          <a:p>
            <a:pPr marL="457200" indent="-457200">
              <a:buFont typeface="Arial" pitchFamily="34" charset="0"/>
              <a:buChar char="•"/>
              <a:defRPr/>
            </a:pPr>
            <a:r>
              <a:rPr lang="ja-JP" altLang="en-US" b="0" dirty="0">
                <a:solidFill>
                  <a:schemeClr val="tx1"/>
                </a:solidFill>
                <a:latin typeface="Arial" pitchFamily="34" charset="0"/>
                <a:cs typeface="Arial" pitchFamily="34" charset="0"/>
              </a:rPr>
              <a:t>せん断力の増大により汚れの発生を防止します。</a:t>
            </a:r>
            <a:endParaRPr lang="en-GB" b="0" dirty="0">
              <a:solidFill>
                <a:srgbClr val="339966"/>
              </a:solidFill>
              <a:latin typeface="Arial" pitchFamily="34" charset="0"/>
              <a:cs typeface="Arial" pitchFamily="34" charset="0"/>
            </a:endParaRPr>
          </a:p>
          <a:p>
            <a:pPr>
              <a:buClr>
                <a:srgbClr val="FF0000"/>
              </a:buClr>
              <a:defRPr/>
            </a:pPr>
            <a:endParaRPr lang="en-GB" b="0" kern="0" dirty="0">
              <a:solidFill>
                <a:srgbClr val="000000"/>
              </a:solidFill>
              <a:latin typeface="Futurist"/>
              <a:ea typeface="ＭＳ Ｐゴシック" charset="0"/>
            </a:endParaRPr>
          </a:p>
        </p:txBody>
      </p:sp>
      <p:sp>
        <p:nvSpPr>
          <p:cNvPr id="16" name="TextBox 15"/>
          <p:cNvSpPr txBox="1"/>
          <p:nvPr/>
        </p:nvSpPr>
        <p:spPr>
          <a:xfrm>
            <a:off x="1871663" y="1450253"/>
            <a:ext cx="6056312" cy="400110"/>
          </a:xfrm>
          <a:prstGeom prst="rect">
            <a:avLst/>
          </a:prstGeom>
          <a:noFill/>
        </p:spPr>
        <p:txBody>
          <a:bodyPr>
            <a:spAutoFit/>
          </a:bodyPr>
          <a:lstStyle/>
          <a:p>
            <a:pPr>
              <a:buClr>
                <a:srgbClr val="FF0000"/>
              </a:buClr>
              <a:defRPr/>
            </a:pPr>
            <a:r>
              <a:rPr lang="ja-JP" altLang="en-US" b="0" kern="0" dirty="0">
                <a:solidFill>
                  <a:srgbClr val="000000"/>
                </a:solidFill>
                <a:latin typeface="Arial" pitchFamily="34" charset="0"/>
                <a:ea typeface="ＭＳ Ｐゴシック" charset="0"/>
                <a:cs typeface="Arial" pitchFamily="34" charset="0"/>
              </a:rPr>
              <a:t>管側伝熱促進システム</a:t>
            </a:r>
            <a:endParaRPr lang="en-GB" b="0" kern="0" dirty="0">
              <a:solidFill>
                <a:srgbClr val="000000"/>
              </a:solidFill>
              <a:latin typeface="Arial" pitchFamily="34" charset="0"/>
              <a:ea typeface="ＭＳ Ｐゴシック" charset="0"/>
              <a:cs typeface="Arial" pitchFamily="34" charset="0"/>
            </a:endParaRPr>
          </a:p>
        </p:txBody>
      </p:sp>
      <p:pic>
        <p:nvPicPr>
          <p:cNvPr id="32" name="Picture 18" descr="Coil with no dyestream 5 - with tail"/>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1663" y="3047610"/>
            <a:ext cx="5317934" cy="68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19"/>
          <p:cNvGrpSpPr>
            <a:grpSpLocks/>
          </p:cNvGrpSpPr>
          <p:nvPr/>
        </p:nvGrpSpPr>
        <p:grpSpPr bwMode="auto">
          <a:xfrm>
            <a:off x="2297161" y="2118182"/>
            <a:ext cx="4592940" cy="2298043"/>
            <a:chOff x="1248" y="1193"/>
            <a:chExt cx="4032" cy="1639"/>
          </a:xfrm>
        </p:grpSpPr>
        <p:grpSp>
          <p:nvGrpSpPr>
            <p:cNvPr id="26631" name="Group 20"/>
            <p:cNvGrpSpPr>
              <a:grpSpLocks/>
            </p:cNvGrpSpPr>
            <p:nvPr/>
          </p:nvGrpSpPr>
          <p:grpSpPr bwMode="auto">
            <a:xfrm>
              <a:off x="1248" y="1392"/>
              <a:ext cx="4032" cy="1440"/>
              <a:chOff x="1248" y="1392"/>
              <a:chExt cx="4032" cy="1440"/>
            </a:xfrm>
          </p:grpSpPr>
          <p:sp>
            <p:nvSpPr>
              <p:cNvPr id="26634" name="Rectangle 21" descr="Light upward diagonal"/>
              <p:cNvSpPr>
                <a:spLocks noChangeArrowheads="1"/>
              </p:cNvSpPr>
              <p:nvPr/>
            </p:nvSpPr>
            <p:spPr bwMode="auto">
              <a:xfrm>
                <a:off x="1248" y="1824"/>
                <a:ext cx="4032" cy="96"/>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p>
                <a:endParaRPr lang="en-US"/>
              </a:p>
            </p:txBody>
          </p:sp>
          <p:grpSp>
            <p:nvGrpSpPr>
              <p:cNvPr id="26635" name="Group 22"/>
              <p:cNvGrpSpPr>
                <a:grpSpLocks/>
              </p:cNvGrpSpPr>
              <p:nvPr/>
            </p:nvGrpSpPr>
            <p:grpSpPr bwMode="auto">
              <a:xfrm>
                <a:off x="1248" y="1392"/>
                <a:ext cx="384" cy="432"/>
                <a:chOff x="1248" y="1392"/>
                <a:chExt cx="384" cy="432"/>
              </a:xfrm>
            </p:grpSpPr>
            <p:sp>
              <p:nvSpPr>
                <p:cNvPr id="26646" name="Rectangle 23" descr="Light upward diagonal"/>
                <p:cNvSpPr>
                  <a:spLocks noChangeArrowheads="1"/>
                </p:cNvSpPr>
                <p:nvPr/>
              </p:nvSpPr>
              <p:spPr bwMode="auto">
                <a:xfrm>
                  <a:off x="1344" y="1392"/>
                  <a:ext cx="288" cy="432"/>
                </a:xfrm>
                <a:prstGeom prst="rect">
                  <a:avLst/>
                </a:prstGeom>
                <a:pattFill prst="ltUpDiag">
                  <a:fgClr>
                    <a:schemeClr val="tx1"/>
                  </a:fgClr>
                  <a:bgClr>
                    <a:schemeClr val="bg1"/>
                  </a:bgClr>
                </a:pattFill>
                <a:ln w="9525">
                  <a:solidFill>
                    <a:schemeClr val="tx1"/>
                  </a:solidFill>
                  <a:miter lim="800000"/>
                  <a:headEnd/>
                  <a:tailEnd/>
                </a:ln>
              </p:spPr>
              <p:txBody>
                <a:bodyPr wrap="none" anchor="ctr"/>
                <a:lstStyle/>
                <a:p>
                  <a:endParaRPr lang="en-US"/>
                </a:p>
              </p:txBody>
            </p:sp>
            <p:sp>
              <p:nvSpPr>
                <p:cNvPr id="26647" name="AutoShape 24"/>
                <p:cNvSpPr>
                  <a:spLocks noChangeArrowheads="1"/>
                </p:cNvSpPr>
                <p:nvPr/>
              </p:nvSpPr>
              <p:spPr bwMode="auto">
                <a:xfrm rot="5400000" flipH="1" flipV="1">
                  <a:off x="1248" y="1728"/>
                  <a:ext cx="96" cy="96"/>
                </a:xfrm>
                <a:prstGeom prst="rtTriangle">
                  <a:avLst/>
                </a:prstGeom>
                <a:solidFill>
                  <a:schemeClr val="tx1"/>
                </a:solidFill>
                <a:ln w="9525">
                  <a:solidFill>
                    <a:schemeClr val="tx1"/>
                  </a:solidFill>
                  <a:miter lim="800000"/>
                  <a:headEnd/>
                  <a:tailEnd/>
                </a:ln>
              </p:spPr>
              <p:txBody>
                <a:bodyPr wrap="none" anchor="ctr"/>
                <a:lstStyle/>
                <a:p>
                  <a:endParaRPr lang="en-US"/>
                </a:p>
              </p:txBody>
            </p:sp>
          </p:grpSp>
          <p:sp>
            <p:nvSpPr>
              <p:cNvPr id="26636" name="Rectangle 25" descr="Light upward diagonal"/>
              <p:cNvSpPr>
                <a:spLocks noChangeArrowheads="1"/>
              </p:cNvSpPr>
              <p:nvPr/>
            </p:nvSpPr>
            <p:spPr bwMode="auto">
              <a:xfrm>
                <a:off x="1248" y="2304"/>
                <a:ext cx="4032" cy="96"/>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p>
                <a:endParaRPr lang="en-US"/>
              </a:p>
            </p:txBody>
          </p:sp>
          <p:grpSp>
            <p:nvGrpSpPr>
              <p:cNvPr id="26637" name="Group 26"/>
              <p:cNvGrpSpPr>
                <a:grpSpLocks/>
              </p:cNvGrpSpPr>
              <p:nvPr/>
            </p:nvGrpSpPr>
            <p:grpSpPr bwMode="auto">
              <a:xfrm flipH="1">
                <a:off x="4896" y="1392"/>
                <a:ext cx="384" cy="432"/>
                <a:chOff x="1248" y="1392"/>
                <a:chExt cx="384" cy="432"/>
              </a:xfrm>
            </p:grpSpPr>
            <p:sp>
              <p:nvSpPr>
                <p:cNvPr id="26644" name="Rectangle 27" descr="Light upward diagonal"/>
                <p:cNvSpPr>
                  <a:spLocks noChangeArrowheads="1"/>
                </p:cNvSpPr>
                <p:nvPr/>
              </p:nvSpPr>
              <p:spPr bwMode="auto">
                <a:xfrm>
                  <a:off x="1344" y="1392"/>
                  <a:ext cx="288" cy="432"/>
                </a:xfrm>
                <a:prstGeom prst="rect">
                  <a:avLst/>
                </a:prstGeom>
                <a:pattFill prst="ltUpDiag">
                  <a:fgClr>
                    <a:schemeClr val="tx1"/>
                  </a:fgClr>
                  <a:bgClr>
                    <a:schemeClr val="bg1"/>
                  </a:bgClr>
                </a:pattFill>
                <a:ln w="9525">
                  <a:solidFill>
                    <a:schemeClr val="tx1"/>
                  </a:solidFill>
                  <a:miter lim="800000"/>
                  <a:headEnd/>
                  <a:tailEnd/>
                </a:ln>
              </p:spPr>
              <p:txBody>
                <a:bodyPr wrap="none" anchor="ctr"/>
                <a:lstStyle/>
                <a:p>
                  <a:endParaRPr lang="en-US"/>
                </a:p>
              </p:txBody>
            </p:sp>
            <p:sp>
              <p:nvSpPr>
                <p:cNvPr id="26645" name="AutoShape 28"/>
                <p:cNvSpPr>
                  <a:spLocks noChangeArrowheads="1"/>
                </p:cNvSpPr>
                <p:nvPr/>
              </p:nvSpPr>
              <p:spPr bwMode="auto">
                <a:xfrm rot="5400000" flipH="1" flipV="1">
                  <a:off x="1248" y="1728"/>
                  <a:ext cx="96" cy="96"/>
                </a:xfrm>
                <a:prstGeom prst="rtTriangle">
                  <a:avLst/>
                </a:prstGeom>
                <a:solidFill>
                  <a:schemeClr val="tx1"/>
                </a:solidFill>
                <a:ln w="9525">
                  <a:solidFill>
                    <a:schemeClr val="tx1"/>
                  </a:solidFill>
                  <a:miter lim="800000"/>
                  <a:headEnd/>
                  <a:tailEnd/>
                </a:ln>
              </p:spPr>
              <p:txBody>
                <a:bodyPr wrap="none" anchor="ctr"/>
                <a:lstStyle/>
                <a:p>
                  <a:endParaRPr lang="en-US"/>
                </a:p>
              </p:txBody>
            </p:sp>
          </p:grpSp>
          <p:grpSp>
            <p:nvGrpSpPr>
              <p:cNvPr id="26638" name="Group 29"/>
              <p:cNvGrpSpPr>
                <a:grpSpLocks/>
              </p:cNvGrpSpPr>
              <p:nvPr/>
            </p:nvGrpSpPr>
            <p:grpSpPr bwMode="auto">
              <a:xfrm flipH="1" flipV="1">
                <a:off x="4896" y="2400"/>
                <a:ext cx="384" cy="432"/>
                <a:chOff x="1248" y="1392"/>
                <a:chExt cx="384" cy="432"/>
              </a:xfrm>
            </p:grpSpPr>
            <p:sp>
              <p:nvSpPr>
                <p:cNvPr id="26642" name="Rectangle 30" descr="Light upward diagonal"/>
                <p:cNvSpPr>
                  <a:spLocks noChangeArrowheads="1"/>
                </p:cNvSpPr>
                <p:nvPr/>
              </p:nvSpPr>
              <p:spPr bwMode="auto">
                <a:xfrm>
                  <a:off x="1344" y="1392"/>
                  <a:ext cx="288" cy="432"/>
                </a:xfrm>
                <a:prstGeom prst="rect">
                  <a:avLst/>
                </a:prstGeom>
                <a:pattFill prst="ltUpDiag">
                  <a:fgClr>
                    <a:schemeClr val="tx1"/>
                  </a:fgClr>
                  <a:bgClr>
                    <a:schemeClr val="bg1"/>
                  </a:bgClr>
                </a:pattFill>
                <a:ln w="9525">
                  <a:solidFill>
                    <a:schemeClr val="tx1"/>
                  </a:solidFill>
                  <a:miter lim="800000"/>
                  <a:headEnd/>
                  <a:tailEnd/>
                </a:ln>
              </p:spPr>
              <p:txBody>
                <a:bodyPr wrap="none" anchor="ctr"/>
                <a:lstStyle/>
                <a:p>
                  <a:endParaRPr lang="en-US"/>
                </a:p>
              </p:txBody>
            </p:sp>
            <p:sp>
              <p:nvSpPr>
                <p:cNvPr id="26643" name="AutoShape 31"/>
                <p:cNvSpPr>
                  <a:spLocks noChangeArrowheads="1"/>
                </p:cNvSpPr>
                <p:nvPr/>
              </p:nvSpPr>
              <p:spPr bwMode="auto">
                <a:xfrm rot="5400000" flipH="1" flipV="1">
                  <a:off x="1248" y="1728"/>
                  <a:ext cx="96" cy="96"/>
                </a:xfrm>
                <a:prstGeom prst="rtTriangle">
                  <a:avLst/>
                </a:prstGeom>
                <a:solidFill>
                  <a:schemeClr val="tx1"/>
                </a:solidFill>
                <a:ln w="9525">
                  <a:solidFill>
                    <a:schemeClr val="tx1"/>
                  </a:solidFill>
                  <a:miter lim="800000"/>
                  <a:headEnd/>
                  <a:tailEnd/>
                </a:ln>
              </p:spPr>
              <p:txBody>
                <a:bodyPr wrap="none" anchor="ctr"/>
                <a:lstStyle/>
                <a:p>
                  <a:endParaRPr lang="en-US"/>
                </a:p>
              </p:txBody>
            </p:sp>
          </p:grpSp>
          <p:grpSp>
            <p:nvGrpSpPr>
              <p:cNvPr id="26639" name="Group 32"/>
              <p:cNvGrpSpPr>
                <a:grpSpLocks/>
              </p:cNvGrpSpPr>
              <p:nvPr/>
            </p:nvGrpSpPr>
            <p:grpSpPr bwMode="auto">
              <a:xfrm flipV="1">
                <a:off x="1248" y="2400"/>
                <a:ext cx="384" cy="432"/>
                <a:chOff x="1248" y="1392"/>
                <a:chExt cx="384" cy="432"/>
              </a:xfrm>
            </p:grpSpPr>
            <p:sp>
              <p:nvSpPr>
                <p:cNvPr id="26640" name="Rectangle 33" descr="Light upward diagonal"/>
                <p:cNvSpPr>
                  <a:spLocks noChangeArrowheads="1"/>
                </p:cNvSpPr>
                <p:nvPr/>
              </p:nvSpPr>
              <p:spPr bwMode="auto">
                <a:xfrm>
                  <a:off x="1344" y="1392"/>
                  <a:ext cx="288" cy="432"/>
                </a:xfrm>
                <a:prstGeom prst="rect">
                  <a:avLst/>
                </a:prstGeom>
                <a:pattFill prst="ltUpDiag">
                  <a:fgClr>
                    <a:schemeClr val="tx1"/>
                  </a:fgClr>
                  <a:bgClr>
                    <a:schemeClr val="bg1"/>
                  </a:bgClr>
                </a:pattFill>
                <a:ln w="9525">
                  <a:solidFill>
                    <a:schemeClr val="tx1"/>
                  </a:solidFill>
                  <a:miter lim="800000"/>
                  <a:headEnd/>
                  <a:tailEnd/>
                </a:ln>
              </p:spPr>
              <p:txBody>
                <a:bodyPr wrap="none" anchor="ctr"/>
                <a:lstStyle/>
                <a:p>
                  <a:endParaRPr lang="en-US"/>
                </a:p>
              </p:txBody>
            </p:sp>
            <p:sp>
              <p:nvSpPr>
                <p:cNvPr id="26641" name="AutoShape 34"/>
                <p:cNvSpPr>
                  <a:spLocks noChangeArrowheads="1"/>
                </p:cNvSpPr>
                <p:nvPr/>
              </p:nvSpPr>
              <p:spPr bwMode="auto">
                <a:xfrm rot="5400000" flipH="1" flipV="1">
                  <a:off x="1248" y="1728"/>
                  <a:ext cx="96" cy="96"/>
                </a:xfrm>
                <a:prstGeom prst="rtTriangle">
                  <a:avLst/>
                </a:prstGeom>
                <a:solidFill>
                  <a:schemeClr val="tx1"/>
                </a:solidFill>
                <a:ln w="9525">
                  <a:solidFill>
                    <a:schemeClr val="tx1"/>
                  </a:solidFill>
                  <a:miter lim="800000"/>
                  <a:headEnd/>
                  <a:tailEnd/>
                </a:ln>
              </p:spPr>
              <p:txBody>
                <a:bodyPr wrap="none" anchor="ctr"/>
                <a:lstStyle/>
                <a:p>
                  <a:endParaRPr lang="en-US"/>
                </a:p>
              </p:txBody>
            </p:sp>
          </p:grpSp>
        </p:grpSp>
        <p:sp>
          <p:nvSpPr>
            <p:cNvPr id="26632" name="AutoShape 35"/>
            <p:cNvSpPr>
              <a:spLocks noChangeArrowheads="1"/>
            </p:cNvSpPr>
            <p:nvPr/>
          </p:nvSpPr>
          <p:spPr bwMode="auto">
            <a:xfrm>
              <a:off x="2784" y="1536"/>
              <a:ext cx="912" cy="144"/>
            </a:xfrm>
            <a:prstGeom prst="rightArrow">
              <a:avLst>
                <a:gd name="adj1" fmla="val 50000"/>
                <a:gd name="adj2" fmla="val 158333"/>
              </a:avLst>
            </a:prstGeom>
            <a:gradFill rotWithShape="0">
              <a:gsLst>
                <a:gs pos="0">
                  <a:srgbClr val="EB99D6"/>
                </a:gs>
                <a:gs pos="100000">
                  <a:srgbClr val="CC0099"/>
                </a:gs>
              </a:gsLst>
              <a:lin ang="0" scaled="1"/>
            </a:gradFill>
            <a:ln w="9525">
              <a:solidFill>
                <a:schemeClr val="tx1"/>
              </a:solidFill>
              <a:miter lim="800000"/>
              <a:headEnd/>
              <a:tailEnd/>
            </a:ln>
          </p:spPr>
          <p:txBody>
            <a:bodyPr wrap="none" anchor="ctr"/>
            <a:lstStyle/>
            <a:p>
              <a:endParaRPr lang="en-US"/>
            </a:p>
          </p:txBody>
        </p:sp>
        <p:sp>
          <p:nvSpPr>
            <p:cNvPr id="26633" name="Text Box 36"/>
            <p:cNvSpPr txBox="1">
              <a:spLocks noChangeArrowheads="1"/>
            </p:cNvSpPr>
            <p:nvPr/>
          </p:nvSpPr>
          <p:spPr bwMode="auto">
            <a:xfrm>
              <a:off x="2713" y="1193"/>
              <a:ext cx="1063"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b="1">
                  <a:solidFill>
                    <a:schemeClr val="tx2"/>
                  </a:solidFill>
                  <a:latin typeface="Futurist" charset="0"/>
                  <a:ea typeface="ＭＳ Ｐゴシック" pitchFamily="34" charset="-128"/>
                </a:defRPr>
              </a:lvl1pPr>
              <a:lvl2pPr marL="742950" indent="-285750">
                <a:defRPr sz="2000" b="1">
                  <a:solidFill>
                    <a:schemeClr val="tx2"/>
                  </a:solidFill>
                  <a:latin typeface="Futurist" charset="0"/>
                  <a:ea typeface="ＭＳ Ｐゴシック" pitchFamily="34" charset="-128"/>
                </a:defRPr>
              </a:lvl2pPr>
              <a:lvl3pPr marL="1143000" indent="-228600">
                <a:defRPr sz="2000" b="1">
                  <a:solidFill>
                    <a:schemeClr val="tx2"/>
                  </a:solidFill>
                  <a:latin typeface="Futurist" charset="0"/>
                  <a:ea typeface="ＭＳ Ｐゴシック" pitchFamily="34" charset="-128"/>
                </a:defRPr>
              </a:lvl3pPr>
              <a:lvl4pPr marL="1600200" indent="-228600">
                <a:defRPr sz="2000" b="1">
                  <a:solidFill>
                    <a:schemeClr val="tx2"/>
                  </a:solidFill>
                  <a:latin typeface="Futurist" charset="0"/>
                  <a:ea typeface="ＭＳ Ｐゴシック" pitchFamily="34" charset="-128"/>
                </a:defRPr>
              </a:lvl4pPr>
              <a:lvl5pPr marL="2057400" indent="-228600">
                <a:defRPr sz="2000" b="1">
                  <a:solidFill>
                    <a:schemeClr val="tx2"/>
                  </a:solidFill>
                  <a:latin typeface="Futurist" charset="0"/>
                  <a:ea typeface="ＭＳ Ｐゴシック" pitchFamily="34" charset="-128"/>
                </a:defRPr>
              </a:lvl5pPr>
              <a:lvl6pPr marL="2514600" indent="-228600" eaLnBrk="0" fontAlgn="base" hangingPunct="0">
                <a:spcBef>
                  <a:spcPct val="0"/>
                </a:spcBef>
                <a:spcAft>
                  <a:spcPct val="0"/>
                </a:spcAft>
                <a:defRPr sz="2000" b="1">
                  <a:solidFill>
                    <a:schemeClr val="tx2"/>
                  </a:solidFill>
                  <a:latin typeface="Futurist" charset="0"/>
                  <a:ea typeface="ＭＳ Ｐゴシック" pitchFamily="34" charset="-128"/>
                </a:defRPr>
              </a:lvl6pPr>
              <a:lvl7pPr marL="2971800" indent="-228600" eaLnBrk="0" fontAlgn="base" hangingPunct="0">
                <a:spcBef>
                  <a:spcPct val="0"/>
                </a:spcBef>
                <a:spcAft>
                  <a:spcPct val="0"/>
                </a:spcAft>
                <a:defRPr sz="2000" b="1">
                  <a:solidFill>
                    <a:schemeClr val="tx2"/>
                  </a:solidFill>
                  <a:latin typeface="Futurist" charset="0"/>
                  <a:ea typeface="ＭＳ Ｐゴシック" pitchFamily="34" charset="-128"/>
                </a:defRPr>
              </a:lvl7pPr>
              <a:lvl8pPr marL="3429000" indent="-228600" eaLnBrk="0" fontAlgn="base" hangingPunct="0">
                <a:spcBef>
                  <a:spcPct val="0"/>
                </a:spcBef>
                <a:spcAft>
                  <a:spcPct val="0"/>
                </a:spcAft>
                <a:defRPr sz="2000" b="1">
                  <a:solidFill>
                    <a:schemeClr val="tx2"/>
                  </a:solidFill>
                  <a:latin typeface="Futurist" charset="0"/>
                  <a:ea typeface="ＭＳ Ｐゴシック" pitchFamily="34" charset="-128"/>
                </a:defRPr>
              </a:lvl8pPr>
              <a:lvl9pPr marL="3886200" indent="-228600" eaLnBrk="0" fontAlgn="base" hangingPunct="0">
                <a:spcBef>
                  <a:spcPct val="0"/>
                </a:spcBef>
                <a:spcAft>
                  <a:spcPct val="0"/>
                </a:spcAft>
                <a:defRPr sz="2000" b="1">
                  <a:solidFill>
                    <a:schemeClr val="tx2"/>
                  </a:solidFill>
                  <a:latin typeface="Futurist" charset="0"/>
                  <a:ea typeface="ＭＳ Ｐゴシック" pitchFamily="34" charset="-128"/>
                </a:defRPr>
              </a:lvl9pPr>
            </a:lstStyle>
            <a:p>
              <a:pPr algn="ctr">
                <a:lnSpc>
                  <a:spcPct val="90000"/>
                </a:lnSpc>
              </a:pPr>
              <a:r>
                <a:rPr lang="ja-JP" altLang="en-US" b="0" dirty="0">
                  <a:solidFill>
                    <a:schemeClr val="tx1"/>
                  </a:solidFill>
                </a:rPr>
                <a:t>流れ方向</a:t>
              </a:r>
              <a:endParaRPr lang="en-GB" b="0" dirty="0">
                <a:solidFill>
                  <a:schemeClr val="tx1"/>
                </a:solidFill>
              </a:endParaRPr>
            </a:p>
          </p:txBody>
        </p:sp>
      </p:grpSp>
    </p:spTree>
    <p:extLst>
      <p:ext uri="{BB962C8B-B14F-4D97-AF65-F5344CB8AC3E}">
        <p14:creationId xmlns:p14="http://schemas.microsoft.com/office/powerpoint/2010/main" val="259200950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3000" fill="hold"/>
                                        <p:tgtEl>
                                          <p:spTgt spid="32"/>
                                        </p:tgtEl>
                                        <p:attrNameLst>
                                          <p:attrName>ppt_x</p:attrName>
                                        </p:attrNameLst>
                                      </p:cBhvr>
                                      <p:tavLst>
                                        <p:tav tm="0">
                                          <p:val>
                                            <p:strVal val="0-#ppt_w/2"/>
                                          </p:val>
                                        </p:tav>
                                        <p:tav tm="100000">
                                          <p:val>
                                            <p:strVal val="#ppt_x"/>
                                          </p:val>
                                        </p:tav>
                                      </p:tavLst>
                                    </p:anim>
                                    <p:anim calcmode="lin" valueType="num">
                                      <p:cBhvr additive="base">
                                        <p:cTn id="13" dur="3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80681"/>
            <a:ext cx="9144000" cy="685800"/>
          </a:xfrm>
        </p:spPr>
        <p:txBody>
          <a:bodyPr/>
          <a:lstStyle/>
          <a:p>
            <a:r>
              <a:rPr kumimoji="1" lang="en-US" altLang="ja-JP" dirty="0"/>
              <a:t>hiTRAN  </a:t>
            </a:r>
            <a:r>
              <a:rPr kumimoji="1" lang="ja-JP" altLang="en-US" dirty="0"/>
              <a:t>素子の管内　挙動</a:t>
            </a:r>
            <a:br>
              <a:rPr kumimoji="1" lang="en-US" altLang="ja-JP" dirty="0"/>
            </a:br>
            <a:endParaRPr kumimoji="1" lang="ja-JP" altLang="en-US" dirty="0"/>
          </a:p>
        </p:txBody>
      </p:sp>
      <p:pic>
        <p:nvPicPr>
          <p:cNvPr id="9" name="Ink Flow.wmv">
            <a:hlinkClick r:id="" action="ppaction://media"/>
          </p:cNvPr>
          <p:cNvPicPr>
            <a:picLocks noRot="1" noChangeAspect="1"/>
          </p:cNvPicPr>
          <p:nvPr>
            <a:videoFile r:link="rId1"/>
          </p:nvPr>
        </p:nvPicPr>
        <p:blipFill>
          <a:blip r:embed="rId4" cstate="print"/>
          <a:stretch>
            <a:fillRect/>
          </a:stretch>
        </p:blipFill>
        <p:spPr>
          <a:xfrm>
            <a:off x="200828" y="1914143"/>
            <a:ext cx="4188292" cy="3426784"/>
          </a:xfrm>
          <a:prstGeom prst="rect">
            <a:avLst/>
          </a:prstGeom>
        </p:spPr>
      </p:pic>
      <p:pic>
        <p:nvPicPr>
          <p:cNvPr id="10" name="CFD movie.mp4">
            <a:hlinkClick r:id="" action="ppaction://media"/>
          </p:cNvPr>
          <p:cNvPicPr>
            <a:picLocks noRot="1" noChangeAspect="1"/>
          </p:cNvPicPr>
          <p:nvPr>
            <a:videoFile r:link="rId2"/>
          </p:nvPr>
        </p:nvPicPr>
        <p:blipFill>
          <a:blip r:embed="rId5" cstate="print"/>
          <a:stretch>
            <a:fillRect/>
          </a:stretch>
        </p:blipFill>
        <p:spPr>
          <a:xfrm>
            <a:off x="4425696" y="1914144"/>
            <a:ext cx="4572000" cy="3429000"/>
          </a:xfrm>
          <a:prstGeom prst="rect">
            <a:avLst/>
          </a:prstGeom>
        </p:spPr>
      </p:pic>
    </p:spTree>
    <p:extLst>
      <p:ext uri="{BB962C8B-B14F-4D97-AF65-F5344CB8AC3E}">
        <p14:creationId xmlns:p14="http://schemas.microsoft.com/office/powerpoint/2010/main" val="28369863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213" fill="hold"/>
                                        <p:tgtEl>
                                          <p:spTgt spid="9"/>
                                        </p:tgtEl>
                                      </p:cBhvr>
                                    </p:cmd>
                                  </p:childTnLst>
                                </p:cTn>
                              </p:par>
                            </p:childTnLst>
                          </p:cTn>
                        </p:par>
                        <p:par>
                          <p:cTn id="7" fill="hold">
                            <p:stCondLst>
                              <p:cond delay="12213"/>
                            </p:stCondLst>
                            <p:childTnLst>
                              <p:par>
                                <p:cTn id="8" presetID="1" presetClass="mediacall" presetSubtype="0" fill="hold" nodeType="afterEffect">
                                  <p:stCondLst>
                                    <p:cond delay="0"/>
                                  </p:stCondLst>
                                  <p:childTnLst>
                                    <p:cmd type="call" cmd="playFrom(0.0)">
                                      <p:cBhvr>
                                        <p:cTn id="9"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9"/>
                </p:tgtEl>
              </p:cMediaNode>
            </p:video>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9"/>
                                        </p:tgtEl>
                                      </p:cBhvr>
                                    </p:cmd>
                                  </p:childTnLst>
                                </p:cTn>
                              </p:par>
                            </p:childTnLst>
                          </p:cTn>
                        </p:par>
                      </p:childTnLst>
                    </p:cTn>
                  </p:par>
                </p:childTnLst>
              </p:cTn>
              <p:nextCondLst>
                <p:cond evt="onClick" delay="0">
                  <p:tgtEl>
                    <p:spTgt spid="9"/>
                  </p:tgtEl>
                </p:cond>
              </p:nextCondLst>
            </p:seq>
            <p:video>
              <p:cMediaNode>
                <p:cTn id="16" fill="hold" display="0">
                  <p:stCondLst>
                    <p:cond delay="indefinite"/>
                  </p:stCondLst>
                  <p:endCondLst>
                    <p:cond evt="onNext" delay="0">
                      <p:tgtEl>
                        <p:sldTgt/>
                      </p:tgtEl>
                    </p:cond>
                    <p:cond evt="onPrev" delay="0">
                      <p:tgtEl>
                        <p:sldTgt/>
                      </p:tgtEl>
                    </p:cond>
                  </p:endCondLst>
                </p:cTn>
                <p:tgtEl>
                  <p:spTgt spid="10"/>
                </p:tgtEl>
              </p:cMediaNode>
            </p:video>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256032"/>
            <a:ext cx="9144000" cy="560832"/>
          </a:xfrm>
        </p:spPr>
        <p:txBody>
          <a:bodyPr/>
          <a:lstStyle/>
          <a:p>
            <a:br>
              <a:rPr lang="en-GB" sz="2000" dirty="0">
                <a:ea typeface="ＭＳ Ｐゴシック" pitchFamily="34" charset="-128"/>
              </a:rPr>
            </a:br>
            <a:r>
              <a:rPr lang="en-GB" sz="2000" dirty="0">
                <a:ea typeface="ＭＳ Ｐゴシック" pitchFamily="34" charset="-128"/>
              </a:rPr>
              <a:t>hiTRAN </a:t>
            </a:r>
            <a:r>
              <a:rPr lang="ja-JP" altLang="en-US" sz="2000" dirty="0">
                <a:ea typeface="ＭＳ Ｐゴシック" pitchFamily="34" charset="-128"/>
              </a:rPr>
              <a:t>マトリックス素子と平滑管の伝熱性能の比較図</a:t>
            </a:r>
            <a:endParaRPr lang="en-GB" sz="2000" dirty="0">
              <a:ea typeface="ＭＳ Ｐゴシック" pitchFamily="34" charset="-128"/>
            </a:endParaRPr>
          </a:p>
        </p:txBody>
      </p:sp>
      <p:grpSp>
        <p:nvGrpSpPr>
          <p:cNvPr id="2" name="Group 1"/>
          <p:cNvGrpSpPr/>
          <p:nvPr/>
        </p:nvGrpSpPr>
        <p:grpSpPr>
          <a:xfrm>
            <a:off x="414528" y="938784"/>
            <a:ext cx="8339327" cy="5217386"/>
            <a:chOff x="942975" y="1717644"/>
            <a:chExt cx="7743825" cy="4673600"/>
          </a:xfrm>
        </p:grpSpPr>
        <p:pic>
          <p:nvPicPr>
            <p:cNvPr id="256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975" y="1717644"/>
              <a:ext cx="7743825"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5165725" y="42783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2"/>
                  </a:solidFill>
                  <a:latin typeface="Futurist" charset="0"/>
                  <a:ea typeface="ＭＳ Ｐゴシック" pitchFamily="34" charset="-128"/>
                </a:defRPr>
              </a:lvl1pPr>
              <a:lvl2pPr marL="742950" indent="-285750">
                <a:defRPr sz="2000" b="1">
                  <a:solidFill>
                    <a:schemeClr val="tx2"/>
                  </a:solidFill>
                  <a:latin typeface="Futurist" charset="0"/>
                  <a:ea typeface="ＭＳ Ｐゴシック" pitchFamily="34" charset="-128"/>
                </a:defRPr>
              </a:lvl2pPr>
              <a:lvl3pPr marL="1143000" indent="-228600">
                <a:defRPr sz="2000" b="1">
                  <a:solidFill>
                    <a:schemeClr val="tx2"/>
                  </a:solidFill>
                  <a:latin typeface="Futurist" charset="0"/>
                  <a:ea typeface="ＭＳ Ｐゴシック" pitchFamily="34" charset="-128"/>
                </a:defRPr>
              </a:lvl3pPr>
              <a:lvl4pPr marL="1600200" indent="-228600">
                <a:defRPr sz="2000" b="1">
                  <a:solidFill>
                    <a:schemeClr val="tx2"/>
                  </a:solidFill>
                  <a:latin typeface="Futurist" charset="0"/>
                  <a:ea typeface="ＭＳ Ｐゴシック" pitchFamily="34" charset="-128"/>
                </a:defRPr>
              </a:lvl4pPr>
              <a:lvl5pPr marL="2057400" indent="-228600">
                <a:defRPr sz="2000" b="1">
                  <a:solidFill>
                    <a:schemeClr val="tx2"/>
                  </a:solidFill>
                  <a:latin typeface="Futurist" charset="0"/>
                  <a:ea typeface="ＭＳ Ｐゴシック" pitchFamily="34" charset="-128"/>
                </a:defRPr>
              </a:lvl5pPr>
              <a:lvl6pPr marL="2514600" indent="-228600" eaLnBrk="0" fontAlgn="base" hangingPunct="0">
                <a:spcBef>
                  <a:spcPct val="0"/>
                </a:spcBef>
                <a:spcAft>
                  <a:spcPct val="0"/>
                </a:spcAft>
                <a:defRPr sz="2000" b="1">
                  <a:solidFill>
                    <a:schemeClr val="tx2"/>
                  </a:solidFill>
                  <a:latin typeface="Futurist" charset="0"/>
                  <a:ea typeface="ＭＳ Ｐゴシック" pitchFamily="34" charset="-128"/>
                </a:defRPr>
              </a:lvl6pPr>
              <a:lvl7pPr marL="2971800" indent="-228600" eaLnBrk="0" fontAlgn="base" hangingPunct="0">
                <a:spcBef>
                  <a:spcPct val="0"/>
                </a:spcBef>
                <a:spcAft>
                  <a:spcPct val="0"/>
                </a:spcAft>
                <a:defRPr sz="2000" b="1">
                  <a:solidFill>
                    <a:schemeClr val="tx2"/>
                  </a:solidFill>
                  <a:latin typeface="Futurist" charset="0"/>
                  <a:ea typeface="ＭＳ Ｐゴシック" pitchFamily="34" charset="-128"/>
                </a:defRPr>
              </a:lvl7pPr>
              <a:lvl8pPr marL="3429000" indent="-228600" eaLnBrk="0" fontAlgn="base" hangingPunct="0">
                <a:spcBef>
                  <a:spcPct val="0"/>
                </a:spcBef>
                <a:spcAft>
                  <a:spcPct val="0"/>
                </a:spcAft>
                <a:defRPr sz="2000" b="1">
                  <a:solidFill>
                    <a:schemeClr val="tx2"/>
                  </a:solidFill>
                  <a:latin typeface="Futurist" charset="0"/>
                  <a:ea typeface="ＭＳ Ｐゴシック" pitchFamily="34" charset="-128"/>
                </a:defRPr>
              </a:lvl8pPr>
              <a:lvl9pPr marL="3886200" indent="-228600" eaLnBrk="0" fontAlgn="base" hangingPunct="0">
                <a:spcBef>
                  <a:spcPct val="0"/>
                </a:spcBef>
                <a:spcAft>
                  <a:spcPct val="0"/>
                </a:spcAft>
                <a:defRPr sz="2000" b="1">
                  <a:solidFill>
                    <a:schemeClr val="tx2"/>
                  </a:solidFill>
                  <a:latin typeface="Futurist" charset="0"/>
                  <a:ea typeface="ＭＳ Ｐゴシック" pitchFamily="34" charset="-128"/>
                </a:defRPr>
              </a:lvl9pPr>
            </a:lstStyle>
            <a:p>
              <a:endParaRPr lang="en-US" b="0" u="sng"/>
            </a:p>
          </p:txBody>
        </p:sp>
        <p:sp>
          <p:nvSpPr>
            <p:cNvPr id="25605" name="Text Box 5"/>
            <p:cNvSpPr txBox="1">
              <a:spLocks noChangeArrowheads="1"/>
            </p:cNvSpPr>
            <p:nvPr/>
          </p:nvSpPr>
          <p:spPr bwMode="auto">
            <a:xfrm>
              <a:off x="4894263" y="5013325"/>
              <a:ext cx="795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2"/>
                  </a:solidFill>
                  <a:latin typeface="Futurist" charset="0"/>
                  <a:ea typeface="ＭＳ Ｐゴシック" pitchFamily="34" charset="-128"/>
                </a:defRPr>
              </a:lvl1pPr>
              <a:lvl2pPr marL="742950" indent="-285750">
                <a:defRPr sz="2000" b="1">
                  <a:solidFill>
                    <a:schemeClr val="tx2"/>
                  </a:solidFill>
                  <a:latin typeface="Futurist" charset="0"/>
                  <a:ea typeface="ＭＳ Ｐゴシック" pitchFamily="34" charset="-128"/>
                </a:defRPr>
              </a:lvl2pPr>
              <a:lvl3pPr marL="1143000" indent="-228600">
                <a:defRPr sz="2000" b="1">
                  <a:solidFill>
                    <a:schemeClr val="tx2"/>
                  </a:solidFill>
                  <a:latin typeface="Futurist" charset="0"/>
                  <a:ea typeface="ＭＳ Ｐゴシック" pitchFamily="34" charset="-128"/>
                </a:defRPr>
              </a:lvl3pPr>
              <a:lvl4pPr marL="1600200" indent="-228600">
                <a:defRPr sz="2000" b="1">
                  <a:solidFill>
                    <a:schemeClr val="tx2"/>
                  </a:solidFill>
                  <a:latin typeface="Futurist" charset="0"/>
                  <a:ea typeface="ＭＳ Ｐゴシック" pitchFamily="34" charset="-128"/>
                </a:defRPr>
              </a:lvl4pPr>
              <a:lvl5pPr marL="2057400" indent="-228600">
                <a:defRPr sz="2000" b="1">
                  <a:solidFill>
                    <a:schemeClr val="tx2"/>
                  </a:solidFill>
                  <a:latin typeface="Futurist" charset="0"/>
                  <a:ea typeface="ＭＳ Ｐゴシック" pitchFamily="34" charset="-128"/>
                </a:defRPr>
              </a:lvl5pPr>
              <a:lvl6pPr marL="2514600" indent="-228600" eaLnBrk="0" fontAlgn="base" hangingPunct="0">
                <a:spcBef>
                  <a:spcPct val="0"/>
                </a:spcBef>
                <a:spcAft>
                  <a:spcPct val="0"/>
                </a:spcAft>
                <a:defRPr sz="2000" b="1">
                  <a:solidFill>
                    <a:schemeClr val="tx2"/>
                  </a:solidFill>
                  <a:latin typeface="Futurist" charset="0"/>
                  <a:ea typeface="ＭＳ Ｐゴシック" pitchFamily="34" charset="-128"/>
                </a:defRPr>
              </a:lvl6pPr>
              <a:lvl7pPr marL="2971800" indent="-228600" eaLnBrk="0" fontAlgn="base" hangingPunct="0">
                <a:spcBef>
                  <a:spcPct val="0"/>
                </a:spcBef>
                <a:spcAft>
                  <a:spcPct val="0"/>
                </a:spcAft>
                <a:defRPr sz="2000" b="1">
                  <a:solidFill>
                    <a:schemeClr val="tx2"/>
                  </a:solidFill>
                  <a:latin typeface="Futurist" charset="0"/>
                  <a:ea typeface="ＭＳ Ｐゴシック" pitchFamily="34" charset="-128"/>
                </a:defRPr>
              </a:lvl7pPr>
              <a:lvl8pPr marL="3429000" indent="-228600" eaLnBrk="0" fontAlgn="base" hangingPunct="0">
                <a:spcBef>
                  <a:spcPct val="0"/>
                </a:spcBef>
                <a:spcAft>
                  <a:spcPct val="0"/>
                </a:spcAft>
                <a:defRPr sz="2000" b="1">
                  <a:solidFill>
                    <a:schemeClr val="tx2"/>
                  </a:solidFill>
                  <a:latin typeface="Futurist" charset="0"/>
                  <a:ea typeface="ＭＳ Ｐゴシック" pitchFamily="34" charset="-128"/>
                </a:defRPr>
              </a:lvl8pPr>
              <a:lvl9pPr marL="3886200" indent="-228600" eaLnBrk="0" fontAlgn="base" hangingPunct="0">
                <a:spcBef>
                  <a:spcPct val="0"/>
                </a:spcBef>
                <a:spcAft>
                  <a:spcPct val="0"/>
                </a:spcAft>
                <a:defRPr sz="2000" b="1">
                  <a:solidFill>
                    <a:schemeClr val="tx2"/>
                  </a:solidFill>
                  <a:latin typeface="Futurist" charset="0"/>
                  <a:ea typeface="ＭＳ Ｐゴシック" pitchFamily="34" charset="-128"/>
                </a:defRPr>
              </a:lvl9pPr>
            </a:lstStyle>
            <a:p>
              <a:r>
                <a:rPr lang="en-GB" sz="1600" b="0" dirty="0"/>
                <a:t>1.2m/s</a:t>
              </a:r>
            </a:p>
          </p:txBody>
        </p:sp>
        <p:sp>
          <p:nvSpPr>
            <p:cNvPr id="25606" name="Line 6"/>
            <p:cNvSpPr>
              <a:spLocks noChangeShapeType="1"/>
            </p:cNvSpPr>
            <p:nvPr/>
          </p:nvSpPr>
          <p:spPr bwMode="auto">
            <a:xfrm flipV="1">
              <a:off x="4876800" y="52578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7" name="Text Box 7"/>
            <p:cNvSpPr txBox="1">
              <a:spLocks noChangeArrowheads="1"/>
            </p:cNvSpPr>
            <p:nvPr/>
          </p:nvSpPr>
          <p:spPr bwMode="auto">
            <a:xfrm>
              <a:off x="4070350" y="5014913"/>
              <a:ext cx="795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2"/>
                  </a:solidFill>
                  <a:latin typeface="Futurist" charset="0"/>
                  <a:ea typeface="ＭＳ Ｐゴシック" pitchFamily="34" charset="-128"/>
                </a:defRPr>
              </a:lvl1pPr>
              <a:lvl2pPr marL="742950" indent="-285750">
                <a:defRPr sz="2000" b="1">
                  <a:solidFill>
                    <a:schemeClr val="tx2"/>
                  </a:solidFill>
                  <a:latin typeface="Futurist" charset="0"/>
                  <a:ea typeface="ＭＳ Ｐゴシック" pitchFamily="34" charset="-128"/>
                </a:defRPr>
              </a:lvl2pPr>
              <a:lvl3pPr marL="1143000" indent="-228600">
                <a:defRPr sz="2000" b="1">
                  <a:solidFill>
                    <a:schemeClr val="tx2"/>
                  </a:solidFill>
                  <a:latin typeface="Futurist" charset="0"/>
                  <a:ea typeface="ＭＳ Ｐゴシック" pitchFamily="34" charset="-128"/>
                </a:defRPr>
              </a:lvl3pPr>
              <a:lvl4pPr marL="1600200" indent="-228600">
                <a:defRPr sz="2000" b="1">
                  <a:solidFill>
                    <a:schemeClr val="tx2"/>
                  </a:solidFill>
                  <a:latin typeface="Futurist" charset="0"/>
                  <a:ea typeface="ＭＳ Ｐゴシック" pitchFamily="34" charset="-128"/>
                </a:defRPr>
              </a:lvl4pPr>
              <a:lvl5pPr marL="2057400" indent="-228600">
                <a:defRPr sz="2000" b="1">
                  <a:solidFill>
                    <a:schemeClr val="tx2"/>
                  </a:solidFill>
                  <a:latin typeface="Futurist" charset="0"/>
                  <a:ea typeface="ＭＳ Ｐゴシック" pitchFamily="34" charset="-128"/>
                </a:defRPr>
              </a:lvl5pPr>
              <a:lvl6pPr marL="2514600" indent="-228600" eaLnBrk="0" fontAlgn="base" hangingPunct="0">
                <a:spcBef>
                  <a:spcPct val="0"/>
                </a:spcBef>
                <a:spcAft>
                  <a:spcPct val="0"/>
                </a:spcAft>
                <a:defRPr sz="2000" b="1">
                  <a:solidFill>
                    <a:schemeClr val="tx2"/>
                  </a:solidFill>
                  <a:latin typeface="Futurist" charset="0"/>
                  <a:ea typeface="ＭＳ Ｐゴシック" pitchFamily="34" charset="-128"/>
                </a:defRPr>
              </a:lvl6pPr>
              <a:lvl7pPr marL="2971800" indent="-228600" eaLnBrk="0" fontAlgn="base" hangingPunct="0">
                <a:spcBef>
                  <a:spcPct val="0"/>
                </a:spcBef>
                <a:spcAft>
                  <a:spcPct val="0"/>
                </a:spcAft>
                <a:defRPr sz="2000" b="1">
                  <a:solidFill>
                    <a:schemeClr val="tx2"/>
                  </a:solidFill>
                  <a:latin typeface="Futurist" charset="0"/>
                  <a:ea typeface="ＭＳ Ｐゴシック" pitchFamily="34" charset="-128"/>
                </a:defRPr>
              </a:lvl7pPr>
              <a:lvl8pPr marL="3429000" indent="-228600" eaLnBrk="0" fontAlgn="base" hangingPunct="0">
                <a:spcBef>
                  <a:spcPct val="0"/>
                </a:spcBef>
                <a:spcAft>
                  <a:spcPct val="0"/>
                </a:spcAft>
                <a:defRPr sz="2000" b="1">
                  <a:solidFill>
                    <a:schemeClr val="tx2"/>
                  </a:solidFill>
                  <a:latin typeface="Futurist" charset="0"/>
                  <a:ea typeface="ＭＳ Ｐゴシック" pitchFamily="34" charset="-128"/>
                </a:defRPr>
              </a:lvl8pPr>
              <a:lvl9pPr marL="3886200" indent="-228600" eaLnBrk="0" fontAlgn="base" hangingPunct="0">
                <a:spcBef>
                  <a:spcPct val="0"/>
                </a:spcBef>
                <a:spcAft>
                  <a:spcPct val="0"/>
                </a:spcAft>
                <a:defRPr sz="2000" b="1">
                  <a:solidFill>
                    <a:schemeClr val="tx2"/>
                  </a:solidFill>
                  <a:latin typeface="Futurist" charset="0"/>
                  <a:ea typeface="ＭＳ Ｐゴシック" pitchFamily="34" charset="-128"/>
                </a:defRPr>
              </a:lvl9pPr>
            </a:lstStyle>
            <a:p>
              <a:r>
                <a:rPr lang="en-GB" sz="1600" b="0" dirty="0"/>
                <a:t>0.3m/s</a:t>
              </a:r>
            </a:p>
          </p:txBody>
        </p:sp>
        <p:sp>
          <p:nvSpPr>
            <p:cNvPr id="25608" name="Line 8"/>
            <p:cNvSpPr>
              <a:spLocks noChangeShapeType="1"/>
            </p:cNvSpPr>
            <p:nvPr/>
          </p:nvSpPr>
          <p:spPr bwMode="auto">
            <a:xfrm flipV="1">
              <a:off x="4038600" y="5240338"/>
              <a:ext cx="98425" cy="9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9" name="Line 9"/>
            <p:cNvSpPr>
              <a:spLocks noChangeShapeType="1"/>
            </p:cNvSpPr>
            <p:nvPr/>
          </p:nvSpPr>
          <p:spPr bwMode="auto">
            <a:xfrm>
              <a:off x="4262749" y="3188650"/>
              <a:ext cx="1943100" cy="0"/>
            </a:xfrm>
            <a:prstGeom prst="line">
              <a:avLst/>
            </a:prstGeom>
            <a:noFill/>
            <a:ln w="25400">
              <a:solidFill>
                <a:srgbClr val="339966"/>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5610" name="Line 10"/>
            <p:cNvSpPr>
              <a:spLocks noChangeShapeType="1"/>
            </p:cNvSpPr>
            <p:nvPr/>
          </p:nvSpPr>
          <p:spPr bwMode="auto">
            <a:xfrm>
              <a:off x="6145049" y="3144941"/>
              <a:ext cx="0" cy="2257425"/>
            </a:xfrm>
            <a:prstGeom prst="line">
              <a:avLst/>
            </a:prstGeom>
            <a:noFill/>
            <a:ln w="25400">
              <a:solidFill>
                <a:srgbClr val="3399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611" name="Text Box 11"/>
            <p:cNvSpPr txBox="1">
              <a:spLocks noChangeArrowheads="1"/>
            </p:cNvSpPr>
            <p:nvPr/>
          </p:nvSpPr>
          <p:spPr bwMode="auto">
            <a:xfrm>
              <a:off x="6121400" y="4459288"/>
              <a:ext cx="1109663" cy="825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2"/>
                  </a:solidFill>
                  <a:latin typeface="Futurist" charset="0"/>
                  <a:ea typeface="ＭＳ Ｐゴシック" pitchFamily="34" charset="-128"/>
                </a:defRPr>
              </a:lvl1pPr>
              <a:lvl2pPr marL="742950" indent="-285750">
                <a:defRPr sz="2000" b="1">
                  <a:solidFill>
                    <a:schemeClr val="tx2"/>
                  </a:solidFill>
                  <a:latin typeface="Futurist" charset="0"/>
                  <a:ea typeface="ＭＳ Ｐゴシック" pitchFamily="34" charset="-128"/>
                </a:defRPr>
              </a:lvl2pPr>
              <a:lvl3pPr marL="1143000" indent="-228600">
                <a:defRPr sz="2000" b="1">
                  <a:solidFill>
                    <a:schemeClr val="tx2"/>
                  </a:solidFill>
                  <a:latin typeface="Futurist" charset="0"/>
                  <a:ea typeface="ＭＳ Ｐゴシック" pitchFamily="34" charset="-128"/>
                </a:defRPr>
              </a:lvl3pPr>
              <a:lvl4pPr marL="1600200" indent="-228600">
                <a:defRPr sz="2000" b="1">
                  <a:solidFill>
                    <a:schemeClr val="tx2"/>
                  </a:solidFill>
                  <a:latin typeface="Futurist" charset="0"/>
                  <a:ea typeface="ＭＳ Ｐゴシック" pitchFamily="34" charset="-128"/>
                </a:defRPr>
              </a:lvl4pPr>
              <a:lvl5pPr marL="2057400" indent="-228600">
                <a:defRPr sz="2000" b="1">
                  <a:solidFill>
                    <a:schemeClr val="tx2"/>
                  </a:solidFill>
                  <a:latin typeface="Futurist" charset="0"/>
                  <a:ea typeface="ＭＳ Ｐゴシック" pitchFamily="34" charset="-128"/>
                </a:defRPr>
              </a:lvl5pPr>
              <a:lvl6pPr marL="2514600" indent="-228600" eaLnBrk="0" fontAlgn="base" hangingPunct="0">
                <a:spcBef>
                  <a:spcPct val="0"/>
                </a:spcBef>
                <a:spcAft>
                  <a:spcPct val="0"/>
                </a:spcAft>
                <a:defRPr sz="2000" b="1">
                  <a:solidFill>
                    <a:schemeClr val="tx2"/>
                  </a:solidFill>
                  <a:latin typeface="Futurist" charset="0"/>
                  <a:ea typeface="ＭＳ Ｐゴシック" pitchFamily="34" charset="-128"/>
                </a:defRPr>
              </a:lvl6pPr>
              <a:lvl7pPr marL="2971800" indent="-228600" eaLnBrk="0" fontAlgn="base" hangingPunct="0">
                <a:spcBef>
                  <a:spcPct val="0"/>
                </a:spcBef>
                <a:spcAft>
                  <a:spcPct val="0"/>
                </a:spcAft>
                <a:defRPr sz="2000" b="1">
                  <a:solidFill>
                    <a:schemeClr val="tx2"/>
                  </a:solidFill>
                  <a:latin typeface="Futurist" charset="0"/>
                  <a:ea typeface="ＭＳ Ｐゴシック" pitchFamily="34" charset="-128"/>
                </a:defRPr>
              </a:lvl7pPr>
              <a:lvl8pPr marL="3429000" indent="-228600" eaLnBrk="0" fontAlgn="base" hangingPunct="0">
                <a:spcBef>
                  <a:spcPct val="0"/>
                </a:spcBef>
                <a:spcAft>
                  <a:spcPct val="0"/>
                </a:spcAft>
                <a:defRPr sz="2000" b="1">
                  <a:solidFill>
                    <a:schemeClr val="tx2"/>
                  </a:solidFill>
                  <a:latin typeface="Futurist" charset="0"/>
                  <a:ea typeface="ＭＳ Ｐゴシック" pitchFamily="34" charset="-128"/>
                </a:defRPr>
              </a:lvl8pPr>
              <a:lvl9pPr marL="3886200" indent="-228600" eaLnBrk="0" fontAlgn="base" hangingPunct="0">
                <a:spcBef>
                  <a:spcPct val="0"/>
                </a:spcBef>
                <a:spcAft>
                  <a:spcPct val="0"/>
                </a:spcAft>
                <a:defRPr sz="2000" b="1">
                  <a:solidFill>
                    <a:schemeClr val="tx2"/>
                  </a:solidFill>
                  <a:latin typeface="Futurist" charset="0"/>
                  <a:ea typeface="ＭＳ Ｐゴシック" pitchFamily="34" charset="-128"/>
                </a:defRPr>
              </a:lvl9pPr>
            </a:lstStyle>
            <a:p>
              <a:r>
                <a:rPr lang="en-GB" sz="1600" b="0" dirty="0"/>
                <a:t>6.2m/s  </a:t>
              </a:r>
            </a:p>
            <a:p>
              <a:r>
                <a:rPr lang="en-GB" sz="1600" b="0" dirty="0"/>
                <a:t>42passes </a:t>
              </a:r>
            </a:p>
            <a:p>
              <a:r>
                <a:rPr lang="en-GB" sz="1600" b="0" dirty="0"/>
                <a:t>136 bar</a:t>
              </a:r>
            </a:p>
          </p:txBody>
        </p:sp>
        <p:sp>
          <p:nvSpPr>
            <p:cNvPr id="25612" name="Text Box 12"/>
            <p:cNvSpPr txBox="1">
              <a:spLocks noChangeArrowheads="1"/>
            </p:cNvSpPr>
            <p:nvPr/>
          </p:nvSpPr>
          <p:spPr bwMode="auto">
            <a:xfrm>
              <a:off x="3435350" y="53816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2"/>
                  </a:solidFill>
                  <a:latin typeface="Futurist" charset="0"/>
                  <a:ea typeface="ＭＳ Ｐゴシック" pitchFamily="34" charset="-128"/>
                </a:defRPr>
              </a:lvl1pPr>
              <a:lvl2pPr marL="742950" indent="-285750">
                <a:defRPr sz="2000" b="1">
                  <a:solidFill>
                    <a:schemeClr val="tx2"/>
                  </a:solidFill>
                  <a:latin typeface="Futurist" charset="0"/>
                  <a:ea typeface="ＭＳ Ｐゴシック" pitchFamily="34" charset="-128"/>
                </a:defRPr>
              </a:lvl2pPr>
              <a:lvl3pPr marL="1143000" indent="-228600">
                <a:defRPr sz="2000" b="1">
                  <a:solidFill>
                    <a:schemeClr val="tx2"/>
                  </a:solidFill>
                  <a:latin typeface="Futurist" charset="0"/>
                  <a:ea typeface="ＭＳ Ｐゴシック" pitchFamily="34" charset="-128"/>
                </a:defRPr>
              </a:lvl3pPr>
              <a:lvl4pPr marL="1600200" indent="-228600">
                <a:defRPr sz="2000" b="1">
                  <a:solidFill>
                    <a:schemeClr val="tx2"/>
                  </a:solidFill>
                  <a:latin typeface="Futurist" charset="0"/>
                  <a:ea typeface="ＭＳ Ｐゴシック" pitchFamily="34" charset="-128"/>
                </a:defRPr>
              </a:lvl4pPr>
              <a:lvl5pPr marL="2057400" indent="-228600">
                <a:defRPr sz="2000" b="1">
                  <a:solidFill>
                    <a:schemeClr val="tx2"/>
                  </a:solidFill>
                  <a:latin typeface="Futurist" charset="0"/>
                  <a:ea typeface="ＭＳ Ｐゴシック" pitchFamily="34" charset="-128"/>
                </a:defRPr>
              </a:lvl5pPr>
              <a:lvl6pPr marL="2514600" indent="-228600" eaLnBrk="0" fontAlgn="base" hangingPunct="0">
                <a:spcBef>
                  <a:spcPct val="0"/>
                </a:spcBef>
                <a:spcAft>
                  <a:spcPct val="0"/>
                </a:spcAft>
                <a:defRPr sz="2000" b="1">
                  <a:solidFill>
                    <a:schemeClr val="tx2"/>
                  </a:solidFill>
                  <a:latin typeface="Futurist" charset="0"/>
                  <a:ea typeface="ＭＳ Ｐゴシック" pitchFamily="34" charset="-128"/>
                </a:defRPr>
              </a:lvl6pPr>
              <a:lvl7pPr marL="2971800" indent="-228600" eaLnBrk="0" fontAlgn="base" hangingPunct="0">
                <a:spcBef>
                  <a:spcPct val="0"/>
                </a:spcBef>
                <a:spcAft>
                  <a:spcPct val="0"/>
                </a:spcAft>
                <a:defRPr sz="2000" b="1">
                  <a:solidFill>
                    <a:schemeClr val="tx2"/>
                  </a:solidFill>
                  <a:latin typeface="Futurist" charset="0"/>
                  <a:ea typeface="ＭＳ Ｐゴシック" pitchFamily="34" charset="-128"/>
                </a:defRPr>
              </a:lvl7pPr>
              <a:lvl8pPr marL="3429000" indent="-228600" eaLnBrk="0" fontAlgn="base" hangingPunct="0">
                <a:spcBef>
                  <a:spcPct val="0"/>
                </a:spcBef>
                <a:spcAft>
                  <a:spcPct val="0"/>
                </a:spcAft>
                <a:defRPr sz="2000" b="1">
                  <a:solidFill>
                    <a:schemeClr val="tx2"/>
                  </a:solidFill>
                  <a:latin typeface="Futurist" charset="0"/>
                  <a:ea typeface="ＭＳ Ｐゴシック" pitchFamily="34" charset="-128"/>
                </a:defRPr>
              </a:lvl8pPr>
              <a:lvl9pPr marL="3886200" indent="-228600" eaLnBrk="0" fontAlgn="base" hangingPunct="0">
                <a:spcBef>
                  <a:spcPct val="0"/>
                </a:spcBef>
                <a:spcAft>
                  <a:spcPct val="0"/>
                </a:spcAft>
                <a:defRPr sz="2000" b="1">
                  <a:solidFill>
                    <a:schemeClr val="tx2"/>
                  </a:solidFill>
                  <a:latin typeface="Futurist" charset="0"/>
                  <a:ea typeface="ＭＳ Ｐゴシック" pitchFamily="34" charset="-128"/>
                </a:defRPr>
              </a:lvl9pPr>
            </a:lstStyle>
            <a:p>
              <a:r>
                <a:rPr lang="en-GB" sz="1000" dirty="0"/>
                <a:t>200</a:t>
              </a:r>
            </a:p>
          </p:txBody>
        </p:sp>
        <p:sp>
          <p:nvSpPr>
            <p:cNvPr id="25613" name="Text Box 13"/>
            <p:cNvSpPr txBox="1">
              <a:spLocks noChangeArrowheads="1"/>
            </p:cNvSpPr>
            <p:nvPr/>
          </p:nvSpPr>
          <p:spPr bwMode="auto">
            <a:xfrm>
              <a:off x="3852863" y="5389563"/>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2"/>
                  </a:solidFill>
                  <a:latin typeface="Futurist" charset="0"/>
                  <a:ea typeface="ＭＳ Ｐゴシック" pitchFamily="34" charset="-128"/>
                </a:defRPr>
              </a:lvl1pPr>
              <a:lvl2pPr marL="742950" indent="-285750">
                <a:defRPr sz="2000" b="1">
                  <a:solidFill>
                    <a:schemeClr val="tx2"/>
                  </a:solidFill>
                  <a:latin typeface="Futurist" charset="0"/>
                  <a:ea typeface="ＭＳ Ｐゴシック" pitchFamily="34" charset="-128"/>
                </a:defRPr>
              </a:lvl2pPr>
              <a:lvl3pPr marL="1143000" indent="-228600">
                <a:defRPr sz="2000" b="1">
                  <a:solidFill>
                    <a:schemeClr val="tx2"/>
                  </a:solidFill>
                  <a:latin typeface="Futurist" charset="0"/>
                  <a:ea typeface="ＭＳ Ｐゴシック" pitchFamily="34" charset="-128"/>
                </a:defRPr>
              </a:lvl3pPr>
              <a:lvl4pPr marL="1600200" indent="-228600">
                <a:defRPr sz="2000" b="1">
                  <a:solidFill>
                    <a:schemeClr val="tx2"/>
                  </a:solidFill>
                  <a:latin typeface="Futurist" charset="0"/>
                  <a:ea typeface="ＭＳ Ｐゴシック" pitchFamily="34" charset="-128"/>
                </a:defRPr>
              </a:lvl4pPr>
              <a:lvl5pPr marL="2057400" indent="-228600">
                <a:defRPr sz="2000" b="1">
                  <a:solidFill>
                    <a:schemeClr val="tx2"/>
                  </a:solidFill>
                  <a:latin typeface="Futurist" charset="0"/>
                  <a:ea typeface="ＭＳ Ｐゴシック" pitchFamily="34" charset="-128"/>
                </a:defRPr>
              </a:lvl5pPr>
              <a:lvl6pPr marL="2514600" indent="-228600" eaLnBrk="0" fontAlgn="base" hangingPunct="0">
                <a:spcBef>
                  <a:spcPct val="0"/>
                </a:spcBef>
                <a:spcAft>
                  <a:spcPct val="0"/>
                </a:spcAft>
                <a:defRPr sz="2000" b="1">
                  <a:solidFill>
                    <a:schemeClr val="tx2"/>
                  </a:solidFill>
                  <a:latin typeface="Futurist" charset="0"/>
                  <a:ea typeface="ＭＳ Ｐゴシック" pitchFamily="34" charset="-128"/>
                </a:defRPr>
              </a:lvl6pPr>
              <a:lvl7pPr marL="2971800" indent="-228600" eaLnBrk="0" fontAlgn="base" hangingPunct="0">
                <a:spcBef>
                  <a:spcPct val="0"/>
                </a:spcBef>
                <a:spcAft>
                  <a:spcPct val="0"/>
                </a:spcAft>
                <a:defRPr sz="2000" b="1">
                  <a:solidFill>
                    <a:schemeClr val="tx2"/>
                  </a:solidFill>
                  <a:latin typeface="Futurist" charset="0"/>
                  <a:ea typeface="ＭＳ Ｐゴシック" pitchFamily="34" charset="-128"/>
                </a:defRPr>
              </a:lvl7pPr>
              <a:lvl8pPr marL="3429000" indent="-228600" eaLnBrk="0" fontAlgn="base" hangingPunct="0">
                <a:spcBef>
                  <a:spcPct val="0"/>
                </a:spcBef>
                <a:spcAft>
                  <a:spcPct val="0"/>
                </a:spcAft>
                <a:defRPr sz="2000" b="1">
                  <a:solidFill>
                    <a:schemeClr val="tx2"/>
                  </a:solidFill>
                  <a:latin typeface="Futurist" charset="0"/>
                  <a:ea typeface="ＭＳ Ｐゴシック" pitchFamily="34" charset="-128"/>
                </a:defRPr>
              </a:lvl8pPr>
              <a:lvl9pPr marL="3886200" indent="-228600" eaLnBrk="0" fontAlgn="base" hangingPunct="0">
                <a:spcBef>
                  <a:spcPct val="0"/>
                </a:spcBef>
                <a:spcAft>
                  <a:spcPct val="0"/>
                </a:spcAft>
                <a:defRPr sz="2000" b="1">
                  <a:solidFill>
                    <a:schemeClr val="tx2"/>
                  </a:solidFill>
                  <a:latin typeface="Futurist" charset="0"/>
                  <a:ea typeface="ＭＳ Ｐゴシック" pitchFamily="34" charset="-128"/>
                </a:defRPr>
              </a:lvl9pPr>
            </a:lstStyle>
            <a:p>
              <a:r>
                <a:rPr lang="en-GB" sz="1000"/>
                <a:t>400</a:t>
              </a:r>
            </a:p>
          </p:txBody>
        </p:sp>
        <p:sp>
          <p:nvSpPr>
            <p:cNvPr id="25614" name="Text Box 14"/>
            <p:cNvSpPr txBox="1">
              <a:spLocks noChangeArrowheads="1"/>
            </p:cNvSpPr>
            <p:nvPr/>
          </p:nvSpPr>
          <p:spPr bwMode="auto">
            <a:xfrm>
              <a:off x="4737100" y="5378450"/>
              <a:ext cx="463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2"/>
                  </a:solidFill>
                  <a:latin typeface="Futurist" charset="0"/>
                  <a:ea typeface="ＭＳ Ｐゴシック" pitchFamily="34" charset="-128"/>
                </a:defRPr>
              </a:lvl1pPr>
              <a:lvl2pPr marL="742950" indent="-285750">
                <a:defRPr sz="2000" b="1">
                  <a:solidFill>
                    <a:schemeClr val="tx2"/>
                  </a:solidFill>
                  <a:latin typeface="Futurist" charset="0"/>
                  <a:ea typeface="ＭＳ Ｐゴシック" pitchFamily="34" charset="-128"/>
                </a:defRPr>
              </a:lvl2pPr>
              <a:lvl3pPr marL="1143000" indent="-228600">
                <a:defRPr sz="2000" b="1">
                  <a:solidFill>
                    <a:schemeClr val="tx2"/>
                  </a:solidFill>
                  <a:latin typeface="Futurist" charset="0"/>
                  <a:ea typeface="ＭＳ Ｐゴシック" pitchFamily="34" charset="-128"/>
                </a:defRPr>
              </a:lvl3pPr>
              <a:lvl4pPr marL="1600200" indent="-228600">
                <a:defRPr sz="2000" b="1">
                  <a:solidFill>
                    <a:schemeClr val="tx2"/>
                  </a:solidFill>
                  <a:latin typeface="Futurist" charset="0"/>
                  <a:ea typeface="ＭＳ Ｐゴシック" pitchFamily="34" charset="-128"/>
                </a:defRPr>
              </a:lvl4pPr>
              <a:lvl5pPr marL="2057400" indent="-228600">
                <a:defRPr sz="2000" b="1">
                  <a:solidFill>
                    <a:schemeClr val="tx2"/>
                  </a:solidFill>
                  <a:latin typeface="Futurist" charset="0"/>
                  <a:ea typeface="ＭＳ Ｐゴシック" pitchFamily="34" charset="-128"/>
                </a:defRPr>
              </a:lvl5pPr>
              <a:lvl6pPr marL="2514600" indent="-228600" eaLnBrk="0" fontAlgn="base" hangingPunct="0">
                <a:spcBef>
                  <a:spcPct val="0"/>
                </a:spcBef>
                <a:spcAft>
                  <a:spcPct val="0"/>
                </a:spcAft>
                <a:defRPr sz="2000" b="1">
                  <a:solidFill>
                    <a:schemeClr val="tx2"/>
                  </a:solidFill>
                  <a:latin typeface="Futurist" charset="0"/>
                  <a:ea typeface="ＭＳ Ｐゴシック" pitchFamily="34" charset="-128"/>
                </a:defRPr>
              </a:lvl6pPr>
              <a:lvl7pPr marL="2971800" indent="-228600" eaLnBrk="0" fontAlgn="base" hangingPunct="0">
                <a:spcBef>
                  <a:spcPct val="0"/>
                </a:spcBef>
                <a:spcAft>
                  <a:spcPct val="0"/>
                </a:spcAft>
                <a:defRPr sz="2000" b="1">
                  <a:solidFill>
                    <a:schemeClr val="tx2"/>
                  </a:solidFill>
                  <a:latin typeface="Futurist" charset="0"/>
                  <a:ea typeface="ＭＳ Ｐゴシック" pitchFamily="34" charset="-128"/>
                </a:defRPr>
              </a:lvl7pPr>
              <a:lvl8pPr marL="3429000" indent="-228600" eaLnBrk="0" fontAlgn="base" hangingPunct="0">
                <a:spcBef>
                  <a:spcPct val="0"/>
                </a:spcBef>
                <a:spcAft>
                  <a:spcPct val="0"/>
                </a:spcAft>
                <a:defRPr sz="2000" b="1">
                  <a:solidFill>
                    <a:schemeClr val="tx2"/>
                  </a:solidFill>
                  <a:latin typeface="Futurist" charset="0"/>
                  <a:ea typeface="ＭＳ Ｐゴシック" pitchFamily="34" charset="-128"/>
                </a:defRPr>
              </a:lvl8pPr>
              <a:lvl9pPr marL="3886200" indent="-228600" eaLnBrk="0" fontAlgn="base" hangingPunct="0">
                <a:spcBef>
                  <a:spcPct val="0"/>
                </a:spcBef>
                <a:spcAft>
                  <a:spcPct val="0"/>
                </a:spcAft>
                <a:defRPr sz="2000" b="1">
                  <a:solidFill>
                    <a:schemeClr val="tx2"/>
                  </a:solidFill>
                  <a:latin typeface="Futurist" charset="0"/>
                  <a:ea typeface="ＭＳ Ｐゴシック" pitchFamily="34" charset="-128"/>
                </a:defRPr>
              </a:lvl9pPr>
            </a:lstStyle>
            <a:p>
              <a:r>
                <a:rPr lang="en-GB" sz="1000" dirty="0"/>
                <a:t>1600</a:t>
              </a:r>
            </a:p>
          </p:txBody>
        </p:sp>
        <p:sp>
          <p:nvSpPr>
            <p:cNvPr id="25615" name="Text Box 15"/>
            <p:cNvSpPr txBox="1">
              <a:spLocks noChangeArrowheads="1"/>
            </p:cNvSpPr>
            <p:nvPr/>
          </p:nvSpPr>
          <p:spPr bwMode="auto">
            <a:xfrm>
              <a:off x="5754688" y="5386388"/>
              <a:ext cx="463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2"/>
                  </a:solidFill>
                  <a:latin typeface="Futurist" charset="0"/>
                  <a:ea typeface="ＭＳ Ｐゴシック" pitchFamily="34" charset="-128"/>
                </a:defRPr>
              </a:lvl1pPr>
              <a:lvl2pPr marL="742950" indent="-285750">
                <a:defRPr sz="2000" b="1">
                  <a:solidFill>
                    <a:schemeClr val="tx2"/>
                  </a:solidFill>
                  <a:latin typeface="Futurist" charset="0"/>
                  <a:ea typeface="ＭＳ Ｐゴシック" pitchFamily="34" charset="-128"/>
                </a:defRPr>
              </a:lvl2pPr>
              <a:lvl3pPr marL="1143000" indent="-228600">
                <a:defRPr sz="2000" b="1">
                  <a:solidFill>
                    <a:schemeClr val="tx2"/>
                  </a:solidFill>
                  <a:latin typeface="Futurist" charset="0"/>
                  <a:ea typeface="ＭＳ Ｐゴシック" pitchFamily="34" charset="-128"/>
                </a:defRPr>
              </a:lvl3pPr>
              <a:lvl4pPr marL="1600200" indent="-228600">
                <a:defRPr sz="2000" b="1">
                  <a:solidFill>
                    <a:schemeClr val="tx2"/>
                  </a:solidFill>
                  <a:latin typeface="Futurist" charset="0"/>
                  <a:ea typeface="ＭＳ Ｐゴシック" pitchFamily="34" charset="-128"/>
                </a:defRPr>
              </a:lvl4pPr>
              <a:lvl5pPr marL="2057400" indent="-228600">
                <a:defRPr sz="2000" b="1">
                  <a:solidFill>
                    <a:schemeClr val="tx2"/>
                  </a:solidFill>
                  <a:latin typeface="Futurist" charset="0"/>
                  <a:ea typeface="ＭＳ Ｐゴシック" pitchFamily="34" charset="-128"/>
                </a:defRPr>
              </a:lvl5pPr>
              <a:lvl6pPr marL="2514600" indent="-228600" eaLnBrk="0" fontAlgn="base" hangingPunct="0">
                <a:spcBef>
                  <a:spcPct val="0"/>
                </a:spcBef>
                <a:spcAft>
                  <a:spcPct val="0"/>
                </a:spcAft>
                <a:defRPr sz="2000" b="1">
                  <a:solidFill>
                    <a:schemeClr val="tx2"/>
                  </a:solidFill>
                  <a:latin typeface="Futurist" charset="0"/>
                  <a:ea typeface="ＭＳ Ｐゴシック" pitchFamily="34" charset="-128"/>
                </a:defRPr>
              </a:lvl6pPr>
              <a:lvl7pPr marL="2971800" indent="-228600" eaLnBrk="0" fontAlgn="base" hangingPunct="0">
                <a:spcBef>
                  <a:spcPct val="0"/>
                </a:spcBef>
                <a:spcAft>
                  <a:spcPct val="0"/>
                </a:spcAft>
                <a:defRPr sz="2000" b="1">
                  <a:solidFill>
                    <a:schemeClr val="tx2"/>
                  </a:solidFill>
                  <a:latin typeface="Futurist" charset="0"/>
                  <a:ea typeface="ＭＳ Ｐゴシック" pitchFamily="34" charset="-128"/>
                </a:defRPr>
              </a:lvl7pPr>
              <a:lvl8pPr marL="3429000" indent="-228600" eaLnBrk="0" fontAlgn="base" hangingPunct="0">
                <a:spcBef>
                  <a:spcPct val="0"/>
                </a:spcBef>
                <a:spcAft>
                  <a:spcPct val="0"/>
                </a:spcAft>
                <a:defRPr sz="2000" b="1">
                  <a:solidFill>
                    <a:schemeClr val="tx2"/>
                  </a:solidFill>
                  <a:latin typeface="Futurist" charset="0"/>
                  <a:ea typeface="ＭＳ Ｐゴシック" pitchFamily="34" charset="-128"/>
                </a:defRPr>
              </a:lvl8pPr>
              <a:lvl9pPr marL="3886200" indent="-228600" eaLnBrk="0" fontAlgn="base" hangingPunct="0">
                <a:spcBef>
                  <a:spcPct val="0"/>
                </a:spcBef>
                <a:spcAft>
                  <a:spcPct val="0"/>
                </a:spcAft>
                <a:defRPr sz="2000" b="1">
                  <a:solidFill>
                    <a:schemeClr val="tx2"/>
                  </a:solidFill>
                  <a:latin typeface="Futurist" charset="0"/>
                  <a:ea typeface="ＭＳ Ｐゴシック" pitchFamily="34" charset="-128"/>
                </a:defRPr>
              </a:lvl9pPr>
            </a:lstStyle>
            <a:p>
              <a:r>
                <a:rPr lang="en-GB" sz="1000"/>
                <a:t>8200</a:t>
              </a:r>
            </a:p>
          </p:txBody>
        </p:sp>
      </p:grpSp>
    </p:spTree>
    <p:extLst>
      <p:ext uri="{BB962C8B-B14F-4D97-AF65-F5344CB8AC3E}">
        <p14:creationId xmlns:p14="http://schemas.microsoft.com/office/powerpoint/2010/main" val="18010507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87" y="-28575"/>
            <a:ext cx="9302338" cy="685800"/>
          </a:xfrm>
        </p:spPr>
        <p:txBody>
          <a:bodyPr/>
          <a:lstStyle/>
          <a:p>
            <a:r>
              <a:rPr lang="en-GB" sz="2400" dirty="0"/>
              <a:t> Cal Gavin</a:t>
            </a:r>
            <a:r>
              <a:rPr lang="ja-JP" altLang="en-US" sz="2400" dirty="0"/>
              <a:t>社のせん断応力測定設備</a:t>
            </a:r>
            <a:endParaRPr lang="en-GB" sz="2400" dirty="0"/>
          </a:p>
        </p:txBody>
      </p:sp>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487" y="571499"/>
            <a:ext cx="2065037" cy="558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3331" y="1629564"/>
            <a:ext cx="6396037" cy="362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03331" y="657225"/>
            <a:ext cx="5202065" cy="707886"/>
          </a:xfrm>
          <a:prstGeom prst="rect">
            <a:avLst/>
          </a:prstGeom>
          <a:noFill/>
        </p:spPr>
        <p:txBody>
          <a:bodyPr wrap="none" rtlCol="0">
            <a:spAutoFit/>
          </a:bodyPr>
          <a:lstStyle/>
          <a:p>
            <a:r>
              <a:rPr lang="ja-JP" altLang="en-US" dirty="0"/>
              <a:t>流量と圧力損失を直接　測定できる装置により</a:t>
            </a:r>
            <a:endParaRPr lang="en-US" altLang="ja-JP" dirty="0"/>
          </a:p>
          <a:p>
            <a:r>
              <a:rPr lang="ja-JP" altLang="en-US" dirty="0"/>
              <a:t>管壁のせん断力が得られます。</a:t>
            </a:r>
            <a:endParaRPr lang="en-GB" dirty="0"/>
          </a:p>
        </p:txBody>
      </p:sp>
      <p:sp>
        <p:nvSpPr>
          <p:cNvPr id="4" name="TextBox 3"/>
          <p:cNvSpPr txBox="1"/>
          <p:nvPr/>
        </p:nvSpPr>
        <p:spPr>
          <a:xfrm>
            <a:off x="3495675" y="2524125"/>
            <a:ext cx="1834156" cy="338554"/>
          </a:xfrm>
          <a:prstGeom prst="rect">
            <a:avLst/>
          </a:prstGeom>
          <a:noFill/>
        </p:spPr>
        <p:txBody>
          <a:bodyPr wrap="none" rtlCol="0">
            <a:spAutoFit/>
          </a:bodyPr>
          <a:lstStyle/>
          <a:p>
            <a:r>
              <a:rPr lang="ja-JP" altLang="en-US" sz="1600" dirty="0"/>
              <a:t>最高密度エレメント</a:t>
            </a:r>
            <a:endParaRPr lang="en-GB" sz="1600" dirty="0"/>
          </a:p>
        </p:txBody>
      </p:sp>
      <p:sp>
        <p:nvSpPr>
          <p:cNvPr id="9" name="TextBox 8"/>
          <p:cNvSpPr txBox="1"/>
          <p:nvPr/>
        </p:nvSpPr>
        <p:spPr>
          <a:xfrm>
            <a:off x="3800104" y="4003461"/>
            <a:ext cx="4317670" cy="338554"/>
          </a:xfrm>
          <a:prstGeom prst="rect">
            <a:avLst/>
          </a:prstGeom>
          <a:noFill/>
        </p:spPr>
        <p:txBody>
          <a:bodyPr wrap="square" rtlCol="0">
            <a:spAutoFit/>
          </a:bodyPr>
          <a:lstStyle/>
          <a:p>
            <a:r>
              <a:rPr lang="en-GB" sz="1600" dirty="0"/>
              <a:t>	</a:t>
            </a:r>
            <a:r>
              <a:rPr lang="ja-JP" altLang="en-US" sz="1600" dirty="0"/>
              <a:t>最低密度エレメント</a:t>
            </a:r>
            <a:endParaRPr lang="en-GB" sz="1600" dirty="0"/>
          </a:p>
        </p:txBody>
      </p:sp>
      <p:sp>
        <p:nvSpPr>
          <p:cNvPr id="5" name="TextBox 4"/>
          <p:cNvSpPr txBox="1"/>
          <p:nvPr/>
        </p:nvSpPr>
        <p:spPr>
          <a:xfrm>
            <a:off x="2777489" y="5369433"/>
            <a:ext cx="5798869" cy="646331"/>
          </a:xfrm>
          <a:prstGeom prst="rect">
            <a:avLst/>
          </a:prstGeom>
          <a:noFill/>
        </p:spPr>
        <p:txBody>
          <a:bodyPr wrap="square" rtlCol="0">
            <a:spAutoFit/>
          </a:bodyPr>
          <a:lstStyle/>
          <a:p>
            <a:pPr marL="285750" indent="-285750">
              <a:buFont typeface="Arial" pitchFamily="34" charset="0"/>
              <a:buChar char="•"/>
            </a:pPr>
            <a:r>
              <a:rPr lang="ja-JP" altLang="en-US" sz="1800" dirty="0"/>
              <a:t>最高密度エレメントで</a:t>
            </a:r>
            <a:r>
              <a:rPr lang="en-GB" sz="1800" dirty="0"/>
              <a:t>7 </a:t>
            </a:r>
            <a:r>
              <a:rPr lang="ja-JP" altLang="en-US" sz="1800" dirty="0"/>
              <a:t>倍のせん断応力</a:t>
            </a:r>
            <a:endParaRPr lang="en-US" altLang="ja-JP" sz="1800" dirty="0"/>
          </a:p>
          <a:p>
            <a:pPr marL="285750" indent="-285750">
              <a:buFont typeface="Arial" pitchFamily="34" charset="0"/>
              <a:buChar char="•"/>
            </a:pPr>
            <a:r>
              <a:rPr lang="ja-JP" altLang="en-US" sz="1800" dirty="0"/>
              <a:t>通常３～５倍である</a:t>
            </a:r>
            <a:endParaRPr lang="en-GB" sz="1800" dirty="0"/>
          </a:p>
        </p:txBody>
      </p:sp>
    </p:spTree>
    <p:extLst>
      <p:ext uri="{BB962C8B-B14F-4D97-AF65-F5344CB8AC3E}">
        <p14:creationId xmlns:p14="http://schemas.microsoft.com/office/powerpoint/2010/main" val="80374832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0" y="316992"/>
            <a:ext cx="9144000" cy="685800"/>
          </a:xfrm>
          <a:noFill/>
          <a:ln/>
        </p:spPr>
        <p:txBody>
          <a:bodyPr lIns="92075" tIns="46038" rIns="92075" bIns="46038"/>
          <a:lstStyle/>
          <a:p>
            <a:pPr defTabSz="762000"/>
            <a:r>
              <a:rPr lang="ja-JP" altLang="en-US" sz="3200" dirty="0"/>
              <a:t>既設交換器改造のシナリオ</a:t>
            </a:r>
            <a:endParaRPr lang="en-GB" sz="3200" dirty="0"/>
          </a:p>
        </p:txBody>
      </p:sp>
      <p:sp>
        <p:nvSpPr>
          <p:cNvPr id="215043" name="Rectangle 3"/>
          <p:cNvSpPr>
            <a:spLocks noGrp="1" noChangeArrowheads="1"/>
          </p:cNvSpPr>
          <p:nvPr>
            <p:ph type="body" idx="1"/>
          </p:nvPr>
        </p:nvSpPr>
        <p:spPr>
          <a:xfrm>
            <a:off x="515613" y="1051560"/>
            <a:ext cx="6828313" cy="5097960"/>
          </a:xfrm>
          <a:noFill/>
          <a:ln/>
        </p:spPr>
        <p:txBody>
          <a:bodyPr lIns="92075" tIns="46038" rIns="92075" bIns="46038"/>
          <a:lstStyle/>
          <a:p>
            <a:pPr marL="0" indent="0" defTabSz="762000">
              <a:buNone/>
            </a:pPr>
            <a:r>
              <a:rPr lang="en-GB" sz="2800" b="1" dirty="0"/>
              <a:t>hiTRAN</a:t>
            </a:r>
            <a:r>
              <a:rPr lang="ja-JP" altLang="en-US" sz="2800" b="1" dirty="0"/>
              <a:t>使用の狙い</a:t>
            </a:r>
            <a:r>
              <a:rPr lang="en-GB" sz="2800" dirty="0"/>
              <a:t>:</a:t>
            </a:r>
          </a:p>
          <a:p>
            <a:pPr lvl="1" defTabSz="762000">
              <a:buFont typeface="Arial" pitchFamily="34" charset="0"/>
              <a:buChar char="•"/>
            </a:pPr>
            <a:r>
              <a:rPr lang="ja-JP" altLang="en-US" sz="2400" b="1" dirty="0"/>
              <a:t>交換熱量（</a:t>
            </a:r>
            <a:r>
              <a:rPr lang="en-US" altLang="ja-JP" sz="2400" b="1" dirty="0"/>
              <a:t>Duty)</a:t>
            </a:r>
            <a:r>
              <a:rPr lang="ja-JP" altLang="en-US" sz="2400" b="1" dirty="0"/>
              <a:t>の増大</a:t>
            </a:r>
            <a:endParaRPr lang="en-GB" sz="2400" b="1" dirty="0"/>
          </a:p>
          <a:p>
            <a:pPr lvl="2" defTabSz="762000">
              <a:buFont typeface="Arial" pitchFamily="34" charset="0"/>
              <a:buChar char="•"/>
            </a:pPr>
            <a:r>
              <a:rPr lang="ja-JP" altLang="en-US" b="1" dirty="0"/>
              <a:t>より大きな出口</a:t>
            </a:r>
            <a:r>
              <a:rPr lang="en-US" altLang="ja-JP" b="1" dirty="0"/>
              <a:t>/</a:t>
            </a:r>
            <a:r>
              <a:rPr lang="ja-JP" altLang="en-US" b="1" dirty="0"/>
              <a:t>入口温度の達成</a:t>
            </a:r>
            <a:endParaRPr lang="en-GB" b="1" dirty="0"/>
          </a:p>
          <a:p>
            <a:pPr lvl="2" defTabSz="762000">
              <a:buFont typeface="Arial" pitchFamily="34" charset="0"/>
              <a:buChar char="•"/>
            </a:pPr>
            <a:r>
              <a:rPr lang="ja-JP" altLang="en-US" b="1" dirty="0"/>
              <a:t>処理量の増加</a:t>
            </a:r>
            <a:endParaRPr lang="en-GB" b="1" dirty="0"/>
          </a:p>
          <a:p>
            <a:pPr lvl="1" defTabSz="762000">
              <a:buFont typeface="Arial" pitchFamily="34" charset="0"/>
              <a:buChar char="•"/>
            </a:pPr>
            <a:r>
              <a:rPr lang="ja-JP" altLang="en-US" sz="2400" b="1" dirty="0"/>
              <a:t>プロセス条件の変化に対応</a:t>
            </a:r>
            <a:br>
              <a:rPr lang="en-GB" sz="2400" b="1" dirty="0"/>
            </a:br>
            <a:r>
              <a:rPr lang="en-GB" sz="2400" b="1" dirty="0"/>
              <a:t>(</a:t>
            </a:r>
            <a:r>
              <a:rPr lang="ja-JP" altLang="en-US" sz="2400" b="1" dirty="0"/>
              <a:t>例えば、空冷式冷却器の気温の変化）</a:t>
            </a:r>
            <a:endParaRPr lang="en-GB" sz="2400" b="1" dirty="0"/>
          </a:p>
          <a:p>
            <a:pPr lvl="1" defTabSz="762000">
              <a:buFont typeface="Arial" pitchFamily="34" charset="0"/>
              <a:buChar char="•"/>
            </a:pPr>
            <a:r>
              <a:rPr lang="ja-JP" altLang="en-US" sz="2400" b="1" dirty="0"/>
              <a:t>運転操作性の改善</a:t>
            </a:r>
            <a:r>
              <a:rPr lang="en-GB" sz="2400" b="1" dirty="0"/>
              <a:t>:</a:t>
            </a:r>
          </a:p>
          <a:p>
            <a:pPr lvl="2" defTabSz="762000">
              <a:buFont typeface="Arial" pitchFamily="34" charset="0"/>
              <a:buChar char="•"/>
            </a:pPr>
            <a:r>
              <a:rPr lang="ja-JP" altLang="en-US" sz="2400" b="1" dirty="0"/>
              <a:t>負荷変動／遷移域への対応</a:t>
            </a:r>
            <a:endParaRPr lang="en-GB" sz="2400" b="1" dirty="0"/>
          </a:p>
          <a:p>
            <a:pPr lvl="2" defTabSz="762000">
              <a:buFont typeface="Arial" pitchFamily="34" charset="0"/>
              <a:buChar char="•"/>
            </a:pPr>
            <a:r>
              <a:rPr lang="ja-JP" altLang="en-US" sz="2400" b="1" dirty="0"/>
              <a:t>汚れ防止</a:t>
            </a:r>
            <a:endParaRPr lang="en-GB" sz="2400" b="1" dirty="0"/>
          </a:p>
          <a:p>
            <a:pPr lvl="2" defTabSz="762000">
              <a:buFont typeface="Arial" pitchFamily="34" charset="0"/>
              <a:buChar char="•"/>
            </a:pPr>
            <a:r>
              <a:rPr lang="ja-JP" altLang="en-US" sz="2400" b="1" dirty="0"/>
              <a:t>偏流の防止</a:t>
            </a:r>
            <a:endParaRPr lang="en-GB" b="1" dirty="0"/>
          </a:p>
          <a:p>
            <a:pPr lvl="1" defTabSz="762000">
              <a:buFont typeface="Arial" pitchFamily="34" charset="0"/>
              <a:buChar char="•"/>
            </a:pPr>
            <a:r>
              <a:rPr lang="ja-JP" altLang="en-US" sz="2400" b="1" dirty="0"/>
              <a:t>予備機への再利用</a:t>
            </a:r>
            <a:endParaRPr lang="en-GB" sz="2400" b="1" dirty="0"/>
          </a:p>
        </p:txBody>
      </p:sp>
      <p:pic>
        <p:nvPicPr>
          <p:cNvPr id="16" name="Content Placeholder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18318" y="1448790"/>
            <a:ext cx="1940165" cy="280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168667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043608" y="0"/>
            <a:ext cx="7129462" cy="1143000"/>
          </a:xfrm>
        </p:spPr>
        <p:txBody>
          <a:bodyPr/>
          <a:lstStyle/>
          <a:p>
            <a:r>
              <a:rPr kumimoji="1" lang="ja-JP" altLang="en-US" dirty="0"/>
              <a:t>工業炉の省エネプロセス</a:t>
            </a:r>
          </a:p>
        </p:txBody>
      </p:sp>
      <p:pic>
        <p:nvPicPr>
          <p:cNvPr id="3" name="Picture 3"/>
          <p:cNvPicPr>
            <a:picLocks noChangeAspect="1" noChangeArrowheads="1"/>
          </p:cNvPicPr>
          <p:nvPr/>
        </p:nvPicPr>
        <p:blipFill>
          <a:blip r:embed="rId3" cstate="print"/>
          <a:srcRect/>
          <a:stretch>
            <a:fillRect/>
          </a:stretch>
        </p:blipFill>
        <p:spPr bwMode="auto">
          <a:xfrm>
            <a:off x="1342739" y="880593"/>
            <a:ext cx="7128792" cy="5305072"/>
          </a:xfrm>
          <a:prstGeom prst="rect">
            <a:avLst/>
          </a:prstGeom>
          <a:noFill/>
          <a:ln w="9525">
            <a:noFill/>
            <a:miter lim="800000"/>
            <a:headEnd/>
            <a:tailEnd/>
          </a:ln>
        </p:spPr>
      </p:pic>
    </p:spTree>
    <p:extLst>
      <p:ext uri="{BB962C8B-B14F-4D97-AF65-F5344CB8AC3E}">
        <p14:creationId xmlns:p14="http://schemas.microsoft.com/office/powerpoint/2010/main" val="1134433418"/>
      </p:ext>
    </p:extLst>
  </p:cSld>
  <p:clrMapOvr>
    <a:masterClrMapping/>
  </p:clrMapOvr>
  <p:transition spd="med"/>
</p:sld>
</file>

<file path=ppt/theme/theme1.xml><?xml version="1.0" encoding="utf-8"?>
<a:theme xmlns:a="http://schemas.openxmlformats.org/drawingml/2006/main" name="CG Template">
  <a:themeElements>
    <a:clrScheme name="CG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G Template">
      <a:majorFont>
        <a:latin typeface="Tahoma"/>
        <a:ea typeface=""/>
        <a:cs typeface=""/>
      </a:majorFont>
      <a:minorFont>
        <a:latin typeface="Futuris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none" strike="noStrike" cap="none" normalizeH="0" baseline="0" smtClean="0">
            <a:ln>
              <a:noFill/>
            </a:ln>
            <a:solidFill>
              <a:schemeClr val="tx2"/>
            </a:solidFill>
            <a:effectLst/>
            <a:latin typeface="Futurist"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none" strike="noStrike" cap="none" normalizeH="0" baseline="0" smtClean="0">
            <a:ln>
              <a:noFill/>
            </a:ln>
            <a:solidFill>
              <a:schemeClr val="tx2"/>
            </a:solidFill>
            <a:effectLst/>
            <a:latin typeface="Futurist" charset="0"/>
          </a:defRPr>
        </a:defPPr>
      </a:lstStyle>
    </a:lnDef>
  </a:objectDefaults>
  <a:extraClrSchemeLst>
    <a:extraClrScheme>
      <a:clrScheme name="CG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G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G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G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G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G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G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E:\CG-presentation\CG Template.pot</Template>
  <TotalTime>14602</TotalTime>
  <Words>2907</Words>
  <Application>Microsoft Office PowerPoint</Application>
  <PresentationFormat>画面に合わせる (4:3)</PresentationFormat>
  <Paragraphs>496</Paragraphs>
  <Slides>34</Slides>
  <Notes>10</Notes>
  <HiddenSlides>0</HiddenSlides>
  <MMClips>3</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34</vt:i4>
      </vt:variant>
    </vt:vector>
  </HeadingPairs>
  <TitlesOfParts>
    <vt:vector size="42" baseType="lpstr">
      <vt:lpstr>AR P丸ゴシック体M</vt:lpstr>
      <vt:lpstr>Futurist</vt:lpstr>
      <vt:lpstr>ＭＳ Ｐゴシック</vt:lpstr>
      <vt:lpstr>Arial</vt:lpstr>
      <vt:lpstr>Tahoma</vt:lpstr>
      <vt:lpstr>Times New Roman</vt:lpstr>
      <vt:lpstr>Wingdings</vt:lpstr>
      <vt:lpstr>CG Template</vt:lpstr>
      <vt:lpstr>PowerPoint プレゼンテーション</vt:lpstr>
      <vt:lpstr>講演内容</vt:lpstr>
      <vt:lpstr>CALGAVIN Limitedのご紹介 熱交換器の諸問題解決の専門家集団  </vt:lpstr>
      <vt:lpstr>熱交換器伝熱促進技術</vt:lpstr>
      <vt:lpstr>hiTRAN  素子の管内　挙動 </vt:lpstr>
      <vt:lpstr> hiTRAN マトリックス素子と平滑管の伝熱性能の比較図</vt:lpstr>
      <vt:lpstr> Cal Gavin社のせん断応力測定設備</vt:lpstr>
      <vt:lpstr>既設交換器改造のシナリオ</vt:lpstr>
      <vt:lpstr>工業炉の省エネプロセス</vt:lpstr>
      <vt:lpstr>排ガス・空気予熱器の例</vt:lpstr>
      <vt:lpstr>Case 1-a）：Gas-Gas空気予熱器</vt:lpstr>
      <vt:lpstr>Case 1-b)：高温排ガス-燃焼用空気予熱器</vt:lpstr>
      <vt:lpstr>Case 1：空気予熱器の経済性まとめ</vt:lpstr>
      <vt:lpstr>Case2：高温排ガス-燃焼用空気予熱器 Geometry (寸法）</vt:lpstr>
      <vt:lpstr>Case2：Gas-Gas空気予熱器経済性のまとめ</vt:lpstr>
      <vt:lpstr>管のSkin温度解析（赤：hiTRAN 装入　青：平滑管） 　</vt:lpstr>
      <vt:lpstr>RecuperatorへのElement装入</vt:lpstr>
      <vt:lpstr>Case3.バッチ式還元炉への実施例&lt; 1of 5 &gt;</vt:lpstr>
      <vt:lpstr>  バッチ式還元炉 &lt;2 of 5&gt; （Feed/Effluent Heat Exchanger)</vt:lpstr>
      <vt:lpstr>Case3.バッチ式還元炉への設計&lt; 3 of 5&gt;</vt:lpstr>
      <vt:lpstr>Case3.バッチ式還元炉への設計&lt; 4 of 5&gt;</vt:lpstr>
      <vt:lpstr>Case3.試運点の結果　　&lt;5 of 5&gt;</vt:lpstr>
      <vt:lpstr>興味ある適用事例</vt:lpstr>
      <vt:lpstr>1.炉体保護　除熱用　hiTRAN 装入前 </vt:lpstr>
      <vt:lpstr>１.炉体保護　除熱用　hiTRAN 装入後 </vt:lpstr>
      <vt:lpstr>2.停止時に急速蒸発（ＬＮＧ気化器） </vt:lpstr>
      <vt:lpstr>3. ヒートパイプ</vt:lpstr>
      <vt:lpstr>4. 粒子　沈降防止　(1 of 3)</vt:lpstr>
      <vt:lpstr>4. 粒子　沈降防止　(2 of 3)</vt:lpstr>
      <vt:lpstr>4.粒子沈降防止　(3 of 3)</vt:lpstr>
      <vt:lpstr>確認調査の手法–既設の改造</vt:lpstr>
      <vt:lpstr>  　　　　　　「hiTRAN SP ソフトウェア」   　1) 統合一体計算でもスタンドアロン(単独)でも両方に 　　　計算可能な設計・シミュレーションプログラム  　 2) 設計技術者が多管胴式とクロスフロー（直交型）熱交換器の 　　　hiTRANシステム最適化できるソフト  　　　統合化計算: 　　　　・HTRI Xchanger Suite 6.0  　　　　・Aspentech EDR 7.1    </vt:lpstr>
      <vt:lpstr>「hiTRAN SPソフトウェア」の特長 </vt:lpstr>
      <vt:lpstr>PowerPoint プレゼンテーション</vt:lpstr>
    </vt:vector>
  </TitlesOfParts>
  <Company>Cal Gavin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 Gavin Presentation</dc:title>
  <dc:subject>Enhancement Technology</dc:subject>
  <dc:creator>Peter Droegemueller</dc:creator>
  <cp:keywords>enhancement, heat transfer</cp:keywords>
  <cp:lastModifiedBy>昭二 酒井</cp:lastModifiedBy>
  <cp:revision>1135</cp:revision>
  <cp:lastPrinted>2015-02-12T09:18:18Z</cp:lastPrinted>
  <dcterms:created xsi:type="dcterms:W3CDTF">2000-10-30T14:09:19Z</dcterms:created>
  <dcterms:modified xsi:type="dcterms:W3CDTF">2024-07-01T03:22:49Z</dcterms:modified>
</cp:coreProperties>
</file>