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tif" ContentType="image/tiff"/>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45" r:id="rId2"/>
    <p:sldId id="266" r:id="rId3"/>
    <p:sldId id="689" r:id="rId4"/>
    <p:sldId id="288" r:id="rId5"/>
    <p:sldId id="690" r:id="rId6"/>
    <p:sldId id="307" r:id="rId7"/>
    <p:sldId id="261" r:id="rId8"/>
    <p:sldId id="303" r:id="rId9"/>
    <p:sldId id="491" r:id="rId10"/>
    <p:sldId id="352" r:id="rId11"/>
    <p:sldId id="260" r:id="rId12"/>
    <p:sldId id="686" r:id="rId13"/>
    <p:sldId id="268" r:id="rId14"/>
    <p:sldId id="274" r:id="rId15"/>
    <p:sldId id="273" r:id="rId16"/>
    <p:sldId id="284" r:id="rId17"/>
    <p:sldId id="325" r:id="rId18"/>
    <p:sldId id="692" r:id="rId19"/>
    <p:sldId id="693" r:id="rId20"/>
    <p:sldId id="691" r:id="rId21"/>
  </p:sldIdLst>
  <p:sldSz cx="990917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uvia Ochoa-estopier" initials="LMOE" lastIdx="4" clrIdx="0"/>
  <p:cmAuthor id="2" name="Lluvia Ochoa-Estopier" initials="LO" lastIdx="1" clrIdx="1">
    <p:extLst>
      <p:ext uri="{19B8F6BF-5375-455C-9EA6-DF929625EA0E}">
        <p15:presenceInfo xmlns:p15="http://schemas.microsoft.com/office/powerpoint/2012/main" userId="S-1-5-21-885384527-468913958-1025265593-11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3" autoAdjust="0"/>
    <p:restoredTop sz="84746" autoAdjust="0"/>
  </p:normalViewPr>
  <p:slideViewPr>
    <p:cSldViewPr>
      <p:cViewPr varScale="1">
        <p:scale>
          <a:sx n="68" d="100"/>
          <a:sy n="68" d="100"/>
        </p:scale>
        <p:origin x="72" y="403"/>
      </p:cViewPr>
      <p:guideLst>
        <p:guide orient="horz" pos="2160"/>
        <p:guide pos="3121"/>
      </p:guideLst>
    </p:cSldViewPr>
  </p:slideViewPr>
  <p:notesTextViewPr>
    <p:cViewPr>
      <p:scale>
        <a:sx n="1" d="1"/>
        <a:sy n="1" d="1"/>
      </p:scale>
      <p:origin x="0" y="0"/>
    </p:cViewPr>
  </p:notesTextViewPr>
  <p:notesViewPr>
    <p:cSldViewPr>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23A9DE-3113-4F66-99C7-69453391BEBD}" type="datetimeFigureOut">
              <a:rPr lang="en-GB" smtClean="0"/>
              <a:t>28/07/2019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55EFDF-BAD6-4C92-B6B1-DE966811555C}" type="slidenum">
              <a:rPr lang="en-GB" smtClean="0"/>
              <a:t>‹#›</a:t>
            </a:fld>
            <a:endParaRPr lang="en-GB"/>
          </a:p>
        </p:txBody>
      </p:sp>
    </p:spTree>
    <p:extLst>
      <p:ext uri="{BB962C8B-B14F-4D97-AF65-F5344CB8AC3E}">
        <p14:creationId xmlns:p14="http://schemas.microsoft.com/office/powerpoint/2010/main" val="4154691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9AEA0-32EE-4C88-A282-B82B41EBCBB4}" type="datetimeFigureOut">
              <a:rPr lang="en-GB" smtClean="0"/>
              <a:t>28/07/2019</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5D3AA-0A64-4794-AF56-5616E6CE2061}" type="slidenum">
              <a:rPr lang="en-GB" smtClean="0"/>
              <a:t>‹#›</a:t>
            </a:fld>
            <a:endParaRPr lang="en-GB"/>
          </a:p>
        </p:txBody>
      </p:sp>
    </p:spTree>
    <p:extLst>
      <p:ext uri="{BB962C8B-B14F-4D97-AF65-F5344CB8AC3E}">
        <p14:creationId xmlns:p14="http://schemas.microsoft.com/office/powerpoint/2010/main" val="101887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info@processing.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a:p>
            <a:endParaRPr lang="en-GB" dirty="0" smtClean="0"/>
          </a:p>
          <a:p>
            <a:r>
              <a:rPr lang="ja-JP" altLang="en-US" smtClean="0"/>
              <a:t>英国ＰＩＬの　ＣＤＵ技術のプレゼンテーションをおこないます。</a:t>
            </a:r>
          </a:p>
          <a:p>
            <a:endParaRPr lang="en-GB" smtClean="0"/>
          </a:p>
          <a:p>
            <a:r>
              <a:rPr lang="en-GB" dirty="0" smtClean="0"/>
              <a:t>Welcome </a:t>
            </a:r>
            <a:r>
              <a:rPr lang="en-GB" dirty="0"/>
              <a:t>to a presentation on PIL’s CDU technology. </a:t>
            </a:r>
            <a:endParaRPr lang="en-GB" dirty="0" smtClean="0"/>
          </a:p>
          <a:p>
            <a:endParaRPr lang="en-GB" dirty="0" smtClean="0"/>
          </a:p>
          <a:p>
            <a:r>
              <a:rPr lang="ja-JP" altLang="en-US" dirty="0" smtClean="0"/>
              <a:t>英国ＰＩＬ社の　ＣＤＵ技術のプレゼンテーションをおこないます。</a:t>
            </a:r>
            <a:endParaRPr lang="en-GB" dirty="0"/>
          </a:p>
        </p:txBody>
      </p:sp>
      <p:sp>
        <p:nvSpPr>
          <p:cNvPr id="4" name="Slide Number Placeholder 3"/>
          <p:cNvSpPr>
            <a:spLocks noGrp="1"/>
          </p:cNvSpPr>
          <p:nvPr>
            <p:ph type="sldNum" sz="quarter" idx="10"/>
          </p:nvPr>
        </p:nvSpPr>
        <p:spPr/>
        <p:txBody>
          <a:bodyPr/>
          <a:lstStyle/>
          <a:p>
            <a:fld id="{3C6797CB-B554-4754-9AEA-FCE568282483}" type="slidenum">
              <a:rPr lang="en-GB" smtClean="0"/>
              <a:pPr/>
              <a:t>1</a:t>
            </a:fld>
            <a:endParaRPr lang="en-GB" dirty="0"/>
          </a:p>
        </p:txBody>
      </p:sp>
    </p:spTree>
    <p:extLst>
      <p:ext uri="{BB962C8B-B14F-4D97-AF65-F5344CB8AC3E}">
        <p14:creationId xmlns:p14="http://schemas.microsoft.com/office/powerpoint/2010/main" val="524943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kern="1200" dirty="0" smtClean="0">
                <a:solidFill>
                  <a:schemeClr val="tx1"/>
                </a:solidFill>
                <a:effectLst/>
                <a:latin typeface="+mn-lt"/>
                <a:ea typeface="+mn-ea"/>
                <a:cs typeface="+mn-cs"/>
              </a:rPr>
              <a:t>次に、原油蒸留システム、</a:t>
            </a:r>
            <a:r>
              <a:rPr lang="en-US" altLang="ja-JP" sz="1200" kern="1200" dirty="0" smtClean="0">
                <a:solidFill>
                  <a:schemeClr val="tx1"/>
                </a:solidFill>
                <a:effectLst/>
                <a:latin typeface="+mn-lt"/>
                <a:ea typeface="+mn-ea"/>
                <a:cs typeface="+mn-cs"/>
              </a:rPr>
              <a:t>CDU</a:t>
            </a:r>
            <a:r>
              <a:rPr lang="ja-JP" altLang="en-US" sz="1200" kern="1200" dirty="0" smtClean="0">
                <a:solidFill>
                  <a:schemeClr val="tx1"/>
                </a:solidFill>
                <a:effectLst/>
                <a:latin typeface="+mn-lt"/>
                <a:ea typeface="+mn-ea"/>
                <a:cs typeface="+mn-cs"/>
              </a:rPr>
              <a:t>技術の詳細を掘り下げて、顧客がどんなメリットを、得ることができるかを説明したいと思います。</a:t>
            </a:r>
          </a:p>
          <a:p>
            <a:endParaRPr lang="en-US" altLang="ja-JP" sz="1200" kern="1200" dirty="0" smtClean="0">
              <a:solidFill>
                <a:schemeClr val="tx1"/>
              </a:solidFill>
              <a:effectLst/>
              <a:latin typeface="+mn-lt"/>
              <a:ea typeface="+mn-ea"/>
              <a:cs typeface="+mn-cs"/>
            </a:endParaRPr>
          </a:p>
          <a:p>
            <a:endParaRPr lang="en-US" altLang="ja-JP" sz="1200" kern="1200" dirty="0" smtClean="0">
              <a:solidFill>
                <a:schemeClr val="tx1"/>
              </a:solidFill>
              <a:effectLst/>
              <a:latin typeface="+mn-lt"/>
              <a:ea typeface="+mn-ea"/>
              <a:cs typeface="+mn-cs"/>
            </a:endParaRP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We shall now delve deeper into the specifics of Distillation Systems technology and how clients can benefit from it.</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ja-JP" altLang="ja-JP" sz="1200" b="1" kern="1200" dirty="0" smtClean="0">
                <a:solidFill>
                  <a:schemeClr val="tx1"/>
                </a:solidFill>
                <a:effectLst/>
                <a:latin typeface="+mn-lt"/>
                <a:ea typeface="+mn-ea"/>
                <a:cs typeface="+mn-cs"/>
              </a:rPr>
              <a:t>蒸留システム技術の詳細を掘り下げて提起して顧客がそのメリットをどのようにして</a:t>
            </a:r>
            <a:endParaRPr lang="ja-JP" altLang="ja-JP" sz="1200" kern="1200" dirty="0" smtClean="0">
              <a:solidFill>
                <a:schemeClr val="tx1"/>
              </a:solidFill>
              <a:effectLst/>
              <a:latin typeface="+mn-lt"/>
              <a:ea typeface="+mn-ea"/>
              <a:cs typeface="+mn-cs"/>
            </a:endParaRPr>
          </a:p>
          <a:p>
            <a:r>
              <a:rPr lang="ja-JP" altLang="ja-JP" sz="1200" b="1" kern="1200" dirty="0" smtClean="0">
                <a:solidFill>
                  <a:schemeClr val="tx1"/>
                </a:solidFill>
                <a:effectLst/>
                <a:latin typeface="+mn-lt"/>
                <a:ea typeface="+mn-ea"/>
                <a:cs typeface="+mn-cs"/>
              </a:rPr>
              <a:t>得ることができるかを詳しくご説明したいと思います</a:t>
            </a:r>
            <a:r>
              <a:rPr lang="ja-JP" altLang="ja-JP" sz="1200" b="1" kern="1200" dirty="0" err="1" smtClean="0">
                <a:solidFill>
                  <a:schemeClr val="tx1"/>
                </a:solidFill>
                <a:effectLst/>
                <a:latin typeface="+mn-lt"/>
                <a:ea typeface="+mn-ea"/>
                <a:cs typeface="+mn-cs"/>
              </a:rPr>
              <a:t>。。</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495D3AA-0A64-4794-AF56-5616E6CE2061}" type="slidenum">
              <a:rPr lang="en-GB" smtClean="0"/>
              <a:t>10</a:t>
            </a:fld>
            <a:endParaRPr lang="en-GB"/>
          </a:p>
        </p:txBody>
      </p:sp>
    </p:spTree>
    <p:extLst>
      <p:ext uri="{BB962C8B-B14F-4D97-AF65-F5344CB8AC3E}">
        <p14:creationId xmlns:p14="http://schemas.microsoft.com/office/powerpoint/2010/main" val="2839095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歴史的に、</a:t>
            </a:r>
            <a:r>
              <a:rPr lang="en-US" altLang="ja-JP" dirty="0" smtClean="0"/>
              <a:t>CDU</a:t>
            </a:r>
            <a:r>
              <a:rPr lang="ja-JP" altLang="en-US" dirty="0" smtClean="0"/>
              <a:t>最適化は、第</a:t>
            </a:r>
            <a:r>
              <a:rPr lang="en-US" altLang="ja-JP" dirty="0" smtClean="0"/>
              <a:t>1</a:t>
            </a:r>
            <a:r>
              <a:rPr lang="ja-JP" altLang="en-US" dirty="0" smtClean="0"/>
              <a:t>原理モデルを用いて行われてきました。 これは、第一原理モデルで構築できる、常圧蒸留ユニットの最も単純なシミュレーションの</a:t>
            </a:r>
            <a:r>
              <a:rPr lang="en-US" altLang="ja-JP" dirty="0" smtClean="0"/>
              <a:t>1</a:t>
            </a:r>
            <a:r>
              <a:rPr lang="ja-JP" altLang="en-US" dirty="0" smtClean="0"/>
              <a:t>つです。 このシミュレーションは、他の市販のソフトウェアと同様に　蒸留計算式を同時に解決するので、蒸留操作の変更に直面したときにこれらのソフトウェアがどのように挙動するかを示すことができます。 デモンストレーションでは、プロセスの最小限の変更でも、第一原理モデルが収束しないことが示されました。 この場合、原油の蒸留塔への温度を、</a:t>
            </a:r>
            <a:r>
              <a:rPr lang="en-US" altLang="ja-JP" dirty="0" smtClean="0"/>
              <a:t>1℃</a:t>
            </a:r>
            <a:r>
              <a:rPr lang="ja-JP" altLang="en-US" dirty="0" smtClean="0"/>
              <a:t>低下させ、原油の流速を</a:t>
            </a:r>
            <a:r>
              <a:rPr lang="en-US" altLang="ja-JP" dirty="0" smtClean="0"/>
              <a:t>61.6m3 / h</a:t>
            </a:r>
            <a:r>
              <a:rPr lang="ja-JP" altLang="en-US" dirty="0" smtClean="0"/>
              <a:t>から</a:t>
            </a:r>
            <a:r>
              <a:rPr lang="en-US" altLang="ja-JP" dirty="0" smtClean="0"/>
              <a:t>62.6m3 / h</a:t>
            </a:r>
            <a:r>
              <a:rPr lang="ja-JP" altLang="en-US" dirty="0" smtClean="0"/>
              <a:t>に増加させることを試みました。 どちらの場合も、シミュレーションは収束しませんでした。 この単純な試行計算は、これらの第</a:t>
            </a:r>
            <a:r>
              <a:rPr lang="en-US" altLang="ja-JP" dirty="0" smtClean="0"/>
              <a:t>1</a:t>
            </a:r>
            <a:r>
              <a:rPr lang="ja-JP" altLang="en-US" dirty="0" smtClean="0"/>
              <a:t>原理モデルの重大な限界を明らかにしています。すなわち、蒸留プロセスは第</a:t>
            </a:r>
            <a:r>
              <a:rPr lang="en-US" altLang="ja-JP" dirty="0" smtClean="0"/>
              <a:t>1</a:t>
            </a:r>
            <a:r>
              <a:rPr lang="ja-JP" altLang="en-US" dirty="0" smtClean="0"/>
              <a:t>原理式の数学的解法によって常に制限されるものです。</a:t>
            </a:r>
          </a:p>
          <a:p>
            <a:endParaRPr lang="en-GB" dirty="0" smtClean="0"/>
          </a:p>
          <a:p>
            <a:endParaRPr lang="en-GB" dirty="0" smtClean="0"/>
          </a:p>
          <a:p>
            <a:endParaRPr lang="en-GB" dirty="0" smtClean="0"/>
          </a:p>
          <a:p>
            <a:endParaRPr lang="en-GB" dirty="0" smtClean="0"/>
          </a:p>
          <a:p>
            <a:r>
              <a:rPr lang="en-GB" dirty="0" smtClean="0"/>
              <a:t>Historically</a:t>
            </a:r>
            <a:r>
              <a:rPr lang="en-GB" dirty="0"/>
              <a:t>, CDU optimisation was carried out using the first principle model. This is one of the </a:t>
            </a:r>
            <a:r>
              <a:rPr lang="en-GB" dirty="0" err="1" smtClean="0"/>
              <a:t>simplestsimulations</a:t>
            </a:r>
            <a:r>
              <a:rPr lang="en-GB" dirty="0" smtClean="0"/>
              <a:t> </a:t>
            </a:r>
            <a:r>
              <a:rPr lang="en-GB" dirty="0"/>
              <a:t>of the atmospheric distillation unit one can build with first-principle models. This simulation solves the distillation equations simultaneously as other commercial software would, so it allows us to demonstrate how these software would behave when facing changes to the distillation operation. The demonstration showed that first-principle models fail to converge even with minimum changes in the process. In this case, we tried reducing the temperature of the crude oil feed to the distillation column by 1°C and increasing the flow rate of Kerosene from 61.6 m3/h to 62.6 m3/h. In both cases, the simulation failed to converge. This simple exercise evidences the main significant limitation of these first-principle models, i.e., </a:t>
            </a:r>
            <a:r>
              <a:rPr lang="en-GB" b="0" dirty="0">
                <a:solidFill>
                  <a:srgbClr val="FF0000"/>
                </a:solidFill>
              </a:rPr>
              <a:t>the distillation process will always be limited by the mathematical solutions of the first-principle equations. </a:t>
            </a:r>
            <a:endParaRPr lang="en-GB" b="0" dirty="0" smtClean="0">
              <a:solidFill>
                <a:srgbClr val="FF0000"/>
              </a:solidFill>
            </a:endParaRPr>
          </a:p>
          <a:p>
            <a:endParaRPr lang="en-GB" b="0" dirty="0" smtClean="0">
              <a:solidFill>
                <a:srgbClr val="FF0000"/>
              </a:solidFill>
            </a:endParaRPr>
          </a:p>
          <a:p>
            <a:r>
              <a:rPr lang="ja-JP" altLang="en-US" b="1" dirty="0" smtClean="0">
                <a:solidFill>
                  <a:srgbClr val="FF0000"/>
                </a:solidFill>
              </a:rPr>
              <a:t>歴史的に、</a:t>
            </a:r>
            <a:r>
              <a:rPr lang="en-US" altLang="ja-JP" b="1" dirty="0" smtClean="0">
                <a:solidFill>
                  <a:srgbClr val="FF0000"/>
                </a:solidFill>
              </a:rPr>
              <a:t>CDU</a:t>
            </a:r>
            <a:r>
              <a:rPr lang="ja-JP" altLang="en-US" b="1" dirty="0" smtClean="0">
                <a:solidFill>
                  <a:srgbClr val="FF0000"/>
                </a:solidFill>
              </a:rPr>
              <a:t>最適化は、第</a:t>
            </a:r>
            <a:r>
              <a:rPr lang="en-US" altLang="ja-JP" b="1" dirty="0" smtClean="0">
                <a:solidFill>
                  <a:srgbClr val="FF0000"/>
                </a:solidFill>
              </a:rPr>
              <a:t>1</a:t>
            </a:r>
            <a:r>
              <a:rPr lang="ja-JP" altLang="en-US" b="1" dirty="0" smtClean="0">
                <a:solidFill>
                  <a:srgbClr val="FF0000"/>
                </a:solidFill>
              </a:rPr>
              <a:t>原理モデルを用いて行われた。 これは、第一原理モデルで構築できる常圧蒸留ユニットの最も単純なシミュレーションの</a:t>
            </a:r>
            <a:r>
              <a:rPr lang="en-US" altLang="ja-JP" b="1" dirty="0" smtClean="0">
                <a:solidFill>
                  <a:srgbClr val="FF0000"/>
                </a:solidFill>
              </a:rPr>
              <a:t>1</a:t>
            </a:r>
            <a:r>
              <a:rPr lang="ja-JP" altLang="en-US" b="1" dirty="0" smtClean="0">
                <a:solidFill>
                  <a:srgbClr val="FF0000"/>
                </a:solidFill>
              </a:rPr>
              <a:t>つです。 このシミュレーションは、他の市販のソフトウェアと同じように蒸留式を同時に解決するので、蒸留操作の変更に直面したときにこれらのソフトウェアがどのように挙動するかを示すことができます。 デモンストレーションでは、プロセスの最小限の変更でも第一原理モデルが収束しないことが示されました。 この場合、原油の蒸留塔への温度を</a:t>
            </a:r>
            <a:r>
              <a:rPr lang="en-US" altLang="ja-JP" b="1" dirty="0" smtClean="0">
                <a:solidFill>
                  <a:srgbClr val="FF0000"/>
                </a:solidFill>
              </a:rPr>
              <a:t>1℃</a:t>
            </a:r>
            <a:r>
              <a:rPr lang="ja-JP" altLang="en-US" b="1" dirty="0" smtClean="0">
                <a:solidFill>
                  <a:srgbClr val="FF0000"/>
                </a:solidFill>
              </a:rPr>
              <a:t>低下させ、灯油の流速を</a:t>
            </a:r>
            <a:r>
              <a:rPr lang="en-US" altLang="ja-JP" b="1" dirty="0" smtClean="0">
                <a:solidFill>
                  <a:srgbClr val="FF0000"/>
                </a:solidFill>
              </a:rPr>
              <a:t>61.6m3 / h</a:t>
            </a:r>
            <a:r>
              <a:rPr lang="ja-JP" altLang="en-US" b="1" dirty="0" smtClean="0">
                <a:solidFill>
                  <a:srgbClr val="FF0000"/>
                </a:solidFill>
              </a:rPr>
              <a:t>から</a:t>
            </a:r>
            <a:r>
              <a:rPr lang="en-US" altLang="ja-JP" b="1" dirty="0" smtClean="0">
                <a:solidFill>
                  <a:srgbClr val="FF0000"/>
                </a:solidFill>
              </a:rPr>
              <a:t>62.6m3 / h</a:t>
            </a:r>
            <a:r>
              <a:rPr lang="ja-JP" altLang="en-US" b="1" dirty="0" smtClean="0">
                <a:solidFill>
                  <a:srgbClr val="FF0000"/>
                </a:solidFill>
              </a:rPr>
              <a:t>に増加させることを試みた。 どちらの場合も、シミュレーションは収束しませんでした。 この単純な運動は、これらの第</a:t>
            </a:r>
            <a:r>
              <a:rPr lang="en-US" altLang="ja-JP" b="1" dirty="0" smtClean="0">
                <a:solidFill>
                  <a:srgbClr val="FF0000"/>
                </a:solidFill>
              </a:rPr>
              <a:t>1</a:t>
            </a:r>
            <a:r>
              <a:rPr lang="ja-JP" altLang="en-US" b="1" dirty="0" smtClean="0">
                <a:solidFill>
                  <a:srgbClr val="FF0000"/>
                </a:solidFill>
              </a:rPr>
              <a:t>原理モデルの主な重大な限界を明らかにする。すなわち、蒸留プロセスは常に第</a:t>
            </a:r>
            <a:r>
              <a:rPr lang="en-US" altLang="ja-JP" b="1" dirty="0" smtClean="0">
                <a:solidFill>
                  <a:srgbClr val="FF0000"/>
                </a:solidFill>
              </a:rPr>
              <a:t>1</a:t>
            </a:r>
            <a:r>
              <a:rPr lang="ja-JP" altLang="en-US" b="1" dirty="0" smtClean="0">
                <a:solidFill>
                  <a:srgbClr val="FF0000"/>
                </a:solidFill>
              </a:rPr>
              <a:t>原理式の数学的解法によって制限される。</a:t>
            </a:r>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798EB831-719F-431C-991D-9FC11B3D3AA2}" type="slidenum">
              <a:rPr lang="en-GB" smtClean="0"/>
              <a:t>11</a:t>
            </a:fld>
            <a:endParaRPr lang="en-GB"/>
          </a:p>
        </p:txBody>
      </p:sp>
    </p:spTree>
    <p:extLst>
      <p:ext uri="{BB962C8B-B14F-4D97-AF65-F5344CB8AC3E}">
        <p14:creationId xmlns:p14="http://schemas.microsoft.com/office/powerpoint/2010/main" val="349009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過去</a:t>
            </a:r>
            <a:r>
              <a:rPr lang="en-US" altLang="ja-JP" dirty="0" smtClean="0"/>
              <a:t>7</a:t>
            </a:r>
            <a:r>
              <a:rPr lang="ja-JP" altLang="en-US" dirty="0" smtClean="0"/>
              <a:t>年間に、</a:t>
            </a:r>
            <a:r>
              <a:rPr lang="en-US" altLang="ja-JP" dirty="0" smtClean="0"/>
              <a:t>PIL</a:t>
            </a:r>
            <a:r>
              <a:rPr lang="ja-JP" altLang="en-US" dirty="0" smtClean="0"/>
              <a:t>とマンチェスター大学は、従来から原油蒸留ユニットの、モデリングで使用されていた、第一原理モデルの限界を克服する新しいアプローチを開発しました。第</a:t>
            </a:r>
            <a:r>
              <a:rPr lang="en-US" altLang="ja-JP" dirty="0" smtClean="0"/>
              <a:t>1</a:t>
            </a:r>
            <a:r>
              <a:rPr lang="ja-JP" altLang="en-US" dirty="0" smtClean="0"/>
              <a:t>原理モデルでは、外乱が、全くないプロセス自体の詳細を、多く提供いたします。しかし、より複雑な問題には、計算時間が非常に長く、</a:t>
            </a:r>
            <a:r>
              <a:rPr lang="en-US" altLang="ja-JP" dirty="0" smtClean="0"/>
              <a:t>100</a:t>
            </a:r>
            <a:r>
              <a:rPr lang="ja-JP" altLang="en-US" dirty="0" smtClean="0"/>
              <a:t>ポイントをシミュレートするのに約</a:t>
            </a:r>
            <a:r>
              <a:rPr lang="en-US" altLang="ja-JP" dirty="0" smtClean="0"/>
              <a:t>20</a:t>
            </a:r>
            <a:r>
              <a:rPr lang="ja-JP" altLang="en-US" dirty="0" smtClean="0"/>
              <a:t>分かかり、収束は保証されません。したがって、</a:t>
            </a:r>
            <a:r>
              <a:rPr lang="en-US" altLang="ja-JP" dirty="0" smtClean="0"/>
              <a:t>PIL</a:t>
            </a:r>
            <a:r>
              <a:rPr lang="ja-JP" altLang="en-US" dirty="0" smtClean="0"/>
              <a:t>は、最新で最も効果的なアプローチ、すなわち蒸留プロセスを表現する為に人工ニューラルネットワークを使用して開発しました。人工ニューラルネットワークを使用することにより、収束の問題を解消し、計算時間を最短で約</a:t>
            </a:r>
            <a:r>
              <a:rPr lang="en-US" altLang="ja-JP" dirty="0" smtClean="0"/>
              <a:t>0.3</a:t>
            </a:r>
            <a:r>
              <a:rPr lang="ja-JP" altLang="en-US" dirty="0" smtClean="0"/>
              <a:t>秒にて</a:t>
            </a:r>
            <a:r>
              <a:rPr lang="en-US" altLang="ja-JP" dirty="0" smtClean="0"/>
              <a:t>100</a:t>
            </a:r>
            <a:r>
              <a:rPr lang="ja-JP" altLang="en-US" dirty="0" smtClean="0"/>
              <a:t>ポイントをシミュレートします。しかし、最も重要なことは、それが運転の大きな変化を探り、予熱系熱交換器群の、最適化問題を考えることができるようになりました。これらの</a:t>
            </a:r>
            <a:r>
              <a:rPr lang="en-US" altLang="ja-JP" dirty="0" smtClean="0"/>
              <a:t>2</a:t>
            </a:r>
            <a:r>
              <a:rPr lang="ja-JP" altLang="en-US" dirty="0" err="1" smtClean="0"/>
              <a:t>つの</a:t>
            </a:r>
            <a:r>
              <a:rPr lang="ja-JP" altLang="en-US" dirty="0" smtClean="0"/>
              <a:t>主要な差別化は、従来のモデリング手法と比較して、</a:t>
            </a:r>
            <a:r>
              <a:rPr lang="en-US" altLang="ja-JP" dirty="0" smtClean="0"/>
              <a:t>PIL</a:t>
            </a:r>
            <a:r>
              <a:rPr lang="ja-JP" altLang="en-US" dirty="0" smtClean="0"/>
              <a:t>のソリューションによる便益の増加をもたらしました。</a:t>
            </a:r>
          </a:p>
          <a:p>
            <a:endParaRPr lang="ja-JP" altLang="en-US" dirty="0" smtClean="0"/>
          </a:p>
          <a:p>
            <a:endParaRPr lang="ja-JP" altLang="en-US" dirty="0" smtClean="0"/>
          </a:p>
          <a:p>
            <a:endParaRPr lang="en-GB" dirty="0" smtClean="0"/>
          </a:p>
          <a:p>
            <a:endParaRPr lang="en-GB" dirty="0" smtClean="0"/>
          </a:p>
          <a:p>
            <a:endParaRPr lang="en-GB" dirty="0" smtClean="0"/>
          </a:p>
          <a:p>
            <a:r>
              <a:rPr lang="en-US" altLang="ja-JP" sz="1200" b="1" kern="1200" dirty="0" smtClean="0">
                <a:solidFill>
                  <a:schemeClr val="tx1"/>
                </a:solidFill>
                <a:effectLst/>
                <a:latin typeface="+mn-lt"/>
                <a:ea typeface="+mn-ea"/>
                <a:cs typeface="+mn-cs"/>
              </a:rPr>
              <a:t>SLIDE-12</a:t>
            </a:r>
            <a:endParaRPr lang="ja-JP" altLang="ja-JP" sz="1200" kern="1200" dirty="0" smtClean="0">
              <a:solidFill>
                <a:schemeClr val="tx1"/>
              </a:solidFill>
              <a:effectLst/>
              <a:latin typeface="+mn-lt"/>
              <a:ea typeface="+mn-ea"/>
              <a:cs typeface="+mn-cs"/>
            </a:endParaRPr>
          </a:p>
          <a:p>
            <a:r>
              <a:rPr lang="en-GB" altLang="ja-JP" sz="1200" kern="1200" dirty="0" smtClean="0">
                <a:solidFill>
                  <a:schemeClr val="tx1"/>
                </a:solidFill>
                <a:effectLst/>
                <a:latin typeface="+mn-lt"/>
                <a:ea typeface="+mn-ea"/>
                <a:cs typeface="+mn-cs"/>
              </a:rPr>
              <a:t>Over the past seven years, Process Integration Limited and the University of Manchester have developed new approaches to overcome the limitations of first-principle models that are traditionally used in Crude Distillation Unit Modelling. First Principle models provide a lot of details of the process itself that have little or no disturbances. However, for more complex problems that involve a higher no. of variables the computational time is exceedingly high, around 20 mins to simulate 100 points, and the convergence is not guaranteed. Hence PIL has developed the newest and most effective approach, i.e. using artificial neural networks to represent the distillation process. By using Artificial Neural Networks , we eliminate convergence problems and bring computational times to the minimum, around 0.3 seconds to simulate 100 points. But, most importantly, it allows us to explore greater changes on the operation and consider the preheat train into the optimisation problem. These two key differentiators are responsible for the increased benefits found in PIL’s solutions, compared to conventional modelling approaches.</a:t>
            </a:r>
            <a:endParaRPr lang="ja-JP" altLang="ja-JP" sz="1200" kern="1200" dirty="0" smtClean="0">
              <a:solidFill>
                <a:schemeClr val="tx1"/>
              </a:solidFill>
              <a:effectLst/>
              <a:latin typeface="+mn-lt"/>
              <a:ea typeface="+mn-ea"/>
              <a:cs typeface="+mn-cs"/>
            </a:endParaRPr>
          </a:p>
          <a:p>
            <a:r>
              <a:rPr lang="en-GB"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ja-JP" altLang="ja-JP" sz="1200" b="1" kern="1200" dirty="0" smtClean="0">
                <a:solidFill>
                  <a:schemeClr val="tx1"/>
                </a:solidFill>
                <a:effectLst/>
                <a:latin typeface="+mn-lt"/>
                <a:ea typeface="+mn-ea"/>
                <a:cs typeface="+mn-cs"/>
              </a:rPr>
              <a:t>過去</a:t>
            </a:r>
            <a:r>
              <a:rPr lang="en-GB" altLang="ja-JP" sz="1200" b="1" kern="1200" dirty="0" smtClean="0">
                <a:solidFill>
                  <a:schemeClr val="tx1"/>
                </a:solidFill>
                <a:effectLst/>
                <a:latin typeface="+mn-lt"/>
                <a:ea typeface="+mn-ea"/>
                <a:cs typeface="+mn-cs"/>
              </a:rPr>
              <a:t>7</a:t>
            </a:r>
            <a:r>
              <a:rPr lang="ja-JP" altLang="ja-JP" sz="1200" b="1" kern="1200" dirty="0" smtClean="0">
                <a:solidFill>
                  <a:schemeClr val="tx1"/>
                </a:solidFill>
                <a:effectLst/>
                <a:latin typeface="+mn-lt"/>
                <a:ea typeface="+mn-ea"/>
                <a:cs typeface="+mn-cs"/>
              </a:rPr>
              <a:t>年間に、</a:t>
            </a:r>
            <a:r>
              <a:rPr lang="en-GB" altLang="ja-JP" sz="1200" b="1" kern="1200" dirty="0" smtClean="0">
                <a:solidFill>
                  <a:schemeClr val="tx1"/>
                </a:solidFill>
                <a:effectLst/>
                <a:latin typeface="+mn-lt"/>
                <a:ea typeface="+mn-ea"/>
                <a:cs typeface="+mn-cs"/>
              </a:rPr>
              <a:t>PIL</a:t>
            </a:r>
            <a:r>
              <a:rPr lang="ja-JP" altLang="ja-JP" sz="1200" b="1" kern="1200" dirty="0" smtClean="0">
                <a:solidFill>
                  <a:schemeClr val="tx1"/>
                </a:solidFill>
                <a:effectLst/>
                <a:latin typeface="+mn-lt"/>
                <a:ea typeface="+mn-ea"/>
                <a:cs typeface="+mn-cs"/>
              </a:rPr>
              <a:t>とマンチェスター大学は、従来から原油蒸留ユニットのモデリングで使用されていた第一原理モデルの限界を克服する新しいアプローチを開発しました。第</a:t>
            </a:r>
            <a:r>
              <a:rPr lang="en-GB" altLang="ja-JP" sz="1200" b="1" kern="1200" dirty="0" smtClean="0">
                <a:solidFill>
                  <a:schemeClr val="tx1"/>
                </a:solidFill>
                <a:effectLst/>
                <a:latin typeface="+mn-lt"/>
                <a:ea typeface="+mn-ea"/>
                <a:cs typeface="+mn-cs"/>
              </a:rPr>
              <a:t>1</a:t>
            </a:r>
            <a:r>
              <a:rPr lang="ja-JP" altLang="ja-JP" sz="1200" b="1" kern="1200" dirty="0" smtClean="0">
                <a:solidFill>
                  <a:schemeClr val="tx1"/>
                </a:solidFill>
                <a:effectLst/>
                <a:latin typeface="+mn-lt"/>
                <a:ea typeface="+mn-ea"/>
                <a:cs typeface="+mn-cs"/>
              </a:rPr>
              <a:t>原理モデルでは、外乱がほとんどまたは全くないプロセス自体の詳細を多く提供いたします。しかし、より複雑な問題には、計算時間が非常に長く、</a:t>
            </a:r>
            <a:r>
              <a:rPr lang="en-GB" altLang="ja-JP" sz="1200" b="1" kern="1200" dirty="0" smtClean="0">
                <a:solidFill>
                  <a:schemeClr val="tx1"/>
                </a:solidFill>
                <a:effectLst/>
                <a:latin typeface="+mn-lt"/>
                <a:ea typeface="+mn-ea"/>
                <a:cs typeface="+mn-cs"/>
              </a:rPr>
              <a:t>100</a:t>
            </a:r>
            <a:r>
              <a:rPr lang="ja-JP" altLang="ja-JP" sz="1200" b="1" kern="1200" dirty="0" smtClean="0">
                <a:solidFill>
                  <a:schemeClr val="tx1"/>
                </a:solidFill>
                <a:effectLst/>
                <a:latin typeface="+mn-lt"/>
                <a:ea typeface="+mn-ea"/>
                <a:cs typeface="+mn-cs"/>
              </a:rPr>
              <a:t>ポイントをシミュレートするのに約</a:t>
            </a:r>
            <a:r>
              <a:rPr lang="en-GB" altLang="ja-JP" sz="1200" b="1" kern="1200" dirty="0" smtClean="0">
                <a:solidFill>
                  <a:schemeClr val="tx1"/>
                </a:solidFill>
                <a:effectLst/>
                <a:latin typeface="+mn-lt"/>
                <a:ea typeface="+mn-ea"/>
                <a:cs typeface="+mn-cs"/>
              </a:rPr>
              <a:t>20</a:t>
            </a:r>
            <a:r>
              <a:rPr lang="ja-JP" altLang="ja-JP" sz="1200" b="1" kern="1200" dirty="0" smtClean="0">
                <a:solidFill>
                  <a:schemeClr val="tx1"/>
                </a:solidFill>
                <a:effectLst/>
                <a:latin typeface="+mn-lt"/>
                <a:ea typeface="+mn-ea"/>
                <a:cs typeface="+mn-cs"/>
              </a:rPr>
              <a:t>分かかり、収束は保証されません。したがって、</a:t>
            </a:r>
            <a:r>
              <a:rPr lang="en-GB" altLang="ja-JP" sz="1200" b="1" kern="1200" dirty="0" smtClean="0">
                <a:solidFill>
                  <a:schemeClr val="tx1"/>
                </a:solidFill>
                <a:effectLst/>
                <a:latin typeface="+mn-lt"/>
                <a:ea typeface="+mn-ea"/>
                <a:cs typeface="+mn-cs"/>
              </a:rPr>
              <a:t>PIL</a:t>
            </a:r>
            <a:r>
              <a:rPr lang="ja-JP" altLang="ja-JP" sz="1200" b="1" kern="1200" dirty="0" smtClean="0">
                <a:solidFill>
                  <a:schemeClr val="tx1"/>
                </a:solidFill>
                <a:effectLst/>
                <a:latin typeface="+mn-lt"/>
                <a:ea typeface="+mn-ea"/>
                <a:cs typeface="+mn-cs"/>
              </a:rPr>
              <a:t>は、最新で最も効果的なアプローチ、すなわち蒸留プロセスを表現す為に人工ニューラルネットワークを使用して開発しました。人工ニューラルネットワークを使用することにより、収束の問題を解消し、計算時間を最短で約</a:t>
            </a:r>
            <a:r>
              <a:rPr lang="en-GB" altLang="ja-JP" sz="1200" b="1" kern="1200" dirty="0" smtClean="0">
                <a:solidFill>
                  <a:schemeClr val="tx1"/>
                </a:solidFill>
                <a:effectLst/>
                <a:latin typeface="+mn-lt"/>
                <a:ea typeface="+mn-ea"/>
                <a:cs typeface="+mn-cs"/>
              </a:rPr>
              <a:t>0.3</a:t>
            </a:r>
            <a:r>
              <a:rPr lang="ja-JP" altLang="ja-JP" sz="1200" b="1" kern="1200" dirty="0" smtClean="0">
                <a:solidFill>
                  <a:schemeClr val="tx1"/>
                </a:solidFill>
                <a:effectLst/>
                <a:latin typeface="+mn-lt"/>
                <a:ea typeface="+mn-ea"/>
                <a:cs typeface="+mn-cs"/>
              </a:rPr>
              <a:t>秒にて</a:t>
            </a:r>
            <a:r>
              <a:rPr lang="en-GB" altLang="ja-JP" sz="1200" b="1" kern="1200" dirty="0" smtClean="0">
                <a:solidFill>
                  <a:schemeClr val="tx1"/>
                </a:solidFill>
                <a:effectLst/>
                <a:latin typeface="+mn-lt"/>
                <a:ea typeface="+mn-ea"/>
                <a:cs typeface="+mn-cs"/>
              </a:rPr>
              <a:t>100</a:t>
            </a:r>
            <a:r>
              <a:rPr lang="ja-JP" altLang="ja-JP" sz="1200" b="1" kern="1200" dirty="0" smtClean="0">
                <a:solidFill>
                  <a:schemeClr val="tx1"/>
                </a:solidFill>
                <a:effectLst/>
                <a:latin typeface="+mn-lt"/>
                <a:ea typeface="+mn-ea"/>
                <a:cs typeface="+mn-cs"/>
              </a:rPr>
              <a:t>ポイントをシミュレートします。しかし、最も重要なことは、それが運転の大きな変化を探り、予熱系熱交換器群の最適化問題を考えることができるようになりました。これらの</a:t>
            </a:r>
            <a:r>
              <a:rPr lang="en-GB" altLang="ja-JP" sz="1200" b="1" kern="1200" dirty="0" smtClean="0">
                <a:solidFill>
                  <a:schemeClr val="tx1"/>
                </a:solidFill>
                <a:effectLst/>
                <a:latin typeface="+mn-lt"/>
                <a:ea typeface="+mn-ea"/>
                <a:cs typeface="+mn-cs"/>
              </a:rPr>
              <a:t>2</a:t>
            </a:r>
            <a:r>
              <a:rPr lang="ja-JP" altLang="ja-JP" sz="1200" b="1" kern="1200" dirty="0" err="1" smtClean="0">
                <a:solidFill>
                  <a:schemeClr val="tx1"/>
                </a:solidFill>
                <a:effectLst/>
                <a:latin typeface="+mn-lt"/>
                <a:ea typeface="+mn-ea"/>
                <a:cs typeface="+mn-cs"/>
              </a:rPr>
              <a:t>つの</a:t>
            </a:r>
            <a:r>
              <a:rPr lang="ja-JP" altLang="ja-JP" sz="1200" b="1" kern="1200" dirty="0" smtClean="0">
                <a:solidFill>
                  <a:schemeClr val="tx1"/>
                </a:solidFill>
                <a:effectLst/>
                <a:latin typeface="+mn-lt"/>
                <a:ea typeface="+mn-ea"/>
                <a:cs typeface="+mn-cs"/>
              </a:rPr>
              <a:t>主要な差別化要因は、従来のモデリング手法と比較して、</a:t>
            </a:r>
            <a:r>
              <a:rPr lang="en-GB" altLang="ja-JP" sz="1200" b="1" kern="1200" dirty="0" smtClean="0">
                <a:solidFill>
                  <a:schemeClr val="tx1"/>
                </a:solidFill>
                <a:effectLst/>
                <a:latin typeface="+mn-lt"/>
                <a:ea typeface="+mn-ea"/>
                <a:cs typeface="+mn-cs"/>
              </a:rPr>
              <a:t>PIL</a:t>
            </a:r>
            <a:r>
              <a:rPr lang="ja-JP" altLang="ja-JP" sz="1200" b="1" kern="1200" dirty="0" smtClean="0">
                <a:solidFill>
                  <a:schemeClr val="tx1"/>
                </a:solidFill>
                <a:effectLst/>
                <a:latin typeface="+mn-lt"/>
                <a:ea typeface="+mn-ea"/>
                <a:cs typeface="+mn-cs"/>
              </a:rPr>
              <a:t>のソリューションは便益の増加をもたらしました。</a:t>
            </a:r>
            <a:endParaRPr lang="ja-JP" altLang="ja-JP"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98EB831-719F-431C-991D-9FC11B3D3AA2}" type="slidenum">
              <a:rPr lang="en-GB" smtClean="0"/>
              <a:t>12</a:t>
            </a:fld>
            <a:endParaRPr lang="en-GB"/>
          </a:p>
        </p:txBody>
      </p:sp>
    </p:spTree>
    <p:extLst>
      <p:ext uri="{BB962C8B-B14F-4D97-AF65-F5344CB8AC3E}">
        <p14:creationId xmlns:p14="http://schemas.microsoft.com/office/powerpoint/2010/main" val="3804069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b="1" kern="1200" dirty="0" smtClean="0">
                <a:solidFill>
                  <a:schemeClr val="tx1"/>
                </a:solidFill>
                <a:effectLst/>
                <a:latin typeface="+mn-lt"/>
                <a:ea typeface="+mn-ea"/>
                <a:cs typeface="+mn-cs"/>
              </a:rPr>
              <a:t>PIL</a:t>
            </a:r>
            <a:r>
              <a:rPr lang="ja-JP" altLang="en-US" sz="1200" b="1" kern="1200" dirty="0" smtClean="0">
                <a:solidFill>
                  <a:schemeClr val="tx1"/>
                </a:solidFill>
                <a:effectLst/>
                <a:latin typeface="+mn-lt"/>
                <a:ea typeface="+mn-ea"/>
                <a:cs typeface="+mn-cs"/>
              </a:rPr>
              <a:t>は、原油蒸留塔の最適化、運転コストを下げるための予熱工程の熱回収の増加。そして</a:t>
            </a:r>
            <a:r>
              <a:rPr lang="ja-JP" altLang="en-US" sz="1200" b="1" kern="1200" dirty="0" err="1" smtClean="0">
                <a:solidFill>
                  <a:schemeClr val="tx1"/>
                </a:solidFill>
                <a:effectLst/>
                <a:latin typeface="+mn-lt"/>
                <a:ea typeface="+mn-ea"/>
                <a:cs typeface="+mn-cs"/>
              </a:rPr>
              <a:t>利益をを増加</a:t>
            </a:r>
            <a:r>
              <a:rPr lang="ja-JP" altLang="en-US" sz="1200" b="1" kern="1200" dirty="0" smtClean="0">
                <a:solidFill>
                  <a:schemeClr val="tx1"/>
                </a:solidFill>
                <a:effectLst/>
                <a:latin typeface="+mn-lt"/>
                <a:ea typeface="+mn-ea"/>
                <a:cs typeface="+mn-cs"/>
              </a:rPr>
              <a:t>させるための高付加価値製品の終了の最大化、この</a:t>
            </a:r>
            <a:r>
              <a:rPr lang="en-US" altLang="ja-JP" sz="1200" b="1" kern="1200" dirty="0" smtClean="0">
                <a:solidFill>
                  <a:schemeClr val="tx1"/>
                </a:solidFill>
                <a:effectLst/>
                <a:latin typeface="+mn-lt"/>
                <a:ea typeface="+mn-ea"/>
                <a:cs typeface="+mn-cs"/>
              </a:rPr>
              <a:t>3</a:t>
            </a:r>
            <a:r>
              <a:rPr lang="ja-JP" altLang="en-US" sz="1200" b="1" kern="1200" dirty="0" err="1" smtClean="0">
                <a:solidFill>
                  <a:schemeClr val="tx1"/>
                </a:solidFill>
                <a:effectLst/>
                <a:latin typeface="+mn-lt"/>
                <a:ea typeface="+mn-ea"/>
                <a:cs typeface="+mn-cs"/>
              </a:rPr>
              <a:t>つの</a:t>
            </a:r>
            <a:r>
              <a:rPr lang="ja-JP" altLang="en-US" sz="1200" b="1" kern="1200" dirty="0" smtClean="0">
                <a:solidFill>
                  <a:schemeClr val="tx1"/>
                </a:solidFill>
                <a:effectLst/>
                <a:latin typeface="+mn-lt"/>
                <a:ea typeface="+mn-ea"/>
                <a:cs typeface="+mn-cs"/>
              </a:rPr>
              <a:t>アプローチの組み合わせを追求します。予熱工程の熱回収量を増加させることと、高付加価値製品の最大化を同時に追求することは、伝統的な手法に比べて、デボトルネックに対する、より高い水準の自由度を与え、かつ財政的にもより高い利益ををもたらします。</a:t>
            </a:r>
          </a:p>
          <a:p>
            <a:r>
              <a:rPr lang="ja-JP" altLang="en-US" sz="1200" b="1" kern="1200" dirty="0" smtClean="0">
                <a:solidFill>
                  <a:schemeClr val="tx1"/>
                </a:solidFill>
                <a:effectLst/>
                <a:latin typeface="+mn-lt"/>
                <a:ea typeface="+mn-ea"/>
                <a:cs typeface="+mn-cs"/>
              </a:rPr>
              <a:t>この</a:t>
            </a:r>
            <a:r>
              <a:rPr lang="en-US" altLang="ja-JP" sz="1200" b="1" kern="1200" dirty="0" smtClean="0">
                <a:solidFill>
                  <a:schemeClr val="tx1"/>
                </a:solidFill>
                <a:effectLst/>
                <a:latin typeface="+mn-lt"/>
                <a:ea typeface="+mn-ea"/>
                <a:cs typeface="+mn-cs"/>
              </a:rPr>
              <a:t>3</a:t>
            </a:r>
            <a:r>
              <a:rPr lang="ja-JP" altLang="en-US" sz="1200" b="1" kern="1200" dirty="0" err="1" smtClean="0">
                <a:solidFill>
                  <a:schemeClr val="tx1"/>
                </a:solidFill>
                <a:effectLst/>
                <a:latin typeface="+mn-lt"/>
                <a:ea typeface="+mn-ea"/>
                <a:cs typeface="+mn-cs"/>
              </a:rPr>
              <a:t>つの</a:t>
            </a:r>
            <a:r>
              <a:rPr lang="ja-JP" altLang="en-US" sz="1200" b="1" kern="1200" dirty="0" smtClean="0">
                <a:solidFill>
                  <a:schemeClr val="tx1"/>
                </a:solidFill>
                <a:effectLst/>
                <a:latin typeface="+mn-lt"/>
                <a:ea typeface="+mn-ea"/>
                <a:cs typeface="+mn-cs"/>
              </a:rPr>
              <a:t>アプローチの組み合わせによって得られる結果は、</a:t>
            </a:r>
            <a:r>
              <a:rPr lang="en-US" altLang="ja-JP" sz="1200" b="1" kern="1200" dirty="0" smtClean="0">
                <a:solidFill>
                  <a:schemeClr val="tx1"/>
                </a:solidFill>
                <a:effectLst/>
                <a:latin typeface="+mn-lt"/>
                <a:ea typeface="+mn-ea"/>
                <a:cs typeface="+mn-cs"/>
              </a:rPr>
              <a:t>CDU</a:t>
            </a:r>
            <a:r>
              <a:rPr lang="ja-JP" altLang="en-US" sz="1200" b="1" kern="1200" dirty="0" err="1" smtClean="0">
                <a:solidFill>
                  <a:schemeClr val="tx1"/>
                </a:solidFill>
                <a:effectLst/>
                <a:latin typeface="+mn-lt"/>
                <a:ea typeface="+mn-ea"/>
                <a:cs typeface="+mn-cs"/>
              </a:rPr>
              <a:t>、</a:t>
            </a:r>
            <a:r>
              <a:rPr lang="ja-JP" altLang="en-US" sz="1200" b="1" kern="1200" dirty="0" smtClean="0">
                <a:solidFill>
                  <a:schemeClr val="tx1"/>
                </a:solidFill>
                <a:effectLst/>
                <a:latin typeface="+mn-lt"/>
                <a:ea typeface="+mn-ea"/>
                <a:cs typeface="+mn-cs"/>
              </a:rPr>
              <a:t>または予熱工程の、運転条件の変更によって実施され、それは設備の改造なしに、あるいは一部を改造して達成されます。運転条件の変更は、追加の投資と、運転の休止無しで、顕著な利益を実現できます。</a:t>
            </a:r>
          </a:p>
          <a:p>
            <a:endParaRPr lang="ja-JP" altLang="en-US" sz="1200" b="1" kern="1200" dirty="0" smtClean="0">
              <a:solidFill>
                <a:schemeClr val="tx1"/>
              </a:solidFill>
              <a:effectLst/>
              <a:latin typeface="+mn-lt"/>
              <a:ea typeface="+mn-ea"/>
              <a:cs typeface="+mn-cs"/>
            </a:endParaRPr>
          </a:p>
          <a:p>
            <a:endParaRPr lang="ja-JP" altLang="en-US" sz="1200" b="1" kern="1200" dirty="0" smtClean="0">
              <a:solidFill>
                <a:schemeClr val="tx1"/>
              </a:solidFill>
              <a:effectLst/>
              <a:latin typeface="+mn-lt"/>
              <a:ea typeface="+mn-ea"/>
              <a:cs typeface="+mn-cs"/>
            </a:endParaRPr>
          </a:p>
          <a:p>
            <a:endParaRPr lang="en-US" altLang="ja-JP" sz="1200" b="1" kern="1200" dirty="0" smtClean="0">
              <a:solidFill>
                <a:schemeClr val="tx1"/>
              </a:solidFill>
              <a:effectLst/>
              <a:latin typeface="+mn-lt"/>
              <a:ea typeface="+mn-ea"/>
              <a:cs typeface="+mn-cs"/>
            </a:endParaRPr>
          </a:p>
          <a:p>
            <a:endParaRPr lang="en-US" altLang="ja-JP" sz="1200" b="1" kern="1200" dirty="0" smtClean="0">
              <a:solidFill>
                <a:schemeClr val="tx1"/>
              </a:solidFill>
              <a:effectLst/>
              <a:latin typeface="+mn-lt"/>
              <a:ea typeface="+mn-ea"/>
              <a:cs typeface="+mn-cs"/>
            </a:endParaRPr>
          </a:p>
          <a:p>
            <a:endParaRPr lang="en-US" altLang="ja-JP" sz="1200" b="1" kern="1200" dirty="0" smtClean="0">
              <a:solidFill>
                <a:schemeClr val="tx1"/>
              </a:solidFill>
              <a:effectLst/>
              <a:latin typeface="+mn-lt"/>
              <a:ea typeface="+mn-ea"/>
              <a:cs typeface="+mn-cs"/>
            </a:endParaRPr>
          </a:p>
          <a:p>
            <a:endParaRPr lang="en-US" altLang="ja-JP" sz="1200" b="1"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PIL follows a 3-fold approach while optimizing Crude Distillation columns – increasing heat recovery in the preheat train to reduce operating cost, maximizing valuable product yields to increase profits, and retrofits changes to further increase overall profits. Increasing heat recovery in preheat trains and maximizing valuable products is carried out through simultaneous </a:t>
            </a:r>
            <a:r>
              <a:rPr lang="en-US" altLang="ja-JP" sz="1200" b="1" kern="1200" dirty="0" err="1" smtClean="0">
                <a:solidFill>
                  <a:schemeClr val="tx1"/>
                </a:solidFill>
                <a:effectLst/>
                <a:latin typeface="+mn-lt"/>
                <a:ea typeface="+mn-ea"/>
                <a:cs typeface="+mn-cs"/>
              </a:rPr>
              <a:t>optimisation</a:t>
            </a:r>
            <a:r>
              <a:rPr lang="en-US" altLang="ja-JP" sz="1200" b="1" kern="1200" dirty="0" smtClean="0">
                <a:solidFill>
                  <a:schemeClr val="tx1"/>
                </a:solidFill>
                <a:effectLst/>
                <a:latin typeface="+mn-lt"/>
                <a:ea typeface="+mn-ea"/>
                <a:cs typeface="+mn-cs"/>
              </a:rPr>
              <a:t> that enables consideration of a higher no. of degrees of freedom for debottlenecking and achieving higher financial benefits as compared to the traditional approaches of optimization. The results obtained through the 3-fold approach is achieved either by making operational changes to the CDU unit and its preheat train or, if required, by making retrofit changes to the unit. Operational changes can realize significant benefits and require no investment and no downtime. </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PIL</a:t>
            </a:r>
            <a:r>
              <a:rPr lang="ja-JP" altLang="ja-JP" sz="1200" b="1" kern="1200" dirty="0" smtClean="0">
                <a:solidFill>
                  <a:schemeClr val="tx1"/>
                </a:solidFill>
                <a:effectLst/>
                <a:latin typeface="+mn-lt"/>
                <a:ea typeface="+mn-ea"/>
                <a:cs typeface="+mn-cs"/>
              </a:rPr>
              <a:t>は原油蒸留塔の最適化を行うため</a:t>
            </a:r>
            <a:r>
              <a:rPr lang="en-US" altLang="ja-JP" sz="1200" b="1" kern="1200" dirty="0" smtClean="0">
                <a:solidFill>
                  <a:schemeClr val="tx1"/>
                </a:solidFill>
                <a:effectLst/>
                <a:latin typeface="+mn-lt"/>
                <a:ea typeface="+mn-ea"/>
                <a:cs typeface="+mn-cs"/>
              </a:rPr>
              <a:t>3</a:t>
            </a:r>
            <a:r>
              <a:rPr lang="ja-JP" altLang="ja-JP" sz="1200" b="1" kern="1200" dirty="0" smtClean="0">
                <a:solidFill>
                  <a:schemeClr val="tx1"/>
                </a:solidFill>
                <a:effectLst/>
                <a:latin typeface="+mn-lt"/>
                <a:ea typeface="+mn-ea"/>
                <a:cs typeface="+mn-cs"/>
              </a:rPr>
              <a:t>重のアプローチを行います</a:t>
            </a:r>
            <a:r>
              <a:rPr lang="ja-JP" altLang="ja-JP" sz="1200" b="1" kern="1200" dirty="0" err="1" smtClean="0">
                <a:solidFill>
                  <a:schemeClr val="tx1"/>
                </a:solidFill>
                <a:effectLst/>
                <a:latin typeface="+mn-lt"/>
                <a:ea typeface="+mn-ea"/>
                <a:cs typeface="+mn-cs"/>
              </a:rPr>
              <a:t>。、</a:t>
            </a:r>
            <a:endParaRPr lang="ja-JP" altLang="ja-JP" sz="1200" kern="1200" dirty="0" smtClean="0">
              <a:solidFill>
                <a:schemeClr val="tx1"/>
              </a:solidFill>
              <a:effectLst/>
              <a:latin typeface="+mn-lt"/>
              <a:ea typeface="+mn-ea"/>
              <a:cs typeface="+mn-cs"/>
            </a:endParaRPr>
          </a:p>
          <a:p>
            <a:r>
              <a:rPr lang="ja-JP" altLang="ja-JP" sz="1200" b="1" kern="1200" dirty="0" smtClean="0">
                <a:solidFill>
                  <a:schemeClr val="tx1"/>
                </a:solidFill>
                <a:effectLst/>
                <a:latin typeface="+mn-lt"/>
                <a:ea typeface="+mn-ea"/>
                <a:cs typeface="+mn-cs"/>
              </a:rPr>
              <a:t>予熱系　熱交換器群の熱回収率を高め、製品の生産に最大限に活用することは、 従来の最適化手法と比較して、デボトルネッキング解消の自由度が高く、経済性のメリットが高くなっています。</a:t>
            </a:r>
            <a:r>
              <a:rPr lang="en-US" altLang="ja-JP" sz="1200" b="1" kern="1200" dirty="0" smtClean="0">
                <a:solidFill>
                  <a:schemeClr val="tx1"/>
                </a:solidFill>
                <a:effectLst/>
                <a:latin typeface="+mn-lt"/>
                <a:ea typeface="+mn-ea"/>
                <a:cs typeface="+mn-cs"/>
              </a:rPr>
              <a:t> 3</a:t>
            </a:r>
            <a:r>
              <a:rPr lang="ja-JP" altLang="ja-JP" sz="1200" b="1" kern="1200" dirty="0" smtClean="0">
                <a:solidFill>
                  <a:schemeClr val="tx1"/>
                </a:solidFill>
                <a:effectLst/>
                <a:latin typeface="+mn-lt"/>
                <a:ea typeface="+mn-ea"/>
                <a:cs typeface="+mn-cs"/>
              </a:rPr>
              <a:t>重のアプローチで得られた結果は、</a:t>
            </a:r>
            <a:r>
              <a:rPr lang="en-US" altLang="ja-JP" sz="1200" b="1" kern="1200" dirty="0" smtClean="0">
                <a:solidFill>
                  <a:schemeClr val="tx1"/>
                </a:solidFill>
                <a:effectLst/>
                <a:latin typeface="+mn-lt"/>
                <a:ea typeface="+mn-ea"/>
                <a:cs typeface="+mn-cs"/>
              </a:rPr>
              <a:t>CDU</a:t>
            </a:r>
            <a:r>
              <a:rPr lang="ja-JP" altLang="ja-JP" sz="1200" b="1" kern="1200" dirty="0" smtClean="0">
                <a:solidFill>
                  <a:schemeClr val="tx1"/>
                </a:solidFill>
                <a:effectLst/>
                <a:latin typeface="+mn-lt"/>
                <a:ea typeface="+mn-ea"/>
                <a:cs typeface="+mn-cs"/>
              </a:rPr>
              <a:t>とその予熱系、または必要に応じてユニットの改造を行って操作上の変更を行うことによって達成されます。 </a:t>
            </a:r>
            <a:r>
              <a:rPr lang="ja-JP" altLang="ja-JP" sz="1200" b="1" kern="1200" dirty="0" err="1" smtClean="0">
                <a:solidFill>
                  <a:schemeClr val="tx1"/>
                </a:solidFill>
                <a:effectLst/>
                <a:latin typeface="+mn-lt"/>
                <a:ea typeface="+mn-ea"/>
                <a:cs typeface="+mn-cs"/>
              </a:rPr>
              <a:t>まら</a:t>
            </a:r>
            <a:r>
              <a:rPr lang="ja-JP" altLang="ja-JP" sz="1200" b="1" kern="1200" dirty="0" smtClean="0">
                <a:solidFill>
                  <a:schemeClr val="tx1"/>
                </a:solidFill>
                <a:effectLst/>
                <a:latin typeface="+mn-lt"/>
                <a:ea typeface="+mn-ea"/>
                <a:cs typeface="+mn-cs"/>
              </a:rPr>
              <a:t>改造しないで運用上だけの変更も、大きなメリットを実現し、投資を必要とせず稼働停止時間も必要としません。</a:t>
            </a:r>
            <a:endParaRPr lang="ja-JP"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495D3AA-0A64-4794-AF56-5616E6CE2061}" type="slidenum">
              <a:rPr lang="en-GB" smtClean="0"/>
              <a:t>13</a:t>
            </a:fld>
            <a:endParaRPr lang="en-GB"/>
          </a:p>
        </p:txBody>
      </p:sp>
    </p:spTree>
    <p:extLst>
      <p:ext uri="{BB962C8B-B14F-4D97-AF65-F5344CB8AC3E}">
        <p14:creationId xmlns:p14="http://schemas.microsoft.com/office/powerpoint/2010/main" val="564683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kern="1200" dirty="0" smtClean="0">
                <a:solidFill>
                  <a:schemeClr val="tx1"/>
                </a:solidFill>
                <a:effectLst/>
                <a:latin typeface="+mn-lt"/>
                <a:ea typeface="+mn-ea"/>
                <a:cs typeface="+mn-cs"/>
              </a:rPr>
              <a:t>次のような幅広いプロセス上の制約を考慮されます。製品品質、蒸留塔流動圧、設備投資目標、設置されている、伝熱面積、ポンプの能力、バイパス、分岐の比率、プラントのレイアウトなどを含み、目標とする機能に対する総合的コストが考慮されます。この特徴は、技術経済的にそして実際的な本質であり、更なる分析の手段の実施は不要です。</a:t>
            </a:r>
          </a:p>
          <a:p>
            <a:endParaRPr lang="ja-JP" altLang="en-US" sz="1200" kern="1200" dirty="0" smtClean="0">
              <a:solidFill>
                <a:schemeClr val="tx1"/>
              </a:solidFill>
              <a:effectLst/>
              <a:latin typeface="+mn-lt"/>
              <a:ea typeface="+mn-ea"/>
              <a:cs typeface="+mn-cs"/>
            </a:endParaRPr>
          </a:p>
          <a:p>
            <a:endParaRPr lang="ja-JP" altLang="en-US" sz="1200" kern="1200" dirty="0" smtClean="0">
              <a:solidFill>
                <a:schemeClr val="tx1"/>
              </a:solidFill>
              <a:effectLst/>
              <a:latin typeface="+mn-lt"/>
              <a:ea typeface="+mn-ea"/>
              <a:cs typeface="+mn-cs"/>
            </a:endParaRPr>
          </a:p>
          <a:p>
            <a:endParaRPr lang="en-GB" altLang="ja-JP" sz="1200" kern="1200" dirty="0" smtClean="0">
              <a:solidFill>
                <a:schemeClr val="tx1"/>
              </a:solidFill>
              <a:effectLst/>
              <a:latin typeface="+mn-lt"/>
              <a:ea typeface="+mn-ea"/>
              <a:cs typeface="+mn-cs"/>
            </a:endParaRPr>
          </a:p>
          <a:p>
            <a:endParaRPr lang="en-GB" altLang="ja-JP" sz="1200" kern="1200" dirty="0" smtClean="0">
              <a:solidFill>
                <a:schemeClr val="tx1"/>
              </a:solidFill>
              <a:effectLst/>
              <a:latin typeface="+mn-lt"/>
              <a:ea typeface="+mn-ea"/>
              <a:cs typeface="+mn-cs"/>
            </a:endParaRPr>
          </a:p>
          <a:p>
            <a:endParaRPr lang="en-GB" altLang="ja-JP" sz="1200" kern="1200" dirty="0" smtClean="0">
              <a:solidFill>
                <a:schemeClr val="tx1"/>
              </a:solidFill>
              <a:effectLst/>
              <a:latin typeface="+mn-lt"/>
              <a:ea typeface="+mn-ea"/>
              <a:cs typeface="+mn-cs"/>
            </a:endParaRPr>
          </a:p>
          <a:p>
            <a:endParaRPr lang="en-GB" altLang="ja-JP" sz="1200" kern="1200" dirty="0" smtClean="0">
              <a:solidFill>
                <a:schemeClr val="tx1"/>
              </a:solidFill>
              <a:effectLst/>
              <a:latin typeface="+mn-lt"/>
              <a:ea typeface="+mn-ea"/>
              <a:cs typeface="+mn-cs"/>
            </a:endParaRPr>
          </a:p>
          <a:p>
            <a:r>
              <a:rPr lang="en-GB" altLang="ja-JP" sz="1200" kern="1200" dirty="0" smtClean="0">
                <a:solidFill>
                  <a:schemeClr val="tx1"/>
                </a:solidFill>
                <a:effectLst/>
                <a:latin typeface="+mn-lt"/>
                <a:ea typeface="+mn-ea"/>
                <a:cs typeface="+mn-cs"/>
              </a:rPr>
              <a:t>A wide range of process constraints are considered such a the product quality, column hydraulics, capital expenditure targets, installed heat transfer area, capacity of pumps, bypasses, splitter ratios, plant layout, </a:t>
            </a:r>
            <a:r>
              <a:rPr lang="en-GB" altLang="ja-JP" sz="1200" kern="1200" dirty="0" err="1" smtClean="0">
                <a:solidFill>
                  <a:schemeClr val="tx1"/>
                </a:solidFill>
                <a:effectLst/>
                <a:latin typeface="+mn-lt"/>
                <a:ea typeface="+mn-ea"/>
                <a:cs typeface="+mn-cs"/>
              </a:rPr>
              <a:t>etc</a:t>
            </a:r>
            <a:r>
              <a:rPr lang="en-GB" altLang="ja-JP" sz="1200" kern="1200" dirty="0" smtClean="0">
                <a:solidFill>
                  <a:schemeClr val="tx1"/>
                </a:solidFill>
                <a:effectLst/>
                <a:latin typeface="+mn-lt"/>
                <a:ea typeface="+mn-ea"/>
                <a:cs typeface="+mn-cs"/>
              </a:rPr>
              <a:t> with total operating cost as the objective function. This feature enables the results to be techno-economically sound and extremely practical in nature that could be implemented without needing any further analysis.</a:t>
            </a:r>
            <a:endParaRPr lang="ja-JP" altLang="ja-JP" sz="1200" kern="1200" dirty="0" smtClean="0">
              <a:solidFill>
                <a:schemeClr val="tx1"/>
              </a:solidFill>
              <a:effectLst/>
              <a:latin typeface="+mn-lt"/>
              <a:ea typeface="+mn-ea"/>
              <a:cs typeface="+mn-cs"/>
            </a:endParaRPr>
          </a:p>
          <a:p>
            <a:r>
              <a:rPr lang="en-GB"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ja-JP" altLang="ja-JP" sz="1200" b="1" kern="1200" dirty="0" smtClean="0">
                <a:solidFill>
                  <a:schemeClr val="tx1"/>
                </a:solidFill>
                <a:effectLst/>
                <a:latin typeface="+mn-lt"/>
                <a:ea typeface="+mn-ea"/>
                <a:cs typeface="+mn-cs"/>
              </a:rPr>
              <a:t>以下のようなプロセス上の制約を考慮します。製品油品質、カラム内の流動圧、設備投資目標、設置熱慈雨の伝熱面積、ポンプ容量、バイパス、スプリッタ比、配置　等々です。　この機能による結果、技術的にも経済的にも、極めて実用的です。またそれ以上の分析を必要とせずに実施することができます。</a:t>
            </a:r>
            <a:endParaRPr lang="ja-JP"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495D3AA-0A64-4794-AF56-5616E6CE2061}" type="slidenum">
              <a:rPr lang="en-GB" smtClean="0"/>
              <a:t>14</a:t>
            </a:fld>
            <a:endParaRPr lang="en-GB"/>
          </a:p>
        </p:txBody>
      </p:sp>
    </p:spTree>
    <p:extLst>
      <p:ext uri="{BB962C8B-B14F-4D97-AF65-F5344CB8AC3E}">
        <p14:creationId xmlns:p14="http://schemas.microsoft.com/office/powerpoint/2010/main" val="422823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b="1" kern="1200" dirty="0" smtClean="0">
                <a:solidFill>
                  <a:schemeClr val="tx1"/>
                </a:solidFill>
                <a:effectLst/>
                <a:latin typeface="+mn-lt"/>
                <a:ea typeface="+mn-ea"/>
                <a:cs typeface="+mn-cs"/>
              </a:rPr>
              <a:t>PIL</a:t>
            </a:r>
            <a:r>
              <a:rPr lang="ja-JP" altLang="en-US" sz="1200" b="1" kern="1200" dirty="0" smtClean="0">
                <a:solidFill>
                  <a:schemeClr val="tx1"/>
                </a:solidFill>
                <a:effectLst/>
                <a:latin typeface="+mn-lt"/>
                <a:ea typeface="+mn-ea"/>
                <a:cs typeface="+mn-cs"/>
              </a:rPr>
              <a:t>の技術は、既存の設備を物理的に変更することなく、操作上の変更のみだけで　大きな便益をもたらします、　運転操作上の変更は、</a:t>
            </a:r>
            <a:r>
              <a:rPr lang="en-US" altLang="ja-JP" sz="1200" b="1" kern="1200" dirty="0" smtClean="0">
                <a:solidFill>
                  <a:schemeClr val="tx1"/>
                </a:solidFill>
                <a:effectLst/>
                <a:latin typeface="+mn-lt"/>
                <a:ea typeface="+mn-ea"/>
                <a:cs typeface="+mn-cs"/>
              </a:rPr>
              <a:t>ADU</a:t>
            </a:r>
            <a:r>
              <a:rPr lang="ja-JP" altLang="en-US" sz="1200" b="1" kern="1200" dirty="0" smtClean="0">
                <a:solidFill>
                  <a:schemeClr val="tx1"/>
                </a:solidFill>
                <a:effectLst/>
                <a:latin typeface="+mn-lt"/>
                <a:ea typeface="+mn-ea"/>
                <a:cs typeface="+mn-cs"/>
              </a:rPr>
              <a:t>と</a:t>
            </a:r>
            <a:r>
              <a:rPr lang="en-US" altLang="ja-JP" sz="1200" b="1" kern="1200" dirty="0" smtClean="0">
                <a:solidFill>
                  <a:schemeClr val="tx1"/>
                </a:solidFill>
                <a:effectLst/>
                <a:latin typeface="+mn-lt"/>
                <a:ea typeface="+mn-ea"/>
                <a:cs typeface="+mn-cs"/>
              </a:rPr>
              <a:t>VDU</a:t>
            </a:r>
            <a:r>
              <a:rPr lang="ja-JP" altLang="en-US" sz="1200" b="1" kern="1200" dirty="0" smtClean="0">
                <a:solidFill>
                  <a:schemeClr val="tx1"/>
                </a:solidFill>
                <a:effectLst/>
                <a:latin typeface="+mn-lt"/>
                <a:ea typeface="+mn-ea"/>
                <a:cs typeface="+mn-cs"/>
              </a:rPr>
              <a:t>からの製品油の得率を向上させ、同時に予熱系の熱回収を増加させることを目指しています。</a:t>
            </a:r>
            <a:r>
              <a:rPr lang="en-US" altLang="ja-JP" sz="1200" b="1" kern="1200" dirty="0" smtClean="0">
                <a:solidFill>
                  <a:schemeClr val="tx1"/>
                </a:solidFill>
                <a:effectLst/>
                <a:latin typeface="+mn-lt"/>
                <a:ea typeface="+mn-ea"/>
                <a:cs typeface="+mn-cs"/>
              </a:rPr>
              <a:t>?</a:t>
            </a:r>
            <a:r>
              <a:rPr lang="ja-JP" altLang="en-US" sz="1200" b="1" kern="1200" dirty="0" smtClean="0">
                <a:solidFill>
                  <a:schemeClr val="tx1"/>
                </a:solidFill>
                <a:effectLst/>
                <a:latin typeface="+mn-lt"/>
                <a:ea typeface="+mn-ea"/>
                <a:cs typeface="+mn-cs"/>
              </a:rPr>
              <a:t>トラップされたメリットを実現するために、ストリッピング蒸気、熱交換器のバイパスおよびスプリッタ比、流量のプロダクトポンプ、ストリッピングスチームなどの主要プロセス変数の組み合わせが調整されます。これまでのプロジェクトの</a:t>
            </a:r>
            <a:r>
              <a:rPr lang="en-US" altLang="ja-JP" sz="1200" b="1" kern="1200" dirty="0" smtClean="0">
                <a:solidFill>
                  <a:schemeClr val="tx1"/>
                </a:solidFill>
                <a:effectLst/>
                <a:latin typeface="+mn-lt"/>
                <a:ea typeface="+mn-ea"/>
                <a:cs typeface="+mn-cs"/>
              </a:rPr>
              <a:t>CDU</a:t>
            </a:r>
            <a:r>
              <a:rPr lang="ja-JP" altLang="en-US" sz="1200" b="1" kern="1200" dirty="0" smtClean="0">
                <a:solidFill>
                  <a:schemeClr val="tx1"/>
                </a:solidFill>
                <a:effectLst/>
                <a:latin typeface="+mn-lt"/>
                <a:ea typeface="+mn-ea"/>
                <a:cs typeface="+mn-cs"/>
              </a:rPr>
              <a:t>ユニットの運用最適化により、約</a:t>
            </a:r>
            <a:r>
              <a:rPr lang="en-US" altLang="ja-JP" sz="1200" b="1" kern="1200" dirty="0" smtClean="0">
                <a:solidFill>
                  <a:schemeClr val="tx1"/>
                </a:solidFill>
                <a:effectLst/>
                <a:latin typeface="+mn-lt"/>
                <a:ea typeface="+mn-ea"/>
                <a:cs typeface="+mn-cs"/>
              </a:rPr>
              <a:t>3</a:t>
            </a:r>
            <a:r>
              <a:rPr lang="ja-JP" altLang="en-US" sz="1200" b="1" kern="1200" dirty="0" smtClean="0">
                <a:solidFill>
                  <a:schemeClr val="tx1"/>
                </a:solidFill>
                <a:effectLst/>
                <a:latin typeface="+mn-lt"/>
                <a:ea typeface="+mn-ea"/>
                <a:cs typeface="+mn-cs"/>
              </a:rPr>
              <a:t>から</a:t>
            </a:r>
            <a:r>
              <a:rPr lang="en-US" altLang="ja-JP" sz="1200" b="1" kern="1200" dirty="0" smtClean="0">
                <a:solidFill>
                  <a:schemeClr val="tx1"/>
                </a:solidFill>
                <a:effectLst/>
                <a:latin typeface="+mn-lt"/>
                <a:ea typeface="+mn-ea"/>
                <a:cs typeface="+mn-cs"/>
              </a:rPr>
              <a:t>10</a:t>
            </a:r>
            <a:r>
              <a:rPr lang="ja-JP" altLang="en-US" sz="1200" b="1" kern="1200" dirty="0" smtClean="0">
                <a:solidFill>
                  <a:schemeClr val="tx1"/>
                </a:solidFill>
                <a:effectLst/>
                <a:latin typeface="+mn-lt"/>
                <a:ea typeface="+mn-ea"/>
                <a:cs typeface="+mn-cs"/>
              </a:rPr>
              <a:t>セントパーバーレルの追加の収益が達成されています。</a:t>
            </a:r>
          </a:p>
          <a:p>
            <a:endParaRPr lang="ja-JP" altLang="en-US" sz="1200" b="1" kern="1200" dirty="0" smtClean="0">
              <a:solidFill>
                <a:schemeClr val="tx1"/>
              </a:solidFill>
              <a:effectLst/>
              <a:latin typeface="+mn-lt"/>
              <a:ea typeface="+mn-ea"/>
              <a:cs typeface="+mn-cs"/>
            </a:endParaRPr>
          </a:p>
          <a:p>
            <a:endParaRPr lang="en-GB" altLang="ja-JP" sz="1200" b="1" kern="1200" dirty="0" smtClean="0">
              <a:solidFill>
                <a:schemeClr val="tx1"/>
              </a:solidFill>
              <a:effectLst/>
              <a:latin typeface="+mn-lt"/>
              <a:ea typeface="+mn-ea"/>
              <a:cs typeface="+mn-cs"/>
            </a:endParaRPr>
          </a:p>
          <a:p>
            <a:endParaRPr lang="en-GB" altLang="ja-JP" sz="1200" b="1" kern="1200" dirty="0" smtClean="0">
              <a:solidFill>
                <a:schemeClr val="tx1"/>
              </a:solidFill>
              <a:effectLst/>
              <a:latin typeface="+mn-lt"/>
              <a:ea typeface="+mn-ea"/>
              <a:cs typeface="+mn-cs"/>
            </a:endParaRPr>
          </a:p>
          <a:p>
            <a:endParaRPr lang="en-GB" altLang="ja-JP" sz="1200" b="1" kern="1200" dirty="0" smtClean="0">
              <a:solidFill>
                <a:schemeClr val="tx1"/>
              </a:solidFill>
              <a:effectLst/>
              <a:latin typeface="+mn-lt"/>
              <a:ea typeface="+mn-ea"/>
              <a:cs typeface="+mn-cs"/>
            </a:endParaRPr>
          </a:p>
          <a:p>
            <a:r>
              <a:rPr lang="en-GB" altLang="ja-JP" sz="1200" b="1" kern="1200" dirty="0" smtClean="0">
                <a:solidFill>
                  <a:schemeClr val="tx1"/>
                </a:solidFill>
                <a:effectLst/>
                <a:latin typeface="+mn-lt"/>
                <a:ea typeface="+mn-ea"/>
                <a:cs typeface="+mn-cs"/>
              </a:rPr>
              <a:t>PIL’s technology has the ability to make operational changes that could provide significant benefits to clients without requiring any physical changes to the existing operating system. The operational changes aims to improve yields of valuable products from the ADU and VDU as simultaneously increase heat recovery in the preheat train.  A combination of key process variables are adjusted such as the stripping steam, heat exchanger bypass and splitter ratios, product pump around flowrates, stripping steam etc. to realise trapped benefits. Around 3 – 10 ¢/Barrel of additional revenue benefits have been achieved from operational optimisation of CDU units from the past projects.</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PIL</a:t>
            </a:r>
            <a:r>
              <a:rPr lang="ja-JP" altLang="ja-JP" sz="1200" b="1" kern="1200" dirty="0" smtClean="0">
                <a:solidFill>
                  <a:schemeClr val="tx1"/>
                </a:solidFill>
                <a:effectLst/>
                <a:latin typeface="+mn-lt"/>
                <a:ea typeface="+mn-ea"/>
                <a:cs typeface="+mn-cs"/>
              </a:rPr>
              <a:t>の技術は、既設の設備を物理的に変更することなく、操作上の</a:t>
            </a:r>
            <a:r>
              <a:rPr lang="ja-JP" altLang="ja-JP" sz="1200" b="1" kern="1200" dirty="0" err="1" smtClean="0">
                <a:solidFill>
                  <a:schemeClr val="tx1"/>
                </a:solidFill>
                <a:effectLst/>
                <a:latin typeface="+mn-lt"/>
                <a:ea typeface="+mn-ea"/>
                <a:cs typeface="+mn-cs"/>
              </a:rPr>
              <a:t>変更のみをを行うだけで</a:t>
            </a:r>
            <a:r>
              <a:rPr lang="ja-JP" altLang="ja-JP" sz="1200" b="1" kern="1200" dirty="0" smtClean="0">
                <a:solidFill>
                  <a:schemeClr val="tx1"/>
                </a:solidFill>
                <a:effectLst/>
                <a:latin typeface="+mn-lt"/>
                <a:ea typeface="+mn-ea"/>
                <a:cs typeface="+mn-cs"/>
              </a:rPr>
              <a:t>　客に大きな便益をもたらします、　運転操作上の変更は、</a:t>
            </a:r>
            <a:r>
              <a:rPr lang="en-US" altLang="ja-JP" sz="1200" b="1" kern="1200" dirty="0" smtClean="0">
                <a:solidFill>
                  <a:schemeClr val="tx1"/>
                </a:solidFill>
                <a:effectLst/>
                <a:latin typeface="+mn-lt"/>
                <a:ea typeface="+mn-ea"/>
                <a:cs typeface="+mn-cs"/>
              </a:rPr>
              <a:t>ADU</a:t>
            </a:r>
            <a:r>
              <a:rPr lang="ja-JP" altLang="ja-JP" sz="1200" b="1" kern="1200" dirty="0" smtClean="0">
                <a:solidFill>
                  <a:schemeClr val="tx1"/>
                </a:solidFill>
                <a:effectLst/>
                <a:latin typeface="+mn-lt"/>
                <a:ea typeface="+mn-ea"/>
                <a:cs typeface="+mn-cs"/>
              </a:rPr>
              <a:t>と</a:t>
            </a:r>
            <a:r>
              <a:rPr lang="en-US" altLang="ja-JP" sz="1200" b="1" kern="1200" dirty="0" smtClean="0">
                <a:solidFill>
                  <a:schemeClr val="tx1"/>
                </a:solidFill>
                <a:effectLst/>
                <a:latin typeface="+mn-lt"/>
                <a:ea typeface="+mn-ea"/>
                <a:cs typeface="+mn-cs"/>
              </a:rPr>
              <a:t>VDU</a:t>
            </a:r>
            <a:r>
              <a:rPr lang="ja-JP" altLang="ja-JP" sz="1200" b="1" kern="1200" dirty="0" smtClean="0">
                <a:solidFill>
                  <a:schemeClr val="tx1"/>
                </a:solidFill>
                <a:effectLst/>
                <a:latin typeface="+mn-lt"/>
                <a:ea typeface="+mn-ea"/>
                <a:cs typeface="+mn-cs"/>
              </a:rPr>
              <a:t>からの製品油の得率を向上させ、同時に予熱系の熱回収を増加させることを目指しています。</a:t>
            </a:r>
            <a:r>
              <a:rPr lang="en-US" altLang="ja-JP" sz="1200" b="1" kern="1200" dirty="0" smtClean="0">
                <a:solidFill>
                  <a:schemeClr val="tx1"/>
                </a:solidFill>
                <a:effectLst/>
                <a:latin typeface="+mn-lt"/>
                <a:ea typeface="+mn-ea"/>
                <a:cs typeface="+mn-cs"/>
              </a:rPr>
              <a:t> </a:t>
            </a:r>
            <a:r>
              <a:rPr lang="ja-JP" altLang="ja-JP" sz="1200" b="1" kern="1200" dirty="0" smtClean="0">
                <a:solidFill>
                  <a:schemeClr val="tx1"/>
                </a:solidFill>
                <a:effectLst/>
                <a:latin typeface="+mn-lt"/>
                <a:ea typeface="+mn-ea"/>
                <a:cs typeface="+mn-cs"/>
              </a:rPr>
              <a:t>トラップされたメリットを実現するために、ストリッピング蒸気、熱交換器のバイパスおよびスプリッタ比、流量のプロダクトポンプ、ストリッピングスチームなどの主要プロセス変数の組み合わせが調整されます。</a:t>
            </a:r>
            <a:r>
              <a:rPr lang="en-US" altLang="ja-JP" sz="1200" b="1" kern="1200" dirty="0" smtClean="0">
                <a:solidFill>
                  <a:schemeClr val="tx1"/>
                </a:solidFill>
                <a:effectLst/>
                <a:latin typeface="+mn-lt"/>
                <a:ea typeface="+mn-ea"/>
                <a:cs typeface="+mn-cs"/>
              </a:rPr>
              <a:t> </a:t>
            </a:r>
            <a:r>
              <a:rPr lang="ja-JP" altLang="ja-JP" sz="1200" b="1" kern="1200" dirty="0" smtClean="0">
                <a:solidFill>
                  <a:schemeClr val="tx1"/>
                </a:solidFill>
                <a:effectLst/>
                <a:latin typeface="+mn-lt"/>
                <a:ea typeface="+mn-ea"/>
                <a:cs typeface="+mn-cs"/>
              </a:rPr>
              <a:t>これまでのプロジェクトの</a:t>
            </a:r>
            <a:r>
              <a:rPr lang="en-US" altLang="ja-JP" sz="1200" b="1" kern="1200" dirty="0" smtClean="0">
                <a:solidFill>
                  <a:schemeClr val="tx1"/>
                </a:solidFill>
                <a:effectLst/>
                <a:latin typeface="+mn-lt"/>
                <a:ea typeface="+mn-ea"/>
                <a:cs typeface="+mn-cs"/>
              </a:rPr>
              <a:t>CDU</a:t>
            </a:r>
            <a:r>
              <a:rPr lang="ja-JP" altLang="ja-JP" sz="1200" b="1" kern="1200" dirty="0" smtClean="0">
                <a:solidFill>
                  <a:schemeClr val="tx1"/>
                </a:solidFill>
                <a:effectLst/>
                <a:latin typeface="+mn-lt"/>
                <a:ea typeface="+mn-ea"/>
                <a:cs typeface="+mn-cs"/>
              </a:rPr>
              <a:t>ユニットの運用最適化により、約</a:t>
            </a:r>
            <a:r>
              <a:rPr lang="en-US" altLang="ja-JP" sz="1200" b="1" kern="1200" dirty="0" smtClean="0">
                <a:solidFill>
                  <a:schemeClr val="tx1"/>
                </a:solidFill>
                <a:effectLst/>
                <a:latin typeface="+mn-lt"/>
                <a:ea typeface="+mn-ea"/>
                <a:cs typeface="+mn-cs"/>
              </a:rPr>
              <a:t>3-10¢/</a:t>
            </a:r>
            <a:r>
              <a:rPr lang="ja-JP" altLang="ja-JP" sz="1200" b="1" kern="1200" dirty="0" smtClean="0">
                <a:solidFill>
                  <a:schemeClr val="tx1"/>
                </a:solidFill>
                <a:effectLst/>
                <a:latin typeface="+mn-lt"/>
                <a:ea typeface="+mn-ea"/>
                <a:cs typeface="+mn-cs"/>
              </a:rPr>
              <a:t>バーレルの追加的な収益が達成されています。</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endParaRPr lang="ja-JP" altLang="en-US"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495D3AA-0A64-4794-AF56-5616E6CE2061}" type="slidenum">
              <a:rPr lang="en-GB" smtClean="0"/>
              <a:t>15</a:t>
            </a:fld>
            <a:endParaRPr lang="en-GB"/>
          </a:p>
        </p:txBody>
      </p:sp>
    </p:spTree>
    <p:extLst>
      <p:ext uri="{BB962C8B-B14F-4D97-AF65-F5344CB8AC3E}">
        <p14:creationId xmlns:p14="http://schemas.microsoft.com/office/powerpoint/2010/main" val="2518252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b="1" kern="1200" dirty="0" smtClean="0">
                <a:solidFill>
                  <a:schemeClr val="tx1"/>
                </a:solidFill>
                <a:effectLst/>
                <a:latin typeface="+mn-lt"/>
                <a:ea typeface="+mn-ea"/>
                <a:cs typeface="+mn-cs"/>
              </a:rPr>
              <a:t>PIL</a:t>
            </a:r>
            <a:r>
              <a:rPr lang="ja-JP" altLang="en-US" sz="1200" b="1" kern="1200" dirty="0" smtClean="0">
                <a:solidFill>
                  <a:schemeClr val="tx1"/>
                </a:solidFill>
                <a:effectLst/>
                <a:latin typeface="+mn-lt"/>
                <a:ea typeface="+mn-ea"/>
                <a:cs typeface="+mn-cs"/>
              </a:rPr>
              <a:t>は、</a:t>
            </a:r>
            <a:r>
              <a:rPr lang="en-US" altLang="ja-JP" sz="1200" b="1" kern="1200" dirty="0" smtClean="0">
                <a:solidFill>
                  <a:schemeClr val="tx1"/>
                </a:solidFill>
                <a:effectLst/>
                <a:latin typeface="+mn-lt"/>
                <a:ea typeface="+mn-ea"/>
                <a:cs typeface="+mn-cs"/>
              </a:rPr>
              <a:t>CDU</a:t>
            </a:r>
            <a:r>
              <a:rPr lang="ja-JP" altLang="en-US" sz="1200" b="1" kern="1200" dirty="0" smtClean="0">
                <a:solidFill>
                  <a:schemeClr val="tx1"/>
                </a:solidFill>
                <a:effectLst/>
                <a:latin typeface="+mn-lt"/>
                <a:ea typeface="+mn-ea"/>
                <a:cs typeface="+mn-cs"/>
              </a:rPr>
              <a:t>予熱系の熱回収を体系的かつ包括的なアプローチで解析します。 予熱系の改造の時期を評価して、技術と経済性の両側面から評価して実行可能な改善案を決定します。 予熱系改修中に考慮される重要な変更の一部は、熱交換器へのシェルの追加、熱交換器の追加または削除、熱交換器への伝熱促進素子の追加、ネットワーク内の既存の熱交換器の再配置、バイパスの追加または既存の分割比の変更などです。</a:t>
            </a:r>
          </a:p>
          <a:p>
            <a:endParaRPr lang="ja-JP" altLang="en-US" sz="1200" b="1" kern="1200" dirty="0" smtClean="0">
              <a:solidFill>
                <a:schemeClr val="tx1"/>
              </a:solidFill>
              <a:effectLst/>
              <a:latin typeface="+mn-lt"/>
              <a:ea typeface="+mn-ea"/>
              <a:cs typeface="+mn-cs"/>
            </a:endParaRPr>
          </a:p>
          <a:p>
            <a:endParaRPr lang="en-GB" altLang="ja-JP" sz="1200" b="1" kern="1200" dirty="0" smtClean="0">
              <a:solidFill>
                <a:schemeClr val="tx1"/>
              </a:solidFill>
              <a:effectLst/>
              <a:latin typeface="+mn-lt"/>
              <a:ea typeface="+mn-ea"/>
              <a:cs typeface="+mn-cs"/>
            </a:endParaRPr>
          </a:p>
          <a:p>
            <a:endParaRPr lang="en-GB" altLang="ja-JP" sz="1200" b="1" kern="1200" dirty="0" smtClean="0">
              <a:solidFill>
                <a:schemeClr val="tx1"/>
              </a:solidFill>
              <a:effectLst/>
              <a:latin typeface="+mn-lt"/>
              <a:ea typeface="+mn-ea"/>
              <a:cs typeface="+mn-cs"/>
            </a:endParaRPr>
          </a:p>
          <a:p>
            <a:endParaRPr lang="en-GB" altLang="ja-JP" sz="1200" b="1" kern="1200" dirty="0" smtClean="0">
              <a:solidFill>
                <a:schemeClr val="tx1"/>
              </a:solidFill>
              <a:effectLst/>
              <a:latin typeface="+mn-lt"/>
              <a:ea typeface="+mn-ea"/>
              <a:cs typeface="+mn-cs"/>
            </a:endParaRPr>
          </a:p>
          <a:p>
            <a:r>
              <a:rPr lang="en-GB" altLang="ja-JP" sz="1200" b="1" kern="1200" dirty="0" smtClean="0">
                <a:solidFill>
                  <a:schemeClr val="tx1"/>
                </a:solidFill>
                <a:effectLst/>
                <a:latin typeface="+mn-lt"/>
                <a:ea typeface="+mn-ea"/>
                <a:cs typeface="+mn-cs"/>
              </a:rPr>
              <a:t>PIL follows a systematic &amp; comprehensive approach towards CDU preheat train retrofit analysis. Retrofit opportunities within preheat train are evaluated to determine the most techno-economically viable design for different ranges of Capital expenditure targets. Some of the important changes that are considered during preheat train retrofits are addition of shell to heat exchangers, additional or deletion of exchangers, addition of enhancement to heat exchangers, relocating existing heat exchangers within the network, addition of bypass or modification of existing split ratios etc. </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PIL</a:t>
            </a:r>
            <a:r>
              <a:rPr lang="ja-JP" altLang="ja-JP" sz="1200" b="1" kern="1200" dirty="0" smtClean="0">
                <a:solidFill>
                  <a:schemeClr val="tx1"/>
                </a:solidFill>
                <a:effectLst/>
                <a:latin typeface="+mn-lt"/>
                <a:ea typeface="+mn-ea"/>
                <a:cs typeface="+mn-cs"/>
              </a:rPr>
              <a:t>は、</a:t>
            </a:r>
            <a:r>
              <a:rPr lang="en-US" altLang="ja-JP" sz="1200" b="1" kern="1200" dirty="0" smtClean="0">
                <a:solidFill>
                  <a:schemeClr val="tx1"/>
                </a:solidFill>
                <a:effectLst/>
                <a:latin typeface="+mn-lt"/>
                <a:ea typeface="+mn-ea"/>
                <a:cs typeface="+mn-cs"/>
              </a:rPr>
              <a:t>CDU</a:t>
            </a:r>
            <a:r>
              <a:rPr lang="ja-JP" altLang="ja-JP" sz="1200" b="1" kern="1200" dirty="0" smtClean="0">
                <a:solidFill>
                  <a:schemeClr val="tx1"/>
                </a:solidFill>
                <a:effectLst/>
                <a:latin typeface="+mn-lt"/>
                <a:ea typeface="+mn-ea"/>
                <a:cs typeface="+mn-cs"/>
              </a:rPr>
              <a:t>予熱系の熱回収を体系的かつ包括的なアプローチで解析します。 予熱系の改造の機会を評価して、技術と経済性の両側面から評価して実行可能な改善案を決定します。 予熱系改修中に考慮される重要な変更の一部は、熱交換器へのシェルの追加、熱交換器の追加または削除、熱交換器への追加の追加、ネットワーク内の既存の熱交換器の再配置、バイパスの追加または既存の分割比の変更 等です。</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pPr marL="330200" lvl="0" indent="-330200" defTabSz="400050" eaLnBrk="0" fontAlgn="base" hangingPunct="0">
              <a:lnSpc>
                <a:spcPct val="170000"/>
              </a:lnSpc>
              <a:spcBef>
                <a:spcPct val="0"/>
              </a:spcBef>
              <a:spcAft>
                <a:spcPts val="600"/>
              </a:spcAft>
              <a:buClr>
                <a:srgbClr val="000000"/>
              </a:buClr>
              <a:buSzPct val="100000"/>
              <a:defRPr/>
            </a:pPr>
            <a:endParaRPr lang="en-GB" sz="1200" kern="0" dirty="0" smtClean="0">
              <a:solidFill>
                <a:srgbClr val="000000"/>
              </a:solidFill>
            </a:endParaRPr>
          </a:p>
        </p:txBody>
      </p:sp>
      <p:sp>
        <p:nvSpPr>
          <p:cNvPr id="4" name="Slide Number Placeholder 3"/>
          <p:cNvSpPr>
            <a:spLocks noGrp="1"/>
          </p:cNvSpPr>
          <p:nvPr>
            <p:ph type="sldNum" sz="quarter" idx="5"/>
          </p:nvPr>
        </p:nvSpPr>
        <p:spPr/>
        <p:txBody>
          <a:bodyPr/>
          <a:lstStyle/>
          <a:p>
            <a:fld id="{2495D3AA-0A64-4794-AF56-5616E6CE2061}" type="slidenum">
              <a:rPr lang="en-GB" smtClean="0"/>
              <a:t>16</a:t>
            </a:fld>
            <a:endParaRPr lang="en-GB"/>
          </a:p>
        </p:txBody>
      </p:sp>
    </p:spTree>
    <p:extLst>
      <p:ext uri="{BB962C8B-B14F-4D97-AF65-F5344CB8AC3E}">
        <p14:creationId xmlns:p14="http://schemas.microsoft.com/office/powerpoint/2010/main" val="843519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kern="0"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0" dirty="0" smtClean="0">
                <a:solidFill>
                  <a:srgbClr val="000000"/>
                </a:solidFill>
              </a:rPr>
              <a:t>熱交換器ネットワークの改造は別として、常圧蒸留塔および減圧蒸留塔の改造オプションは系統的に考慮することができます。 提案され得る改造の変更のいくつかは、</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0" dirty="0" smtClean="0">
                <a:solidFill>
                  <a:srgbClr val="000000"/>
                </a:solidFill>
              </a:rPr>
              <a:t>ポンプアラウンドの位置の変更、蒸気供給位置の変更、カラムの内部および内部のタイプの交換、プレフラッシュの追加、新しいポンプアラウンドの追加などである。粗蒸留カラムの改造の変更を考慮すると、 </a:t>
            </a:r>
            <a:r>
              <a:rPr lang="en-US" altLang="ja-JP" sz="1200" kern="0" dirty="0" smtClean="0">
                <a:solidFill>
                  <a:srgbClr val="000000"/>
                </a:solidFill>
              </a:rPr>
              <a:t>6</a:t>
            </a:r>
            <a:r>
              <a:rPr lang="ja-JP" altLang="en-US" sz="1200" kern="0" dirty="0" smtClean="0">
                <a:solidFill>
                  <a:srgbClr val="000000"/>
                </a:solidFill>
              </a:rPr>
              <a:t>から </a:t>
            </a:r>
            <a:r>
              <a:rPr lang="en-US" altLang="ja-JP" sz="1200" kern="0" dirty="0" smtClean="0">
                <a:solidFill>
                  <a:srgbClr val="000000"/>
                </a:solidFill>
              </a:rPr>
              <a:t>16</a:t>
            </a:r>
            <a:r>
              <a:rPr lang="ja-JP" altLang="en-US" sz="1200" kern="0" dirty="0" smtClean="0">
                <a:solidFill>
                  <a:srgbClr val="000000"/>
                </a:solidFill>
              </a:rPr>
              <a:t>セントパーバーレルの削減が過去の実施プレジェクトで証明されています。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0"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0" dirty="0" smtClean="0">
              <a:solidFill>
                <a:srgbClr val="000000"/>
              </a:solidFill>
            </a:endParaRPr>
          </a:p>
          <a:p>
            <a:endParaRPr lang="en-US" altLang="ja-JP" sz="1200" kern="0" dirty="0" smtClean="0">
              <a:solidFill>
                <a:srgbClr val="000000"/>
              </a:solidFill>
              <a:effectLst/>
              <a:latin typeface="+mn-lt"/>
              <a:ea typeface="+mn-ea"/>
              <a:cs typeface="+mn-cs"/>
            </a:endParaRPr>
          </a:p>
          <a:p>
            <a:r>
              <a:rPr lang="en-GB" altLang="ja-JP" sz="1200" kern="1200" dirty="0" smtClean="0">
                <a:solidFill>
                  <a:schemeClr val="tx1"/>
                </a:solidFill>
                <a:effectLst/>
                <a:latin typeface="+mn-lt"/>
                <a:ea typeface="+mn-ea"/>
                <a:cs typeface="+mn-cs"/>
              </a:rPr>
              <a:t>Apart from Heat Exchanger Network retrofit, retrofit options in the Atmospheric and Vacuum columns can be considered in a systematic manner. Some of the retrofit changes that could be suggested are modification in the pump around location, modification in the vapour feed location, replacing of column internals and internals type, adding </a:t>
            </a:r>
            <a:r>
              <a:rPr lang="en-GB" altLang="ja-JP" sz="1200" kern="1200" dirty="0" err="1" smtClean="0">
                <a:solidFill>
                  <a:schemeClr val="tx1"/>
                </a:solidFill>
                <a:effectLst/>
                <a:latin typeface="+mn-lt"/>
                <a:ea typeface="+mn-ea"/>
                <a:cs typeface="+mn-cs"/>
              </a:rPr>
              <a:t>preflash</a:t>
            </a:r>
            <a:r>
              <a:rPr lang="en-GB" altLang="ja-JP" sz="1200" kern="1200" dirty="0" smtClean="0">
                <a:solidFill>
                  <a:schemeClr val="tx1"/>
                </a:solidFill>
                <a:effectLst/>
                <a:latin typeface="+mn-lt"/>
                <a:ea typeface="+mn-ea"/>
                <a:cs typeface="+mn-cs"/>
              </a:rPr>
              <a:t>, adding new </a:t>
            </a:r>
            <a:r>
              <a:rPr lang="en-GB" altLang="ja-JP" sz="1200" kern="1200" dirty="0" err="1" smtClean="0">
                <a:solidFill>
                  <a:schemeClr val="tx1"/>
                </a:solidFill>
                <a:effectLst/>
                <a:latin typeface="+mn-lt"/>
                <a:ea typeface="+mn-ea"/>
                <a:cs typeface="+mn-cs"/>
              </a:rPr>
              <a:t>pumparound</a:t>
            </a:r>
            <a:r>
              <a:rPr lang="en-GB" altLang="ja-JP" sz="1200" kern="1200" dirty="0" smtClean="0">
                <a:solidFill>
                  <a:schemeClr val="tx1"/>
                </a:solidFill>
                <a:effectLst/>
                <a:latin typeface="+mn-lt"/>
                <a:ea typeface="+mn-ea"/>
                <a:cs typeface="+mn-cs"/>
              </a:rPr>
              <a:t> etc. Considering retrofit changes in the crude distillation column has provided 6 – 16 ¢/Barrel worth of additional savings to the CDU unit as witnessed through the past projects.</a:t>
            </a:r>
            <a:endParaRPr lang="ja-JP" altLang="ja-JP" sz="1200" kern="1200" dirty="0" smtClean="0">
              <a:solidFill>
                <a:schemeClr val="tx1"/>
              </a:solidFill>
              <a:effectLst/>
              <a:latin typeface="+mn-lt"/>
              <a:ea typeface="+mn-ea"/>
              <a:cs typeface="+mn-cs"/>
            </a:endParaRPr>
          </a:p>
          <a:p>
            <a:r>
              <a:rPr lang="en-GB"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ja-JP" altLang="ja-JP" sz="1200" b="1" kern="1200" dirty="0" smtClean="0">
                <a:solidFill>
                  <a:schemeClr val="tx1"/>
                </a:solidFill>
                <a:effectLst/>
                <a:latin typeface="+mn-lt"/>
                <a:ea typeface="+mn-ea"/>
                <a:cs typeface="+mn-cs"/>
              </a:rPr>
              <a:t>熱交換器ネットワークの改造は別として、常圧蒸留塔および減圧蒸留塔の改造オプションは系統的に考慮することができます。 提案され得る改造の変更のいくつかは、</a:t>
            </a:r>
            <a:endParaRPr lang="ja-JP" altLang="ja-JP" sz="1200" kern="1200" dirty="0" smtClean="0">
              <a:solidFill>
                <a:schemeClr val="tx1"/>
              </a:solidFill>
              <a:effectLst/>
              <a:latin typeface="+mn-lt"/>
              <a:ea typeface="+mn-ea"/>
              <a:cs typeface="+mn-cs"/>
            </a:endParaRPr>
          </a:p>
          <a:p>
            <a:r>
              <a:rPr lang="ja-JP" altLang="ja-JP" sz="1200" b="1" kern="1200" dirty="0" smtClean="0">
                <a:solidFill>
                  <a:schemeClr val="tx1"/>
                </a:solidFill>
                <a:effectLst/>
                <a:latin typeface="+mn-lt"/>
                <a:ea typeface="+mn-ea"/>
                <a:cs typeface="+mn-cs"/>
              </a:rPr>
              <a:t>ポンプアラウンドの位置の変更、蒸気供給位置の変更、カラムの内部および内部のタイプの交換、プレフラッシュの追加、新しいポンプアラウンドの追加などである。粗蒸留カラムの改造の変更を考慮すると、 </a:t>
            </a:r>
            <a:r>
              <a:rPr lang="en-US" altLang="ja-JP" sz="1200" b="1" kern="1200" dirty="0" smtClean="0">
                <a:solidFill>
                  <a:schemeClr val="tx1"/>
                </a:solidFill>
                <a:effectLst/>
                <a:latin typeface="+mn-lt"/>
                <a:ea typeface="+mn-ea"/>
                <a:cs typeface="+mn-cs"/>
              </a:rPr>
              <a:t>6 - 16¢/</a:t>
            </a:r>
            <a:r>
              <a:rPr lang="ja-JP" altLang="ja-JP" sz="1200" b="1" kern="1200" dirty="0" smtClean="0">
                <a:solidFill>
                  <a:schemeClr val="tx1"/>
                </a:solidFill>
                <a:effectLst/>
                <a:latin typeface="+mn-lt"/>
                <a:ea typeface="+mn-ea"/>
                <a:cs typeface="+mn-cs"/>
              </a:rPr>
              <a:t>バーレル　の削減が過去の実施プレジェクトで証明されています。</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982650B7-8922-413B-A608-671A7B255A59}" type="slidenum">
              <a:rPr lang="en-GB" smtClean="0"/>
              <a:t>17</a:t>
            </a:fld>
            <a:endParaRPr lang="en-GB"/>
          </a:p>
        </p:txBody>
      </p:sp>
    </p:spTree>
    <p:extLst>
      <p:ext uri="{BB962C8B-B14F-4D97-AF65-F5344CB8AC3E}">
        <p14:creationId xmlns:p14="http://schemas.microsoft.com/office/powerpoint/2010/main" val="2724183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t>PIL</a:t>
            </a:r>
            <a:r>
              <a:rPr lang="ja-JP" altLang="en-US" dirty="0" smtClean="0"/>
              <a:t>が</a:t>
            </a:r>
            <a:r>
              <a:rPr lang="en-US" altLang="ja-JP" dirty="0" smtClean="0"/>
              <a:t>CDU</a:t>
            </a:r>
            <a:r>
              <a:rPr lang="ja-JP" altLang="en-US" dirty="0" smtClean="0"/>
              <a:t>技術を使ってヨーロッパ製油所で実施した検討結果をご紹介します。 製油所の処理能力は年産</a:t>
            </a:r>
            <a:r>
              <a:rPr lang="en-US" altLang="ja-JP" dirty="0" smtClean="0"/>
              <a:t>6</a:t>
            </a:r>
            <a:r>
              <a:rPr lang="ja-JP" altLang="en-US" dirty="0" smtClean="0"/>
              <a:t>百万トンです。 常圧蒸留塔のカラムは、設計能力の</a:t>
            </a:r>
            <a:r>
              <a:rPr lang="en-US" altLang="ja-JP" dirty="0" smtClean="0"/>
              <a:t>40</a:t>
            </a:r>
            <a:r>
              <a:rPr lang="ja-JP" altLang="en-US" dirty="0" smtClean="0"/>
              <a:t>％強で運転されていました。 ブレンド原油フィードは、</a:t>
            </a:r>
            <a:r>
              <a:rPr lang="en-US" altLang="ja-JP" dirty="0" smtClean="0"/>
              <a:t>3</a:t>
            </a:r>
            <a:r>
              <a:rPr lang="ja-JP" altLang="en-US" dirty="0" smtClean="0"/>
              <a:t>から</a:t>
            </a:r>
            <a:r>
              <a:rPr lang="en-US" altLang="ja-JP" dirty="0" smtClean="0"/>
              <a:t>5</a:t>
            </a:r>
            <a:r>
              <a:rPr lang="ja-JP" altLang="en-US" dirty="0" smtClean="0"/>
              <a:t>日毎に変更されていました。 ポンプアラウンドの流量は固定され、変更できませんでした。常圧塔置のディーゼル製品トレイと減圧塔の軽質ガスオイル油セクションの両方でフラディングの問題を引き起こしていました。 </a:t>
            </a:r>
            <a:r>
              <a:rPr lang="en-US" altLang="ja-JP" dirty="0" smtClean="0"/>
              <a:t>PIL</a:t>
            </a:r>
            <a:r>
              <a:rPr lang="ja-JP" altLang="en-US" dirty="0" smtClean="0"/>
              <a:t>は</a:t>
            </a:r>
            <a:r>
              <a:rPr lang="en-US" altLang="ja-JP" dirty="0" smtClean="0"/>
              <a:t>CDU</a:t>
            </a:r>
            <a:r>
              <a:rPr lang="ja-JP" altLang="en-US" dirty="0" smtClean="0"/>
              <a:t>最適化の検討を委託され、蒸留塔のボトルネックを解消して価格差が最も大きいディーゼル得率を増加させました。</a:t>
            </a:r>
          </a:p>
          <a:p>
            <a:endParaRPr lang="ja-JP" altLang="en-US" dirty="0" smtClean="0"/>
          </a:p>
          <a:p>
            <a:endParaRPr lang="en-GB" dirty="0" smtClean="0"/>
          </a:p>
          <a:p>
            <a:endParaRPr lang="en-GB" dirty="0" smtClean="0"/>
          </a:p>
          <a:p>
            <a:r>
              <a:rPr lang="en-GB" altLang="ja-JP" sz="1200" b="1" kern="1200" dirty="0" smtClean="0">
                <a:solidFill>
                  <a:schemeClr val="tx1"/>
                </a:solidFill>
                <a:effectLst/>
                <a:latin typeface="+mn-lt"/>
                <a:ea typeface="+mn-ea"/>
                <a:cs typeface="+mn-cs"/>
              </a:rPr>
              <a:t>Let us now see a study that PIL carried out in a European refinery using their CDU technology. The refinery had a total capacity of 6 MMPTA. The crude column was operating at 40% above design capacity. The crude blend was changed every 3 to 5 days. There were several other process constraints such as: The pump-around flowrates were fixed and couldn’t be changed, there were flooding problems in the diesel product trays of Atmospheric unit and in the light vacuum gas oil section in the Vacuum unit. PIL was entrusted with a CDU optimisation study that would debottleneck the column to increase diesel yields that had the highest price differential.</a:t>
            </a:r>
            <a:endParaRPr lang="ja-JP" altLang="ja-JP" sz="1200" kern="1200" dirty="0" smtClean="0">
              <a:solidFill>
                <a:schemeClr val="tx1"/>
              </a:solidFill>
              <a:effectLst/>
              <a:latin typeface="+mn-lt"/>
              <a:ea typeface="+mn-ea"/>
              <a:cs typeface="+mn-cs"/>
            </a:endParaRPr>
          </a:p>
          <a:p>
            <a:r>
              <a:rPr lang="en-GB" altLang="ja-JP" sz="1200" b="1"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PIL</a:t>
            </a:r>
            <a:r>
              <a:rPr lang="ja-JP" altLang="ja-JP" sz="1200" b="1" kern="1200" dirty="0" smtClean="0">
                <a:solidFill>
                  <a:schemeClr val="tx1"/>
                </a:solidFill>
                <a:effectLst/>
                <a:latin typeface="+mn-lt"/>
                <a:ea typeface="+mn-ea"/>
                <a:cs typeface="+mn-cs"/>
              </a:rPr>
              <a:t>が</a:t>
            </a:r>
            <a:r>
              <a:rPr lang="en-US" altLang="ja-JP" sz="1200" b="1" kern="1200" dirty="0" smtClean="0">
                <a:solidFill>
                  <a:schemeClr val="tx1"/>
                </a:solidFill>
                <a:effectLst/>
                <a:latin typeface="+mn-lt"/>
                <a:ea typeface="+mn-ea"/>
                <a:cs typeface="+mn-cs"/>
              </a:rPr>
              <a:t>CDU</a:t>
            </a:r>
            <a:r>
              <a:rPr lang="ja-JP" altLang="ja-JP" sz="1200" b="1" kern="1200" dirty="0" smtClean="0">
                <a:solidFill>
                  <a:schemeClr val="tx1"/>
                </a:solidFill>
                <a:effectLst/>
                <a:latin typeface="+mn-lt"/>
                <a:ea typeface="+mn-ea"/>
                <a:cs typeface="+mn-cs"/>
              </a:rPr>
              <a:t>技術を使ってヨーロッパ製油所で実施した検討結果をご紹介します。 製油所の処理能力は年産</a:t>
            </a:r>
            <a:r>
              <a:rPr lang="en-US" altLang="ja-JP" sz="1200" b="1" kern="1200" dirty="0" smtClean="0">
                <a:solidFill>
                  <a:schemeClr val="tx1"/>
                </a:solidFill>
                <a:effectLst/>
                <a:latin typeface="+mn-lt"/>
                <a:ea typeface="+mn-ea"/>
                <a:cs typeface="+mn-cs"/>
              </a:rPr>
              <a:t>6</a:t>
            </a:r>
            <a:r>
              <a:rPr lang="ja-JP" altLang="ja-JP" sz="1200" b="1" kern="1200" dirty="0" smtClean="0">
                <a:solidFill>
                  <a:schemeClr val="tx1"/>
                </a:solidFill>
                <a:effectLst/>
                <a:latin typeface="+mn-lt"/>
                <a:ea typeface="+mn-ea"/>
                <a:cs typeface="+mn-cs"/>
              </a:rPr>
              <a:t>百万トンです。 常圧蒸留塔のカラムは、設計能力の</a:t>
            </a:r>
            <a:r>
              <a:rPr lang="en-US" altLang="ja-JP" sz="1200" b="1" kern="1200" dirty="0" smtClean="0">
                <a:solidFill>
                  <a:schemeClr val="tx1"/>
                </a:solidFill>
                <a:effectLst/>
                <a:latin typeface="+mn-lt"/>
                <a:ea typeface="+mn-ea"/>
                <a:cs typeface="+mn-cs"/>
              </a:rPr>
              <a:t>40</a:t>
            </a:r>
            <a:r>
              <a:rPr lang="ja-JP" altLang="ja-JP" sz="1200" b="1" kern="1200" dirty="0" smtClean="0">
                <a:solidFill>
                  <a:schemeClr val="tx1"/>
                </a:solidFill>
                <a:effectLst/>
                <a:latin typeface="+mn-lt"/>
                <a:ea typeface="+mn-ea"/>
                <a:cs typeface="+mn-cs"/>
              </a:rPr>
              <a:t>％強で運転されて</a:t>
            </a:r>
            <a:r>
              <a:rPr lang="ja-JP" altLang="ja-JP" sz="1200" b="1" kern="1200" dirty="0" err="1" smtClean="0">
                <a:solidFill>
                  <a:schemeClr val="tx1"/>
                </a:solidFill>
                <a:effectLst/>
                <a:latin typeface="+mn-lt"/>
                <a:ea typeface="+mn-ea"/>
                <a:cs typeface="+mn-cs"/>
              </a:rPr>
              <a:t>いましたた</a:t>
            </a:r>
            <a:r>
              <a:rPr lang="ja-JP" altLang="ja-JP" sz="1200" b="1" kern="1200" dirty="0" smtClean="0">
                <a:solidFill>
                  <a:schemeClr val="tx1"/>
                </a:solidFill>
                <a:effectLst/>
                <a:latin typeface="+mn-lt"/>
                <a:ea typeface="+mn-ea"/>
                <a:cs typeface="+mn-cs"/>
              </a:rPr>
              <a:t>。 ブレンド原油フィードは</a:t>
            </a:r>
            <a:r>
              <a:rPr lang="ja-JP" altLang="ja-JP" sz="1200" b="1" kern="1200" dirty="0" err="1" smtClean="0">
                <a:solidFill>
                  <a:schemeClr val="tx1"/>
                </a:solidFill>
                <a:effectLst/>
                <a:latin typeface="+mn-lt"/>
                <a:ea typeface="+mn-ea"/>
                <a:cs typeface="+mn-cs"/>
              </a:rPr>
              <a:t>を</a:t>
            </a:r>
            <a:r>
              <a:rPr lang="en-US" altLang="ja-JP" sz="1200" b="1" kern="1200" dirty="0" smtClean="0">
                <a:solidFill>
                  <a:schemeClr val="tx1"/>
                </a:solidFill>
                <a:effectLst/>
                <a:latin typeface="+mn-lt"/>
                <a:ea typeface="+mn-ea"/>
                <a:cs typeface="+mn-cs"/>
              </a:rPr>
              <a:t>3</a:t>
            </a:r>
            <a:r>
              <a:rPr lang="ja-JP" altLang="ja-JP" sz="1200" b="1" kern="1200" dirty="0" smtClean="0">
                <a:solidFill>
                  <a:schemeClr val="tx1"/>
                </a:solidFill>
                <a:effectLst/>
                <a:latin typeface="+mn-lt"/>
                <a:ea typeface="+mn-ea"/>
                <a:cs typeface="+mn-cs"/>
              </a:rPr>
              <a:t>〜</a:t>
            </a:r>
            <a:r>
              <a:rPr lang="en-US" altLang="ja-JP" sz="1200" b="1" kern="1200" dirty="0" smtClean="0">
                <a:solidFill>
                  <a:schemeClr val="tx1"/>
                </a:solidFill>
                <a:effectLst/>
                <a:latin typeface="+mn-lt"/>
                <a:ea typeface="+mn-ea"/>
                <a:cs typeface="+mn-cs"/>
              </a:rPr>
              <a:t>5</a:t>
            </a:r>
            <a:r>
              <a:rPr lang="ja-JP" altLang="ja-JP" sz="1200" b="1" kern="1200" dirty="0" smtClean="0">
                <a:solidFill>
                  <a:schemeClr val="tx1"/>
                </a:solidFill>
                <a:effectLst/>
                <a:latin typeface="+mn-lt"/>
                <a:ea typeface="+mn-ea"/>
                <a:cs typeface="+mn-cs"/>
              </a:rPr>
              <a:t>日毎に変更されていた。 ポンプアラウンドの流量は固定され、変更できませんでした。常圧塔置のディーゼル製品トレイと減圧塔の軽質ガスオイル油セクションの両方でフラディングの問題を引き起こしていました。 </a:t>
            </a:r>
            <a:r>
              <a:rPr lang="en-US" altLang="ja-JP" sz="1200" b="1" kern="1200" dirty="0" smtClean="0">
                <a:solidFill>
                  <a:schemeClr val="tx1"/>
                </a:solidFill>
                <a:effectLst/>
                <a:latin typeface="+mn-lt"/>
                <a:ea typeface="+mn-ea"/>
                <a:cs typeface="+mn-cs"/>
              </a:rPr>
              <a:t>PIL</a:t>
            </a:r>
            <a:r>
              <a:rPr lang="ja-JP" altLang="ja-JP" sz="1200" b="1" kern="1200" dirty="0" smtClean="0">
                <a:solidFill>
                  <a:schemeClr val="tx1"/>
                </a:solidFill>
                <a:effectLst/>
                <a:latin typeface="+mn-lt"/>
                <a:ea typeface="+mn-ea"/>
                <a:cs typeface="+mn-cs"/>
              </a:rPr>
              <a:t>は</a:t>
            </a:r>
            <a:r>
              <a:rPr lang="en-US" altLang="ja-JP" sz="1200" b="1" kern="1200" dirty="0" smtClean="0">
                <a:solidFill>
                  <a:schemeClr val="tx1"/>
                </a:solidFill>
                <a:effectLst/>
                <a:latin typeface="+mn-lt"/>
                <a:ea typeface="+mn-ea"/>
                <a:cs typeface="+mn-cs"/>
              </a:rPr>
              <a:t>CDU</a:t>
            </a:r>
            <a:r>
              <a:rPr lang="ja-JP" altLang="ja-JP" sz="1200" b="1" kern="1200" dirty="0" smtClean="0">
                <a:solidFill>
                  <a:schemeClr val="tx1"/>
                </a:solidFill>
                <a:effectLst/>
                <a:latin typeface="+mn-lt"/>
                <a:ea typeface="+mn-ea"/>
                <a:cs typeface="+mn-cs"/>
              </a:rPr>
              <a:t>最適化の検討を委託され、蒸留塔のボトルネックを解消して価格差が最も大きいディーゼル得率を増加させました。</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495D3AA-0A64-4794-AF56-5616E6CE2061}" type="slidenum">
              <a:rPr lang="en-GB" smtClean="0"/>
              <a:t>18</a:t>
            </a:fld>
            <a:endParaRPr lang="en-GB"/>
          </a:p>
        </p:txBody>
      </p:sp>
    </p:spTree>
    <p:extLst>
      <p:ext uri="{BB962C8B-B14F-4D97-AF65-F5344CB8AC3E}">
        <p14:creationId xmlns:p14="http://schemas.microsoft.com/office/powerpoint/2010/main" val="3580112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b="1" kern="1200" dirty="0" smtClean="0">
                <a:solidFill>
                  <a:schemeClr val="tx1"/>
                </a:solidFill>
                <a:effectLst/>
                <a:latin typeface="+mn-lt"/>
                <a:ea typeface="+mn-ea"/>
                <a:cs typeface="+mn-cs"/>
              </a:rPr>
              <a:t>PIL</a:t>
            </a:r>
            <a:r>
              <a:rPr lang="ja-JP" altLang="en-US" sz="1200" b="1" kern="1200" dirty="0" smtClean="0">
                <a:solidFill>
                  <a:schemeClr val="tx1"/>
                </a:solidFill>
                <a:effectLst/>
                <a:latin typeface="+mn-lt"/>
                <a:ea typeface="+mn-ea"/>
                <a:cs typeface="+mn-cs"/>
              </a:rPr>
              <a:t>の技術は、ディーゼルオイルの、得率を増すための操作上の変化を確認し、分離効率を改善して、フラッディング問題を、大気および真空蒸留塔の間の負荷を移すことによって解決し、代表的な原油ごとに適切な加熱炉出口温度を決定しました。</a:t>
            </a:r>
          </a:p>
          <a:p>
            <a:r>
              <a:rPr lang="ja-JP" altLang="en-US" sz="1200" b="1" kern="1200" dirty="0" smtClean="0">
                <a:solidFill>
                  <a:schemeClr val="tx1"/>
                </a:solidFill>
                <a:effectLst/>
                <a:latin typeface="+mn-lt"/>
                <a:ea typeface="+mn-ea"/>
                <a:cs typeface="+mn-cs"/>
              </a:rPr>
              <a:t>この研究で、ストリッピング用の蒸気は調整され、ディーゼルオイルに、期待される</a:t>
            </a:r>
            <a:r>
              <a:rPr lang="en-US" altLang="ja-JP" sz="1200" b="1" kern="1200" dirty="0" smtClean="0">
                <a:solidFill>
                  <a:schemeClr val="tx1"/>
                </a:solidFill>
                <a:effectLst/>
                <a:latin typeface="+mn-lt"/>
                <a:ea typeface="+mn-ea"/>
                <a:cs typeface="+mn-cs"/>
              </a:rPr>
              <a:t>ADU</a:t>
            </a:r>
            <a:r>
              <a:rPr lang="ja-JP" altLang="en-US" sz="1200" b="1" kern="1200" dirty="0" smtClean="0">
                <a:solidFill>
                  <a:schemeClr val="tx1"/>
                </a:solidFill>
                <a:effectLst/>
                <a:latin typeface="+mn-lt"/>
                <a:ea typeface="+mn-ea"/>
                <a:cs typeface="+mn-cs"/>
              </a:rPr>
              <a:t>と</a:t>
            </a:r>
            <a:r>
              <a:rPr lang="en-US" altLang="ja-JP" sz="1200" b="1" kern="1200" dirty="0" smtClean="0">
                <a:solidFill>
                  <a:schemeClr val="tx1"/>
                </a:solidFill>
                <a:effectLst/>
                <a:latin typeface="+mn-lt"/>
                <a:ea typeface="+mn-ea"/>
                <a:cs typeface="+mn-cs"/>
              </a:rPr>
              <a:t>VDU</a:t>
            </a:r>
            <a:r>
              <a:rPr lang="ja-JP" altLang="en-US" sz="1200" b="1" kern="1200" dirty="0" smtClean="0">
                <a:solidFill>
                  <a:schemeClr val="tx1"/>
                </a:solidFill>
                <a:effectLst/>
                <a:latin typeface="+mn-lt"/>
                <a:ea typeface="+mn-ea"/>
                <a:cs typeface="+mn-cs"/>
              </a:rPr>
              <a:t>のための最適の負荷が決定され、加熱炉コイルの入口温度は、予熱工程はプロセス間の熱回収の増加によって調整されました。その結果として、ディーゼルオイルの分離精度は増加しました。</a:t>
            </a:r>
          </a:p>
          <a:p>
            <a:r>
              <a:rPr lang="ja-JP" altLang="en-US" sz="1200" b="1" kern="1200" dirty="0" smtClean="0">
                <a:solidFill>
                  <a:schemeClr val="tx1"/>
                </a:solidFill>
                <a:effectLst/>
                <a:latin typeface="+mn-lt"/>
                <a:ea typeface="+mn-ea"/>
                <a:cs typeface="+mn-cs"/>
              </a:rPr>
              <a:t>結果は、</a:t>
            </a:r>
            <a:r>
              <a:rPr lang="en-US" altLang="ja-JP" sz="1200" b="1" kern="1200" dirty="0" smtClean="0">
                <a:solidFill>
                  <a:schemeClr val="tx1"/>
                </a:solidFill>
                <a:effectLst/>
                <a:latin typeface="+mn-lt"/>
                <a:ea typeface="+mn-ea"/>
                <a:cs typeface="+mn-cs"/>
              </a:rPr>
              <a:t>2</a:t>
            </a:r>
            <a:r>
              <a:rPr lang="ja-JP" altLang="en-US" sz="1200" b="1" kern="1200" dirty="0" err="1" smtClean="0">
                <a:solidFill>
                  <a:schemeClr val="tx1"/>
                </a:solidFill>
                <a:effectLst/>
                <a:latin typeface="+mn-lt"/>
                <a:ea typeface="+mn-ea"/>
                <a:cs typeface="+mn-cs"/>
              </a:rPr>
              <a:t>つの</a:t>
            </a:r>
            <a:r>
              <a:rPr lang="ja-JP" altLang="en-US" sz="1200" b="1" kern="1200" dirty="0" smtClean="0">
                <a:solidFill>
                  <a:schemeClr val="tx1"/>
                </a:solidFill>
                <a:effectLst/>
                <a:latin typeface="+mn-lt"/>
                <a:ea typeface="+mn-ea"/>
                <a:cs typeface="+mn-cs"/>
              </a:rPr>
              <a:t>代表的な原油について現場で実施されました。</a:t>
            </a:r>
          </a:p>
          <a:p>
            <a:r>
              <a:rPr lang="ja-JP" altLang="en-US" sz="1200" b="1" kern="1200" dirty="0" smtClean="0">
                <a:solidFill>
                  <a:schemeClr val="tx1"/>
                </a:solidFill>
                <a:effectLst/>
                <a:latin typeface="+mn-lt"/>
                <a:ea typeface="+mn-ea"/>
                <a:cs typeface="+mn-cs"/>
              </a:rPr>
              <a:t>現場実施の間、アドバンスドプロセスコントロール、</a:t>
            </a:r>
            <a:r>
              <a:rPr lang="en-US" altLang="ja-JP" sz="1200" b="1" kern="1200" dirty="0" smtClean="0">
                <a:solidFill>
                  <a:schemeClr val="tx1"/>
                </a:solidFill>
                <a:effectLst/>
                <a:latin typeface="+mn-lt"/>
                <a:ea typeface="+mn-ea"/>
                <a:cs typeface="+mn-cs"/>
              </a:rPr>
              <a:t>APC</a:t>
            </a:r>
            <a:r>
              <a:rPr lang="ja-JP" altLang="en-US" sz="1200" b="1" kern="1200" dirty="0" smtClean="0">
                <a:solidFill>
                  <a:schemeClr val="tx1"/>
                </a:solidFill>
                <a:effectLst/>
                <a:latin typeface="+mn-lt"/>
                <a:ea typeface="+mn-ea"/>
                <a:cs typeface="+mn-cs"/>
              </a:rPr>
              <a:t>システムは実行され続けました。</a:t>
            </a:r>
          </a:p>
          <a:p>
            <a:r>
              <a:rPr lang="en-US" altLang="ja-JP" sz="1200" b="1" kern="1200" dirty="0" smtClean="0">
                <a:solidFill>
                  <a:schemeClr val="tx1"/>
                </a:solidFill>
                <a:effectLst/>
                <a:latin typeface="+mn-lt"/>
                <a:ea typeface="+mn-ea"/>
                <a:cs typeface="+mn-cs"/>
              </a:rPr>
              <a:t>PIL</a:t>
            </a:r>
            <a:r>
              <a:rPr lang="ja-JP" altLang="en-US" sz="1200" b="1" kern="1200" dirty="0" smtClean="0">
                <a:solidFill>
                  <a:schemeClr val="tx1"/>
                </a:solidFill>
                <a:effectLst/>
                <a:latin typeface="+mn-lt"/>
                <a:ea typeface="+mn-ea"/>
                <a:cs typeface="+mn-cs"/>
              </a:rPr>
              <a:t>により提供される解決は、蒸留物系の分離効率を改善するために、</a:t>
            </a:r>
            <a:r>
              <a:rPr lang="en-US" altLang="ja-JP" sz="1200" b="1" kern="1200" dirty="0" smtClean="0">
                <a:solidFill>
                  <a:schemeClr val="tx1"/>
                </a:solidFill>
                <a:effectLst/>
                <a:latin typeface="+mn-lt"/>
                <a:ea typeface="+mn-ea"/>
                <a:cs typeface="+mn-cs"/>
              </a:rPr>
              <a:t>APC</a:t>
            </a:r>
            <a:r>
              <a:rPr lang="ja-JP" altLang="en-US" sz="1200" b="1" kern="1200" dirty="0" smtClean="0">
                <a:solidFill>
                  <a:schemeClr val="tx1"/>
                </a:solidFill>
                <a:effectLst/>
                <a:latin typeface="+mn-lt"/>
                <a:ea typeface="+mn-ea"/>
                <a:cs typeface="+mn-cs"/>
              </a:rPr>
              <a:t>を導きました。</a:t>
            </a:r>
          </a:p>
          <a:p>
            <a:r>
              <a:rPr lang="ja-JP" altLang="en-US" sz="1200" b="1" kern="1200" dirty="0" smtClean="0">
                <a:solidFill>
                  <a:schemeClr val="tx1"/>
                </a:solidFill>
                <a:effectLst/>
                <a:latin typeface="+mn-lt"/>
                <a:ea typeface="+mn-ea"/>
                <a:cs typeface="+mn-cs"/>
              </a:rPr>
              <a:t>実施の後、確認された利益は、年間</a:t>
            </a:r>
            <a:r>
              <a:rPr lang="en-US" altLang="ja-JP" sz="1200" b="1" kern="1200" dirty="0" smtClean="0">
                <a:solidFill>
                  <a:schemeClr val="tx1"/>
                </a:solidFill>
                <a:effectLst/>
                <a:latin typeface="+mn-lt"/>
                <a:ea typeface="+mn-ea"/>
                <a:cs typeface="+mn-cs"/>
              </a:rPr>
              <a:t>7.2</a:t>
            </a:r>
            <a:r>
              <a:rPr lang="ja-JP" altLang="en-US" sz="1200" b="1" kern="1200" dirty="0" smtClean="0">
                <a:solidFill>
                  <a:schemeClr val="tx1"/>
                </a:solidFill>
                <a:effectLst/>
                <a:latin typeface="+mn-lt"/>
                <a:ea typeface="+mn-ea"/>
                <a:cs typeface="+mn-cs"/>
              </a:rPr>
              <a:t>百万</a:t>
            </a:r>
            <a:r>
              <a:rPr lang="en-US" altLang="ja-JP" sz="1200" b="1" kern="1200" dirty="0" smtClean="0">
                <a:solidFill>
                  <a:schemeClr val="tx1"/>
                </a:solidFill>
                <a:effectLst/>
                <a:latin typeface="+mn-lt"/>
                <a:ea typeface="+mn-ea"/>
                <a:cs typeface="+mn-cs"/>
              </a:rPr>
              <a:t>$</a:t>
            </a:r>
            <a:r>
              <a:rPr lang="ja-JP" altLang="en-US" sz="1200" b="1" kern="1200" dirty="0" smtClean="0">
                <a:solidFill>
                  <a:schemeClr val="tx1"/>
                </a:solidFill>
                <a:effectLst/>
                <a:latin typeface="+mn-lt"/>
                <a:ea typeface="+mn-ea"/>
                <a:cs typeface="+mn-cs"/>
              </a:rPr>
              <a:t>でした。</a:t>
            </a:r>
            <a:endParaRPr lang="en-GB" altLang="ja-JP" sz="1200" b="1" kern="1200" dirty="0" smtClean="0">
              <a:solidFill>
                <a:schemeClr val="tx1"/>
              </a:solidFill>
              <a:effectLst/>
              <a:latin typeface="+mn-lt"/>
              <a:ea typeface="+mn-ea"/>
              <a:cs typeface="+mn-cs"/>
            </a:endParaRPr>
          </a:p>
          <a:p>
            <a:endParaRPr lang="en-GB" altLang="ja-JP" sz="1200" b="1" kern="1200" dirty="0" smtClean="0">
              <a:solidFill>
                <a:schemeClr val="tx1"/>
              </a:solidFill>
              <a:effectLst/>
              <a:latin typeface="+mn-lt"/>
              <a:ea typeface="+mn-ea"/>
              <a:cs typeface="+mn-cs"/>
            </a:endParaRPr>
          </a:p>
          <a:p>
            <a:endParaRPr lang="en-GB" altLang="ja-JP" sz="1200" b="1" kern="1200" dirty="0" smtClean="0">
              <a:solidFill>
                <a:schemeClr val="tx1"/>
              </a:solidFill>
              <a:effectLst/>
              <a:latin typeface="+mn-lt"/>
              <a:ea typeface="+mn-ea"/>
              <a:cs typeface="+mn-cs"/>
            </a:endParaRPr>
          </a:p>
          <a:p>
            <a:r>
              <a:rPr lang="en-GB" altLang="ja-JP" sz="1200" b="1" kern="1200" dirty="0" smtClean="0">
                <a:solidFill>
                  <a:schemeClr val="tx1"/>
                </a:solidFill>
                <a:effectLst/>
                <a:latin typeface="+mn-lt"/>
                <a:ea typeface="+mn-ea"/>
                <a:cs typeface="+mn-cs"/>
              </a:rPr>
              <a:t>PIL’s technology identified operational changes that increased the yield of Diesel, improved separation efficiency, mitigated flooding problems (by shifting the load between the atmospheric and vacuum units), and identified the right furnace outlet temperatures for each representative crude oil. In this study the stripping steam was adjusted, optimum loads were determined for ADU and VDU with respect to diesel, furnace coil inlet temperatures were adjusted by increasing process-to-process heat recovery in preheat train. As a result the separation sharpness of diesel was increased. Results were implemented on-site for two representative crudes. During the implementations, the Advanced Process Control (APC) system was working. The solutions provided by PIL guided the APC to improve the separation efficiency of the distillation system. The realized benefits were 7.2 MM$/year after implementation.</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PIL</a:t>
            </a:r>
            <a:r>
              <a:rPr lang="ja-JP" altLang="ja-JP" sz="1200" b="1" kern="1200" dirty="0" smtClean="0">
                <a:solidFill>
                  <a:schemeClr val="tx1"/>
                </a:solidFill>
                <a:effectLst/>
                <a:latin typeface="+mn-lt"/>
                <a:ea typeface="+mn-ea"/>
                <a:cs typeface="+mn-cs"/>
              </a:rPr>
              <a:t>の技術は、ディーゼル油の歩留まりを向上させ、分離効率を向上させました、即ち常圧蒸留と減圧蒸留間の負荷をシフトさせることにより各　蒸留塔のフラディング問題を緩和し、原油の加熱炉出口温度を特定する操作変更を特定した。 この研究では、ストリッピングスチームを調整し、ディーゼルに関して</a:t>
            </a:r>
            <a:r>
              <a:rPr lang="en-US" altLang="ja-JP" sz="1200" b="1" kern="1200" dirty="0" smtClean="0">
                <a:solidFill>
                  <a:schemeClr val="tx1"/>
                </a:solidFill>
                <a:effectLst/>
                <a:latin typeface="+mn-lt"/>
                <a:ea typeface="+mn-ea"/>
                <a:cs typeface="+mn-cs"/>
              </a:rPr>
              <a:t>ADU</a:t>
            </a:r>
            <a:r>
              <a:rPr lang="ja-JP" altLang="ja-JP" sz="1200" b="1" kern="1200" dirty="0" smtClean="0">
                <a:solidFill>
                  <a:schemeClr val="tx1"/>
                </a:solidFill>
                <a:effectLst/>
                <a:latin typeface="+mn-lt"/>
                <a:ea typeface="+mn-ea"/>
                <a:cs typeface="+mn-cs"/>
              </a:rPr>
              <a:t>と</a:t>
            </a:r>
            <a:r>
              <a:rPr lang="en-US" altLang="ja-JP" sz="1200" b="1" kern="1200" dirty="0" smtClean="0">
                <a:solidFill>
                  <a:schemeClr val="tx1"/>
                </a:solidFill>
                <a:effectLst/>
                <a:latin typeface="+mn-lt"/>
                <a:ea typeface="+mn-ea"/>
                <a:cs typeface="+mn-cs"/>
              </a:rPr>
              <a:t>VDU</a:t>
            </a:r>
            <a:r>
              <a:rPr lang="ja-JP" altLang="ja-JP" sz="1200" b="1" kern="1200" dirty="0" smtClean="0">
                <a:solidFill>
                  <a:schemeClr val="tx1"/>
                </a:solidFill>
                <a:effectLst/>
                <a:latin typeface="+mn-lt"/>
                <a:ea typeface="+mn-ea"/>
                <a:cs typeface="+mn-cs"/>
              </a:rPr>
              <a:t>の最適な負荷を決定し、予熱系の熱回量を増加させて加熱炉コイルの入口温度を調整した。 その結果、ディーゼルの分離の鋭さが増大した。 結果は、</a:t>
            </a:r>
            <a:r>
              <a:rPr lang="en-US" altLang="ja-JP" sz="1200" b="1" kern="1200" dirty="0" smtClean="0">
                <a:solidFill>
                  <a:schemeClr val="tx1"/>
                </a:solidFill>
                <a:effectLst/>
                <a:latin typeface="+mn-lt"/>
                <a:ea typeface="+mn-ea"/>
                <a:cs typeface="+mn-cs"/>
              </a:rPr>
              <a:t>2</a:t>
            </a:r>
            <a:r>
              <a:rPr lang="ja-JP" altLang="ja-JP" sz="1200" b="1" kern="1200" dirty="0" smtClean="0">
                <a:solidFill>
                  <a:schemeClr val="tx1"/>
                </a:solidFill>
                <a:effectLst/>
                <a:latin typeface="+mn-lt"/>
                <a:ea typeface="+mn-ea"/>
                <a:cs typeface="+mn-cs"/>
              </a:rPr>
              <a:t>種類の代表原油についてオンサイトで実施された。 実装中、高度</a:t>
            </a:r>
            <a:r>
              <a:rPr lang="en-US" altLang="ja-JP" sz="1200" b="1" kern="1200" dirty="0" smtClean="0">
                <a:solidFill>
                  <a:schemeClr val="tx1"/>
                </a:solidFill>
                <a:effectLst/>
                <a:latin typeface="+mn-lt"/>
                <a:ea typeface="+mn-ea"/>
                <a:cs typeface="+mn-cs"/>
              </a:rPr>
              <a:t>APC</a:t>
            </a:r>
            <a:r>
              <a:rPr lang="ja-JP" altLang="ja-JP" sz="1200" b="1" kern="1200" dirty="0" smtClean="0">
                <a:solidFill>
                  <a:schemeClr val="tx1"/>
                </a:solidFill>
                <a:effectLst/>
                <a:latin typeface="+mn-lt"/>
                <a:ea typeface="+mn-ea"/>
                <a:cs typeface="+mn-cs"/>
              </a:rPr>
              <a:t>プロセス制御システムが機能していました。 実施後の実現利益は、</a:t>
            </a:r>
            <a:r>
              <a:rPr lang="en-US" altLang="ja-JP" sz="1200" b="1" kern="1200" dirty="0" smtClean="0">
                <a:solidFill>
                  <a:schemeClr val="tx1"/>
                </a:solidFill>
                <a:effectLst/>
                <a:latin typeface="+mn-lt"/>
                <a:ea typeface="+mn-ea"/>
                <a:cs typeface="+mn-cs"/>
              </a:rPr>
              <a:t>7.2 MM </a:t>
            </a:r>
            <a:r>
              <a:rPr lang="ja-JP" altLang="ja-JP" sz="1200" b="1" kern="1200" dirty="0" smtClean="0">
                <a:solidFill>
                  <a:schemeClr val="tx1"/>
                </a:solidFill>
                <a:effectLst/>
                <a:latin typeface="+mn-lt"/>
                <a:ea typeface="+mn-ea"/>
                <a:cs typeface="+mn-cs"/>
              </a:rPr>
              <a:t>＄</a:t>
            </a:r>
            <a:r>
              <a:rPr lang="en-US" altLang="ja-JP" sz="1200" b="1" kern="1200" dirty="0" smtClean="0">
                <a:solidFill>
                  <a:schemeClr val="tx1"/>
                </a:solidFill>
                <a:effectLst/>
                <a:latin typeface="+mn-lt"/>
                <a:ea typeface="+mn-ea"/>
                <a:cs typeface="+mn-cs"/>
              </a:rPr>
              <a:t>/</a:t>
            </a:r>
            <a:r>
              <a:rPr lang="ja-JP" altLang="ja-JP" sz="1200" b="1" kern="1200" dirty="0" smtClean="0">
                <a:solidFill>
                  <a:schemeClr val="tx1"/>
                </a:solidFill>
                <a:effectLst/>
                <a:latin typeface="+mn-lt"/>
                <a:ea typeface="+mn-ea"/>
                <a:cs typeface="+mn-cs"/>
              </a:rPr>
              <a:t>年　</a:t>
            </a:r>
            <a:r>
              <a:rPr lang="ja-JP" altLang="ja-JP" sz="1200" b="1" kern="1200" dirty="0" err="1" smtClean="0">
                <a:solidFill>
                  <a:schemeClr val="tx1"/>
                </a:solidFill>
                <a:effectLst/>
                <a:latin typeface="+mn-lt"/>
                <a:ea typeface="+mn-ea"/>
                <a:cs typeface="+mn-cs"/>
              </a:rPr>
              <a:t>すなはち</a:t>
            </a:r>
            <a:r>
              <a:rPr lang="ja-JP" altLang="ja-JP" sz="1200" b="1" kern="1200" dirty="0" smtClean="0">
                <a:solidFill>
                  <a:schemeClr val="tx1"/>
                </a:solidFill>
                <a:effectLst/>
                <a:latin typeface="+mn-lt"/>
                <a:ea typeface="+mn-ea"/>
                <a:cs typeface="+mn-cs"/>
              </a:rPr>
              <a:t>１１０円換算で７憶９千２００万円であった。</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GB"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p>
          <a:p>
            <a:endParaRPr lang="en-GB"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1200" kern="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p>
          <a:p>
            <a:endParaRPr lang="en-GB" dirty="0"/>
          </a:p>
        </p:txBody>
      </p:sp>
      <p:sp>
        <p:nvSpPr>
          <p:cNvPr id="4" name="Slide Number Placeholder 3"/>
          <p:cNvSpPr>
            <a:spLocks noGrp="1"/>
          </p:cNvSpPr>
          <p:nvPr>
            <p:ph type="sldNum" sz="quarter" idx="10"/>
          </p:nvPr>
        </p:nvSpPr>
        <p:spPr/>
        <p:txBody>
          <a:bodyPr/>
          <a:lstStyle/>
          <a:p>
            <a:fld id="{798EB831-719F-431C-991D-9FC11B3D3AA2}" type="slidenum">
              <a:rPr lang="en-GB" smtClean="0"/>
              <a:t>19</a:t>
            </a:fld>
            <a:endParaRPr lang="en-GB"/>
          </a:p>
        </p:txBody>
      </p:sp>
    </p:spTree>
    <p:extLst>
      <p:ext uri="{BB962C8B-B14F-4D97-AF65-F5344CB8AC3E}">
        <p14:creationId xmlns:p14="http://schemas.microsoft.com/office/powerpoint/2010/main" val="341480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t>CDU</a:t>
            </a:r>
            <a:r>
              <a:rPr lang="ja-JP" altLang="en-US" dirty="0" smtClean="0"/>
              <a:t>技術の導入を　ご説明する前に、プロセス　インテグレション株式会社について、またはこのテクノロジ－の開発者である</a:t>
            </a:r>
            <a:r>
              <a:rPr lang="en-US" altLang="ja-JP" dirty="0" smtClean="0"/>
              <a:t>PIL</a:t>
            </a:r>
            <a:r>
              <a:rPr lang="ja-JP" altLang="en-US" dirty="0" smtClean="0"/>
              <a:t>についてご説明いたします。 </a:t>
            </a:r>
            <a:r>
              <a:rPr lang="en-US" altLang="ja-JP" dirty="0" smtClean="0"/>
              <a:t>PIL</a:t>
            </a:r>
            <a:r>
              <a:rPr lang="ja-JP" altLang="en-US" dirty="0" smtClean="0"/>
              <a:t>は、マンチェスター大学のプロセスインテグレーションセンターから分離独立した会社です。 マンチェスター大学はまた、皆様がよくご存知の、</a:t>
            </a:r>
            <a:r>
              <a:rPr lang="en-US" altLang="ja-JP" dirty="0" smtClean="0"/>
              <a:t>PINCH</a:t>
            </a:r>
            <a:r>
              <a:rPr lang="ja-JP" altLang="en-US" dirty="0" smtClean="0"/>
              <a:t>　</a:t>
            </a:r>
            <a:r>
              <a:rPr lang="en-US" altLang="ja-JP" dirty="0" smtClean="0"/>
              <a:t>TECHNOLOGY</a:t>
            </a:r>
            <a:r>
              <a:rPr lang="ja-JP" altLang="en-US" dirty="0" smtClean="0"/>
              <a:t>を創始し、発展、広めた大学です。 </a:t>
            </a:r>
            <a:r>
              <a:rPr lang="en-US" altLang="ja-JP" dirty="0" smtClean="0"/>
              <a:t>PIL</a:t>
            </a:r>
            <a:r>
              <a:rPr lang="ja-JP" altLang="en-US" dirty="0" smtClean="0"/>
              <a:t>は、</a:t>
            </a:r>
            <a:r>
              <a:rPr lang="en-US" altLang="ja-JP" dirty="0" smtClean="0"/>
              <a:t>2007</a:t>
            </a:r>
            <a:r>
              <a:rPr lang="ja-JP" altLang="en-US" dirty="0" smtClean="0"/>
              <a:t>年以来、世界中の顧客に技術とコンサルタントを提供する会社として活動してきました。 </a:t>
            </a:r>
            <a:r>
              <a:rPr lang="en-US" altLang="ja-JP" dirty="0" smtClean="0"/>
              <a:t>BP</a:t>
            </a:r>
            <a:r>
              <a:rPr lang="ja-JP" altLang="en-US" dirty="0" err="1" smtClean="0"/>
              <a:t>、</a:t>
            </a:r>
            <a:r>
              <a:rPr lang="en-US" altLang="ja-JP" dirty="0" smtClean="0"/>
              <a:t>Shell</a:t>
            </a:r>
            <a:r>
              <a:rPr lang="ja-JP" altLang="en-US" dirty="0" err="1" smtClean="0"/>
              <a:t>、</a:t>
            </a:r>
            <a:r>
              <a:rPr lang="en-US" altLang="ja-JP" dirty="0" smtClean="0"/>
              <a:t>Total</a:t>
            </a:r>
            <a:r>
              <a:rPr lang="ja-JP" altLang="en-US" dirty="0" err="1" smtClean="0"/>
              <a:t>、</a:t>
            </a:r>
            <a:r>
              <a:rPr lang="en-US" altLang="ja-JP" dirty="0" smtClean="0"/>
              <a:t>Petrobras</a:t>
            </a:r>
            <a:r>
              <a:rPr lang="ja-JP" altLang="en-US" dirty="0" err="1" smtClean="0"/>
              <a:t>、</a:t>
            </a:r>
            <a:r>
              <a:rPr lang="ja-JP" altLang="en-US" dirty="0" smtClean="0"/>
              <a:t>などの多数の有名な、石油・ガスメジャーがプロセス統合の研究のためにプロセス改善技術の開発に資金提供する共同体を組織して継続的に支援をいただきました。</a:t>
            </a:r>
          </a:p>
          <a:p>
            <a:r>
              <a:rPr lang="en-US" altLang="ja-JP" dirty="0" smtClean="0"/>
              <a:t>,</a:t>
            </a:r>
            <a:endParaRPr lang="en-GB" dirty="0" smtClean="0"/>
          </a:p>
          <a:p>
            <a:endParaRPr lang="en-GB" dirty="0" smtClean="0"/>
          </a:p>
          <a:p>
            <a:endParaRPr lang="en-GB" dirty="0" smtClean="0"/>
          </a:p>
          <a:p>
            <a:endParaRPr lang="en-GB" dirty="0" smtClean="0"/>
          </a:p>
          <a:p>
            <a:r>
              <a:rPr lang="en-GB" dirty="0" smtClean="0"/>
              <a:t>Before </a:t>
            </a:r>
            <a:r>
              <a:rPr lang="en-GB" dirty="0"/>
              <a:t>CDU technology is introduced let us know a bit about Process Integration Limited or as they are better known, PIL, the developers of this technology. PIL is a spin out from The Centre for Process Integration in the University of Manchester. The University of Manchester is also the birthplace of the well-known Pinch technology. PIL has been operating as a commercial business since 2007 providing its technology and consultancy to clients worldwide. Many reputed Oil &amp; Gas giants such as </a:t>
            </a:r>
            <a:r>
              <a:rPr lang="en-GB" sz="1200" b="0" i="0" u="none" strike="noStrike" kern="1200" dirty="0">
                <a:solidFill>
                  <a:schemeClr val="tx1"/>
                </a:solidFill>
                <a:effectLst/>
                <a:latin typeface="+mn-lt"/>
                <a:ea typeface="+mn-ea"/>
                <a:cs typeface="+mn-cs"/>
              </a:rPr>
              <a:t>BP, Shell, Total, Petrobras and others</a:t>
            </a:r>
            <a:r>
              <a:rPr lang="en-GB" dirty="0"/>
              <a:t> are members of a Process Integration Research Consortium that finances the development of process improvement technologies used worldwide for process improvement applications</a:t>
            </a:r>
            <a:r>
              <a:rPr lang="en-GB" dirty="0" smtClean="0"/>
              <a:t>.</a:t>
            </a:r>
          </a:p>
          <a:p>
            <a:endParaRPr lang="en-GB" dirty="0" smtClean="0"/>
          </a:p>
          <a:p>
            <a:r>
              <a:rPr lang="en-US" altLang="ja-JP" sz="1200" kern="1200" dirty="0" smtClean="0">
                <a:solidFill>
                  <a:schemeClr val="tx1"/>
                </a:solidFill>
                <a:effectLst/>
                <a:latin typeface="+mn-lt"/>
                <a:ea typeface="+mn-ea"/>
                <a:cs typeface="+mn-cs"/>
              </a:rPr>
              <a:t>CDU</a:t>
            </a:r>
            <a:r>
              <a:rPr lang="ja-JP" altLang="ja-JP" sz="1200" kern="1200" dirty="0" smtClean="0">
                <a:solidFill>
                  <a:schemeClr val="tx1"/>
                </a:solidFill>
                <a:effectLst/>
                <a:latin typeface="+mn-lt"/>
                <a:ea typeface="+mn-ea"/>
                <a:cs typeface="+mn-cs"/>
              </a:rPr>
              <a:t>技術の導入を　ご検討される前に、プロセス　インテグレション株式会社について、またはこのテクノロジ－の開発者である</a:t>
            </a:r>
            <a:r>
              <a:rPr lang="en-US" altLang="ja-JP" sz="1200" kern="1200" dirty="0" smtClean="0">
                <a:solidFill>
                  <a:schemeClr val="tx1"/>
                </a:solidFill>
                <a:effectLst/>
                <a:latin typeface="+mn-lt"/>
                <a:ea typeface="+mn-ea"/>
                <a:cs typeface="+mn-cs"/>
              </a:rPr>
              <a:t>PIL</a:t>
            </a:r>
            <a:r>
              <a:rPr lang="ja-JP" altLang="ja-JP" sz="1200" kern="1200" dirty="0" smtClean="0">
                <a:solidFill>
                  <a:schemeClr val="tx1"/>
                </a:solidFill>
                <a:effectLst/>
                <a:latin typeface="+mn-lt"/>
                <a:ea typeface="+mn-ea"/>
                <a:cs typeface="+mn-cs"/>
              </a:rPr>
              <a:t>について説明いたします。 </a:t>
            </a:r>
            <a:r>
              <a:rPr lang="en-US" altLang="ja-JP" sz="1200" kern="1200" dirty="0" smtClean="0">
                <a:solidFill>
                  <a:schemeClr val="tx1"/>
                </a:solidFill>
                <a:effectLst/>
                <a:latin typeface="+mn-lt"/>
                <a:ea typeface="+mn-ea"/>
                <a:cs typeface="+mn-cs"/>
              </a:rPr>
              <a:t>PIL</a:t>
            </a:r>
            <a:r>
              <a:rPr lang="ja-JP" altLang="ja-JP" sz="1200" kern="1200" dirty="0" smtClean="0">
                <a:solidFill>
                  <a:schemeClr val="tx1"/>
                </a:solidFill>
                <a:effectLst/>
                <a:latin typeface="+mn-lt"/>
                <a:ea typeface="+mn-ea"/>
                <a:cs typeface="+mn-cs"/>
              </a:rPr>
              <a:t>は、マンチェスター大学のプロセスインテグレーションセンターから分離独立した会社です。 マンチェスター大学はまた、皆様がよくご存知の</a:t>
            </a:r>
            <a:r>
              <a:rPr lang="en-US" altLang="ja-JP" sz="1200" kern="1200" dirty="0" smtClean="0">
                <a:solidFill>
                  <a:schemeClr val="tx1"/>
                </a:solidFill>
                <a:effectLst/>
                <a:latin typeface="+mn-lt"/>
                <a:ea typeface="+mn-ea"/>
                <a:cs typeface="+mn-cs"/>
              </a:rPr>
              <a:t>PINCH</a:t>
            </a:r>
            <a:r>
              <a:rPr lang="ja-JP" altLang="ja-JP" sz="1200" kern="1200" dirty="0" smtClean="0">
                <a:solidFill>
                  <a:schemeClr val="tx1"/>
                </a:solidFill>
                <a:effectLst/>
                <a:latin typeface="+mn-lt"/>
                <a:ea typeface="+mn-ea"/>
                <a:cs typeface="+mn-cs"/>
              </a:rPr>
              <a:t>　</a:t>
            </a:r>
            <a:r>
              <a:rPr lang="en-US" altLang="ja-JP" sz="1200" kern="1200" dirty="0" smtClean="0">
                <a:solidFill>
                  <a:schemeClr val="tx1"/>
                </a:solidFill>
                <a:effectLst/>
                <a:latin typeface="+mn-lt"/>
                <a:ea typeface="+mn-ea"/>
                <a:cs typeface="+mn-cs"/>
              </a:rPr>
              <a:t>TECHNOLOGY</a:t>
            </a:r>
            <a:r>
              <a:rPr lang="ja-JP" altLang="en-US" sz="1200" kern="1200" dirty="0" smtClean="0">
                <a:solidFill>
                  <a:schemeClr val="tx1"/>
                </a:solidFill>
                <a:effectLst/>
                <a:latin typeface="+mn-lt"/>
                <a:ea typeface="+mn-ea"/>
                <a:cs typeface="+mn-cs"/>
              </a:rPr>
              <a:t>を</a:t>
            </a:r>
            <a:r>
              <a:rPr lang="ja-JP" altLang="ja-JP" sz="1200" kern="1200" dirty="0" smtClean="0">
                <a:solidFill>
                  <a:schemeClr val="tx1"/>
                </a:solidFill>
                <a:effectLst/>
                <a:latin typeface="+mn-lt"/>
                <a:ea typeface="+mn-ea"/>
                <a:cs typeface="+mn-cs"/>
              </a:rPr>
              <a:t>創始し、発展、広めた大学です。 </a:t>
            </a:r>
            <a:r>
              <a:rPr lang="en-US" altLang="ja-JP" sz="1200" kern="1200" dirty="0" smtClean="0">
                <a:solidFill>
                  <a:schemeClr val="tx1"/>
                </a:solidFill>
                <a:effectLst/>
                <a:latin typeface="+mn-lt"/>
                <a:ea typeface="+mn-ea"/>
                <a:cs typeface="+mn-cs"/>
              </a:rPr>
              <a:t>PIL</a:t>
            </a:r>
            <a:r>
              <a:rPr lang="ja-JP" altLang="ja-JP" sz="1200" kern="1200" dirty="0" smtClean="0">
                <a:solidFill>
                  <a:schemeClr val="tx1"/>
                </a:solidFill>
                <a:effectLst/>
                <a:latin typeface="+mn-lt"/>
                <a:ea typeface="+mn-ea"/>
                <a:cs typeface="+mn-cs"/>
              </a:rPr>
              <a:t>は、</a:t>
            </a:r>
            <a:r>
              <a:rPr lang="en-US" altLang="ja-JP" sz="1200" kern="1200" dirty="0" smtClean="0">
                <a:solidFill>
                  <a:schemeClr val="tx1"/>
                </a:solidFill>
                <a:effectLst/>
                <a:latin typeface="+mn-lt"/>
                <a:ea typeface="+mn-ea"/>
                <a:cs typeface="+mn-cs"/>
              </a:rPr>
              <a:t>2007</a:t>
            </a:r>
            <a:r>
              <a:rPr lang="ja-JP" altLang="ja-JP" sz="1200" kern="1200" dirty="0" smtClean="0">
                <a:solidFill>
                  <a:schemeClr val="tx1"/>
                </a:solidFill>
                <a:effectLst/>
                <a:latin typeface="+mn-lt"/>
                <a:ea typeface="+mn-ea"/>
                <a:cs typeface="+mn-cs"/>
              </a:rPr>
              <a:t>年以来、世界中の顧客に技術とコンサルタントを提供する会社として活動してきました。 </a:t>
            </a:r>
            <a:r>
              <a:rPr lang="en-US" altLang="ja-JP" sz="1200" kern="1200" dirty="0" smtClean="0">
                <a:solidFill>
                  <a:schemeClr val="tx1"/>
                </a:solidFill>
                <a:effectLst/>
                <a:latin typeface="+mn-lt"/>
                <a:ea typeface="+mn-ea"/>
                <a:cs typeface="+mn-cs"/>
              </a:rPr>
              <a:t>BP</a:t>
            </a:r>
            <a:r>
              <a:rPr lang="ja-JP" altLang="ja-JP" sz="1200" kern="1200" dirty="0" err="1" smtClean="0">
                <a:solidFill>
                  <a:schemeClr val="tx1"/>
                </a:solidFill>
                <a:effectLst/>
                <a:latin typeface="+mn-lt"/>
                <a:ea typeface="+mn-ea"/>
                <a:cs typeface="+mn-cs"/>
              </a:rPr>
              <a:t>、</a:t>
            </a:r>
            <a:r>
              <a:rPr lang="en-US" altLang="ja-JP" sz="1200" kern="1200" dirty="0" smtClean="0">
                <a:solidFill>
                  <a:schemeClr val="tx1"/>
                </a:solidFill>
                <a:effectLst/>
                <a:latin typeface="+mn-lt"/>
                <a:ea typeface="+mn-ea"/>
                <a:cs typeface="+mn-cs"/>
              </a:rPr>
              <a:t>Shell</a:t>
            </a:r>
            <a:r>
              <a:rPr lang="ja-JP" altLang="ja-JP" sz="1200" kern="1200" dirty="0" err="1" smtClean="0">
                <a:solidFill>
                  <a:schemeClr val="tx1"/>
                </a:solidFill>
                <a:effectLst/>
                <a:latin typeface="+mn-lt"/>
                <a:ea typeface="+mn-ea"/>
                <a:cs typeface="+mn-cs"/>
              </a:rPr>
              <a:t>、</a:t>
            </a:r>
            <a:r>
              <a:rPr lang="en-US" altLang="ja-JP" sz="1200" kern="1200" dirty="0" smtClean="0">
                <a:solidFill>
                  <a:schemeClr val="tx1"/>
                </a:solidFill>
                <a:effectLst/>
                <a:latin typeface="+mn-lt"/>
                <a:ea typeface="+mn-ea"/>
                <a:cs typeface="+mn-cs"/>
              </a:rPr>
              <a:t>Total</a:t>
            </a:r>
            <a:r>
              <a:rPr lang="ja-JP" altLang="ja-JP" sz="1200" kern="1200" dirty="0" err="1" smtClean="0">
                <a:solidFill>
                  <a:schemeClr val="tx1"/>
                </a:solidFill>
                <a:effectLst/>
                <a:latin typeface="+mn-lt"/>
                <a:ea typeface="+mn-ea"/>
                <a:cs typeface="+mn-cs"/>
              </a:rPr>
              <a:t>、</a:t>
            </a:r>
            <a:r>
              <a:rPr lang="en-US" altLang="ja-JP" sz="1200" kern="1200" dirty="0" smtClean="0">
                <a:solidFill>
                  <a:schemeClr val="tx1"/>
                </a:solidFill>
                <a:effectLst/>
                <a:latin typeface="+mn-lt"/>
                <a:ea typeface="+mn-ea"/>
                <a:cs typeface="+mn-cs"/>
              </a:rPr>
              <a:t>Petrobras</a:t>
            </a:r>
            <a:r>
              <a:rPr lang="ja-JP" altLang="ja-JP" sz="1200" kern="1200" dirty="0" smtClean="0">
                <a:solidFill>
                  <a:schemeClr val="tx1"/>
                </a:solidFill>
                <a:effectLst/>
                <a:latin typeface="+mn-lt"/>
                <a:ea typeface="+mn-ea"/>
                <a:cs typeface="+mn-cs"/>
              </a:rPr>
              <a:t>などの多数の有名な石油・ガス　メジャーがプロセス統合の研究のために世界中で使用されているプロセス改善技術の開発に資金提供して支援してくれました</a:t>
            </a:r>
            <a:endParaRPr lang="en-GB" dirty="0"/>
          </a:p>
        </p:txBody>
      </p:sp>
      <p:sp>
        <p:nvSpPr>
          <p:cNvPr id="4" name="Slide Number Placeholder 3"/>
          <p:cNvSpPr>
            <a:spLocks noGrp="1"/>
          </p:cNvSpPr>
          <p:nvPr>
            <p:ph type="sldNum" sz="quarter" idx="5"/>
          </p:nvPr>
        </p:nvSpPr>
        <p:spPr/>
        <p:txBody>
          <a:bodyPr/>
          <a:lstStyle/>
          <a:p>
            <a:fld id="{2495D3AA-0A64-4794-AF56-5616E6CE2061}" type="slidenum">
              <a:rPr lang="en-GB" smtClean="0"/>
              <a:t>2</a:t>
            </a:fld>
            <a:endParaRPr lang="en-GB"/>
          </a:p>
        </p:txBody>
      </p:sp>
    </p:spTree>
    <p:extLst>
      <p:ext uri="{BB962C8B-B14F-4D97-AF65-F5344CB8AC3E}">
        <p14:creationId xmlns:p14="http://schemas.microsoft.com/office/powerpoint/2010/main" val="3129925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ご清聴ありがとうございました。何か質問がございましたら、エーペックの渡部に、ご依頼いただければ、</a:t>
            </a:r>
            <a:r>
              <a:rPr lang="en-US" altLang="ja-JP" sz="1200" dirty="0" smtClean="0"/>
              <a:t>PIL</a:t>
            </a:r>
            <a:r>
              <a:rPr lang="ja-JP" altLang="en-US" sz="1200" dirty="0" smtClean="0"/>
              <a:t>にお繋ぎします。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Thank </a:t>
            </a:r>
            <a:r>
              <a:rPr lang="en-GB" sz="1200" dirty="0"/>
              <a:t>You for your patience in listening to this presentation. For any further questions please contact us on </a:t>
            </a:r>
            <a:r>
              <a:rPr lang="en-GB" sz="1200" dirty="0">
                <a:hlinkClick r:id="rId3"/>
              </a:rPr>
              <a:t>info@processing.com</a:t>
            </a:r>
            <a:r>
              <a:rPr lang="en-GB" sz="1200" dirty="0"/>
              <a:t> or call us at +44(0)1619740090.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ja-JP" altLang="en-US" dirty="0" smtClean="0"/>
              <a:t>最後まで熱心にご視聴ありがとうございました。</a:t>
            </a:r>
            <a:endParaRPr lang="en-US" altLang="ja-JP" dirty="0" smtClean="0"/>
          </a:p>
          <a:p>
            <a:endParaRPr lang="en-US" dirty="0" smtClean="0"/>
          </a:p>
          <a:p>
            <a:r>
              <a:rPr lang="ja-JP" altLang="en-US" dirty="0" smtClean="0"/>
              <a:t>より詳細な質問　などがございましたら　下記の担当者にお問い合わせください。</a:t>
            </a:r>
            <a:endParaRPr lang="en-GB" dirty="0"/>
          </a:p>
        </p:txBody>
      </p:sp>
      <p:sp>
        <p:nvSpPr>
          <p:cNvPr id="4" name="Slide Number Placeholder 3"/>
          <p:cNvSpPr>
            <a:spLocks noGrp="1"/>
          </p:cNvSpPr>
          <p:nvPr>
            <p:ph type="sldNum" sz="quarter" idx="5"/>
          </p:nvPr>
        </p:nvSpPr>
        <p:spPr/>
        <p:txBody>
          <a:bodyPr/>
          <a:lstStyle/>
          <a:p>
            <a:fld id="{2495D3AA-0A64-4794-AF56-5616E6CE2061}" type="slidenum">
              <a:rPr lang="en-GB" smtClean="0"/>
              <a:t>20</a:t>
            </a:fld>
            <a:endParaRPr lang="en-GB"/>
          </a:p>
        </p:txBody>
      </p:sp>
    </p:spTree>
    <p:extLst>
      <p:ext uri="{BB962C8B-B14F-4D97-AF65-F5344CB8AC3E}">
        <p14:creationId xmlns:p14="http://schemas.microsoft.com/office/powerpoint/2010/main" val="342547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t>PIL</a:t>
            </a:r>
            <a:r>
              <a:rPr lang="ja-JP" altLang="en-US" dirty="0" smtClean="0"/>
              <a:t>は、</a:t>
            </a:r>
            <a:r>
              <a:rPr lang="en-US" altLang="ja-JP" dirty="0" smtClean="0"/>
              <a:t>20</a:t>
            </a:r>
            <a:r>
              <a:rPr lang="ja-JP" altLang="en-US" dirty="0" smtClean="0"/>
              <a:t>年以上にわたり　厳格で精密な研究を通して開発された最先端のプロセス改善技術であり、石油精製、石油化学、化学工業などの　産業界に提供しています。 この技術は、現場で実装される最も実用的で　費用効果の高いソリューションを提供することを実証しています。 </a:t>
            </a:r>
            <a:r>
              <a:rPr lang="en-US" altLang="ja-JP" dirty="0" smtClean="0"/>
              <a:t>PIL</a:t>
            </a:r>
            <a:r>
              <a:rPr lang="ja-JP" altLang="en-US" dirty="0" smtClean="0"/>
              <a:t>はまた、主要な性能の指標を監視し、日常的に最適な運転を維持するための、リアルタイム監視および最適化アプリケーションを開発しました。</a:t>
            </a:r>
          </a:p>
          <a:p>
            <a:endParaRPr lang="en-GB" dirty="0" smtClean="0"/>
          </a:p>
          <a:p>
            <a:endParaRPr lang="en-GB" dirty="0" smtClean="0"/>
          </a:p>
          <a:p>
            <a:endParaRPr lang="en-GB" dirty="0" smtClean="0"/>
          </a:p>
          <a:p>
            <a:r>
              <a:rPr lang="en-GB" dirty="0" smtClean="0"/>
              <a:t>PIL </a:t>
            </a:r>
            <a:r>
              <a:rPr lang="en-GB" dirty="0"/>
              <a:t>provides leading edge Process Improvement technologies to oil refining, petrochemicals and chemical industries that have been developed through more than 20 years of rigorous research. The technologies have proven to deliver the most practical and cost-effective solutions that are implemented on-site. PIL has also developed real-time monitoring and optimization applications to monitor key performance indicators and maintain optimal operations on a day-to-day basis</a:t>
            </a:r>
            <a:r>
              <a:rPr lang="en-GB" dirty="0" smtClean="0"/>
              <a:t>.</a:t>
            </a:r>
          </a:p>
          <a:p>
            <a:endParaRPr lang="en-GB" dirty="0" smtClean="0"/>
          </a:p>
          <a:p>
            <a:r>
              <a:rPr lang="en-US" altLang="ja-JP" sz="1200" kern="1200" dirty="0" smtClean="0">
                <a:solidFill>
                  <a:schemeClr val="tx1"/>
                </a:solidFill>
                <a:effectLst/>
                <a:latin typeface="+mn-lt"/>
                <a:ea typeface="+mn-ea"/>
                <a:cs typeface="+mn-cs"/>
              </a:rPr>
              <a:t>PIL</a:t>
            </a:r>
            <a:r>
              <a:rPr lang="ja-JP" altLang="ja-JP" sz="1200" kern="1200" dirty="0" smtClean="0">
                <a:solidFill>
                  <a:schemeClr val="tx1"/>
                </a:solidFill>
                <a:effectLst/>
                <a:latin typeface="+mn-lt"/>
                <a:ea typeface="+mn-ea"/>
                <a:cs typeface="+mn-cs"/>
              </a:rPr>
              <a:t>社は、</a:t>
            </a:r>
            <a:r>
              <a:rPr lang="en-US" altLang="ja-JP" sz="1200" kern="1200" dirty="0" smtClean="0">
                <a:solidFill>
                  <a:schemeClr val="tx1"/>
                </a:solidFill>
                <a:effectLst/>
                <a:latin typeface="+mn-lt"/>
                <a:ea typeface="+mn-ea"/>
                <a:cs typeface="+mn-cs"/>
              </a:rPr>
              <a:t>20</a:t>
            </a:r>
            <a:r>
              <a:rPr lang="ja-JP" altLang="ja-JP" sz="1200" kern="1200" dirty="0" smtClean="0">
                <a:solidFill>
                  <a:schemeClr val="tx1"/>
                </a:solidFill>
                <a:effectLst/>
                <a:latin typeface="+mn-lt"/>
                <a:ea typeface="+mn-ea"/>
                <a:cs typeface="+mn-cs"/>
              </a:rPr>
              <a:t>年以上にわたる　厳格な研究を通じて開発された最先端のプロセス改善技術であり、石油精製、石油化学、化学工業などの　産業界に提供しています。 この技術は、現場で実装される最も実用的で　費用効果の高いソリューションを提供することが実証されています。 </a:t>
            </a:r>
            <a:r>
              <a:rPr lang="en-US" altLang="ja-JP" sz="1200" kern="1200" dirty="0" smtClean="0">
                <a:solidFill>
                  <a:schemeClr val="tx1"/>
                </a:solidFill>
                <a:effectLst/>
                <a:latin typeface="+mn-lt"/>
                <a:ea typeface="+mn-ea"/>
                <a:cs typeface="+mn-cs"/>
              </a:rPr>
              <a:t>PIL</a:t>
            </a:r>
            <a:r>
              <a:rPr lang="ja-JP" altLang="ja-JP" sz="1200" kern="1200" dirty="0" smtClean="0">
                <a:solidFill>
                  <a:schemeClr val="tx1"/>
                </a:solidFill>
                <a:effectLst/>
                <a:latin typeface="+mn-lt"/>
                <a:ea typeface="+mn-ea"/>
                <a:cs typeface="+mn-cs"/>
              </a:rPr>
              <a:t>はまた、主要なパフォーマンス指標を監視し、日常的に最適な運用を維持するためのリアルタイム監視および最適化アプリケーションを開発しました。</a:t>
            </a: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495D3AA-0A64-4794-AF56-5616E6CE2061}" type="slidenum">
              <a:rPr lang="en-GB" smtClean="0"/>
              <a:t>3</a:t>
            </a:fld>
            <a:endParaRPr lang="en-GB"/>
          </a:p>
        </p:txBody>
      </p:sp>
    </p:spTree>
    <p:extLst>
      <p:ext uri="{BB962C8B-B14F-4D97-AF65-F5344CB8AC3E}">
        <p14:creationId xmlns:p14="http://schemas.microsoft.com/office/powerpoint/2010/main" val="2716774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DEF1AAC0-868F-49F9-8C3D-500AB84177AC}"/>
              </a:ext>
            </a:extLst>
          </p:cNvPr>
          <p:cNvSpPr>
            <a:spLocks noGrp="1" noChangeArrowheads="1"/>
          </p:cNvSpPr>
          <p:nvPr>
            <p:ph type="hdr"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r>
              <a:rPr lang="en-US" altLang="en-US" sz="1100">
                <a:latin typeface="Arial" panose="020B0604020202020204" pitchFamily="34" charset="0"/>
                <a:cs typeface="Lucida Sans Unicode" panose="020B0602030504020204" pitchFamily="34" charset="0"/>
              </a:rPr>
              <a:t>TX-SX:</a:t>
            </a:r>
            <a:r>
              <a:rPr lang="en-US" altLang="en-US" sz="1100" b="0">
                <a:latin typeface="Arial" panose="020B0604020202020204" pitchFamily="34" charset="0"/>
                <a:cs typeface="Lucida Sans Unicode" panose="020B0602030504020204" pitchFamily="34" charset="0"/>
              </a:rPr>
              <a:t> Title of presentation</a:t>
            </a:r>
          </a:p>
        </p:txBody>
      </p:sp>
      <p:sp>
        <p:nvSpPr>
          <p:cNvPr id="25603" name="Rectangle 3">
            <a:extLst>
              <a:ext uri="{FF2B5EF4-FFF2-40B4-BE49-F238E27FC236}">
                <a16:creationId xmlns:a16="http://schemas.microsoft.com/office/drawing/2014/main" xmlns="" id="{2615D598-346E-478F-A63E-A215CBE47644}"/>
              </a:ext>
            </a:extLst>
          </p:cNvPr>
          <p:cNvSpPr>
            <a:spLocks noGrp="1" noChangeArrowheads="1"/>
          </p:cNvSpPr>
          <p:nvPr>
            <p:ph type="dt"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r>
              <a:rPr lang="en-US" altLang="en-US" sz="1100">
                <a:latin typeface="Arial" panose="020B0604020202020204" pitchFamily="34" charset="0"/>
                <a:cs typeface="Lucida Sans Unicode" panose="020B0602030504020204" pitchFamily="34" charset="0"/>
              </a:rPr>
              <a:t>Presenters Name</a:t>
            </a:r>
          </a:p>
        </p:txBody>
      </p:sp>
      <p:sp>
        <p:nvSpPr>
          <p:cNvPr id="25604" name="Rectangle 6">
            <a:extLst>
              <a:ext uri="{FF2B5EF4-FFF2-40B4-BE49-F238E27FC236}">
                <a16:creationId xmlns:a16="http://schemas.microsoft.com/office/drawing/2014/main" xmlns="" id="{85ACC292-C1BA-4366-A5D7-D1AAA4543E30}"/>
              </a:ext>
            </a:extLst>
          </p:cNvPr>
          <p:cNvSpPr>
            <a:spLocks noGrp="1" noChangeArrowheads="1"/>
          </p:cNvSpPr>
          <p:nvPr>
            <p:ph type="ftr"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r>
              <a:rPr lang="en-US" altLang="en-US" sz="1100">
                <a:latin typeface="Arial" panose="020B0604020202020204" pitchFamily="34" charset="0"/>
                <a:cs typeface="Lucida Sans Unicode" panose="020B0602030504020204" pitchFamily="34" charset="0"/>
              </a:rPr>
              <a:t>ARS 2004, San Diego, CA, USA</a:t>
            </a:r>
          </a:p>
        </p:txBody>
      </p:sp>
      <p:sp>
        <p:nvSpPr>
          <p:cNvPr id="25605" name="Rectangle 7">
            <a:extLst>
              <a:ext uri="{FF2B5EF4-FFF2-40B4-BE49-F238E27FC236}">
                <a16:creationId xmlns:a16="http://schemas.microsoft.com/office/drawing/2014/main" xmlns="" id="{B12C1BF5-8DAE-42DE-AE0E-E07F0FA96172}"/>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r>
              <a:rPr lang="en-US" altLang="en-US" sz="1100">
                <a:latin typeface="Arial" panose="020B0604020202020204" pitchFamily="34" charset="0"/>
              </a:rPr>
              <a:t>Page  </a:t>
            </a:r>
            <a:fld id="{26DBD476-AD2F-4A6F-8261-38EA83453DB8}" type="slidenum">
              <a:rPr lang="en-US" altLang="en-US" sz="1100" smtClean="0">
                <a:latin typeface="Arial" panose="020B0604020202020204" pitchFamily="34" charset="0"/>
              </a:rPr>
              <a:pPr>
                <a:spcBef>
                  <a:spcPct val="0"/>
                </a:spcBef>
                <a:buClrTx/>
                <a:buFontTx/>
                <a:buNone/>
              </a:pPr>
              <a:t>4</a:t>
            </a:fld>
            <a:endParaRPr lang="en-US" altLang="en-US" sz="1100">
              <a:latin typeface="Arial" panose="020B0604020202020204" pitchFamily="34" charset="0"/>
            </a:endParaRPr>
          </a:p>
        </p:txBody>
      </p:sp>
      <p:sp>
        <p:nvSpPr>
          <p:cNvPr id="25606" name="Rectangle 1">
            <a:extLst>
              <a:ext uri="{FF2B5EF4-FFF2-40B4-BE49-F238E27FC236}">
                <a16:creationId xmlns:a16="http://schemas.microsoft.com/office/drawing/2014/main" xmlns="" id="{3CA6D388-5EAE-4B8D-9F22-75481CAECFA3}"/>
              </a:ext>
            </a:extLst>
          </p:cNvPr>
          <p:cNvSpPr>
            <a:spLocks noGrp="1" noRot="1" noChangeAspect="1" noChangeArrowheads="1" noTextEdit="1"/>
          </p:cNvSpPr>
          <p:nvPr>
            <p:ph type="sldImg"/>
          </p:nvPr>
        </p:nvSpPr>
        <p:spPr>
          <a:xfrm>
            <a:off x="525463" y="420688"/>
            <a:ext cx="6073775" cy="42052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7" name="Rectangle 2">
            <a:extLst>
              <a:ext uri="{FF2B5EF4-FFF2-40B4-BE49-F238E27FC236}">
                <a16:creationId xmlns:a16="http://schemas.microsoft.com/office/drawing/2014/main" xmlns="" id="{9346A0CD-2731-49C8-AD2B-B096CB47ED40}"/>
              </a:ext>
            </a:extLst>
          </p:cNvPr>
          <p:cNvSpPr>
            <a:spLocks noGrp="1" noChangeArrowheads="1"/>
          </p:cNvSpPr>
          <p:nvPr>
            <p:ph type="body" idx="1"/>
          </p:nvPr>
        </p:nvSpPr>
        <p:spPr>
          <a:xfrm>
            <a:off x="231775" y="5046663"/>
            <a:ext cx="6661150" cy="479583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ja-JP" dirty="0" smtClean="0"/>
              <a:t>PIL</a:t>
            </a:r>
            <a:r>
              <a:rPr lang="ja-JP" altLang="en-US" dirty="0" smtClean="0"/>
              <a:t>の得意とする専門分野は、蒸留装置のプロセス改善、ユーティリティ　</a:t>
            </a:r>
          </a:p>
          <a:p>
            <a:r>
              <a:rPr lang="ja-JP" altLang="en-US" dirty="0" smtClean="0"/>
              <a:t>最適システム構築と運用、水素と燃料ガス管理システム、工場全体のエネルギー回収システム及び冷凍システムの最適化です。 </a:t>
            </a:r>
            <a:r>
              <a:rPr lang="en-US" altLang="ja-JP" dirty="0" smtClean="0"/>
              <a:t>PIL</a:t>
            </a:r>
            <a:r>
              <a:rPr lang="ja-JP" altLang="en-US" dirty="0" err="1" smtClean="0"/>
              <a:t>が提</a:t>
            </a:r>
            <a:r>
              <a:rPr lang="ja-JP" altLang="en-US" dirty="0" smtClean="0"/>
              <a:t>供する独自でユニークなソリューションは、個々のユニットのプロセス改善から、工場全体におよぶプロセス改善にまで及んでいます。 このアプローチは、</a:t>
            </a:r>
            <a:r>
              <a:rPr lang="en-US" altLang="ja-JP" dirty="0" smtClean="0"/>
              <a:t>PIL</a:t>
            </a:r>
            <a:r>
              <a:rPr lang="ja-JP" altLang="en-US" dirty="0" smtClean="0"/>
              <a:t>社がサイト全体に統合されたシステムの強力なシステムを開発し、これに基づいて実際的なソリューションを構築するのに役立ちます。 これらのソリューションの中には、お客様へ運用の変更のみで設備投資を必要としないものもあれば、達成する為、設備投資も伴ってより便益を増大させるさまざまな対策によって達成するものもあります。</a:t>
            </a:r>
          </a:p>
          <a:p>
            <a:endParaRPr lang="ja-JP" altLang="en-US" dirty="0" smtClean="0"/>
          </a:p>
          <a:p>
            <a:endParaRPr lang="en-US" altLang="en-US" dirty="0" smtClean="0"/>
          </a:p>
          <a:p>
            <a:endParaRPr lang="en-US" altLang="en-US" dirty="0" smtClean="0"/>
          </a:p>
          <a:p>
            <a:endParaRPr lang="en-US" altLang="en-US" dirty="0" smtClean="0"/>
          </a:p>
          <a:p>
            <a:r>
              <a:rPr lang="en-US" altLang="en-US" dirty="0" smtClean="0"/>
              <a:t>The </a:t>
            </a:r>
            <a:r>
              <a:rPr lang="en-US" altLang="en-US" dirty="0"/>
              <a:t>areas in which PIL specializes are Process Improvement in Distillation units, Utility Systems Design &amp; Operation, Hydrogen and Fuel Gas Management, Total Site Energy Recovery and Refrigeration System optimization. The unique solutions offered by PIL range from process improvements in individual units to process improvements across a total site. This approach helps PIL to develop a strong picture of the integrated systems across a site and to recommend practical solutions on this basis. Some of these solutions do not require any investment from the clients and could be achieved by making operational changes only while others are achieved through different levels of Capital expenditures</a:t>
            </a:r>
            <a:r>
              <a:rPr lang="en-US" altLang="en-US" dirty="0" smtClean="0"/>
              <a:t>.</a:t>
            </a:r>
          </a:p>
          <a:p>
            <a:endParaRPr lang="en-US" altLang="en-US" dirty="0" smtClean="0"/>
          </a:p>
          <a:p>
            <a:endParaRPr lang="en-US" altLang="ja-JP" dirty="0" smtClean="0"/>
          </a:p>
          <a:p>
            <a:endParaRPr lang="en-US" altLang="en-US" dirty="0" smtClean="0"/>
          </a:p>
          <a:p>
            <a:r>
              <a:rPr lang="en-US" altLang="ja-JP" sz="1200" kern="1200" dirty="0" smtClean="0">
                <a:solidFill>
                  <a:schemeClr val="tx1"/>
                </a:solidFill>
                <a:effectLst/>
                <a:latin typeface="+mn-lt"/>
                <a:ea typeface="+mn-ea"/>
                <a:cs typeface="+mn-cs"/>
              </a:rPr>
              <a:t>PIL</a:t>
            </a:r>
            <a:r>
              <a:rPr lang="ja-JP" altLang="ja-JP" sz="1200" kern="1200" dirty="0" smtClean="0">
                <a:solidFill>
                  <a:schemeClr val="tx1"/>
                </a:solidFill>
                <a:effectLst/>
                <a:latin typeface="+mn-lt"/>
                <a:ea typeface="+mn-ea"/>
                <a:cs typeface="+mn-cs"/>
              </a:rPr>
              <a:t>社の得意とする専門分野は、蒸留装置のプロセス改善、ユーティリティシステムの設計と運用、水素と燃料ガスの管理システム、工場全体のエネルギー回収と冷凍システムの最適化です。 </a:t>
            </a:r>
            <a:r>
              <a:rPr lang="en-US" altLang="ja-JP" sz="1200" kern="1200" dirty="0" smtClean="0">
                <a:solidFill>
                  <a:schemeClr val="tx1"/>
                </a:solidFill>
                <a:effectLst/>
                <a:latin typeface="+mn-lt"/>
                <a:ea typeface="+mn-ea"/>
                <a:cs typeface="+mn-cs"/>
              </a:rPr>
              <a:t>PIL</a:t>
            </a:r>
            <a:r>
              <a:rPr lang="ja-JP" altLang="ja-JP" sz="1200" kern="1200" dirty="0" smtClean="0">
                <a:solidFill>
                  <a:schemeClr val="tx1"/>
                </a:solidFill>
                <a:effectLst/>
                <a:latin typeface="+mn-lt"/>
                <a:ea typeface="+mn-ea"/>
                <a:cs typeface="+mn-cs"/>
              </a:rPr>
              <a:t>社が提供する独自でユニークなソリューションは、個々のユニットのプロセス改善から、工場全体にわたるプロセス改善にまで及んでいます。 このアプローチは、</a:t>
            </a:r>
            <a:r>
              <a:rPr lang="en-US" altLang="ja-JP" sz="1200" kern="1200" dirty="0" smtClean="0">
                <a:solidFill>
                  <a:schemeClr val="tx1"/>
                </a:solidFill>
                <a:effectLst/>
                <a:latin typeface="+mn-lt"/>
                <a:ea typeface="+mn-ea"/>
                <a:cs typeface="+mn-cs"/>
              </a:rPr>
              <a:t>PIL</a:t>
            </a:r>
            <a:r>
              <a:rPr lang="ja-JP" altLang="ja-JP" sz="1200" kern="1200" dirty="0" smtClean="0">
                <a:solidFill>
                  <a:schemeClr val="tx1"/>
                </a:solidFill>
                <a:effectLst/>
                <a:latin typeface="+mn-lt"/>
                <a:ea typeface="+mn-ea"/>
                <a:cs typeface="+mn-cs"/>
              </a:rPr>
              <a:t>社がサイト全体にわたる統合されたシステムの強力なイメージを開発し、これに基づいて実際的なソリューションを推奨するのに役立ちます。 これらのソリューションの中には、お客様へ運用の変更のみで設備投資を必要としないものもあれば、達成できるものと、設備投資も伴ってより便益を増大させるさまざまなレベルによって達成されるもの</a:t>
            </a:r>
            <a:r>
              <a:rPr lang="ja-JP" altLang="en-US" sz="1200" kern="1200" dirty="0" smtClean="0">
                <a:solidFill>
                  <a:schemeClr val="tx1"/>
                </a:solidFill>
                <a:effectLst/>
                <a:latin typeface="+mn-lt"/>
                <a:ea typeface="+mn-ea"/>
                <a:cs typeface="+mn-cs"/>
              </a:rPr>
              <a:t>も</a:t>
            </a:r>
            <a:r>
              <a:rPr lang="ja-JP" altLang="ja-JP" sz="1200" kern="1200" dirty="0" smtClean="0">
                <a:solidFill>
                  <a:schemeClr val="tx1"/>
                </a:solidFill>
                <a:effectLst/>
                <a:latin typeface="+mn-lt"/>
                <a:ea typeface="+mn-ea"/>
                <a:cs typeface="+mn-cs"/>
              </a:rPr>
              <a:t>あります。</a:t>
            </a: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endParaRPr lang="en-US" altLang="en-US" dirty="0"/>
          </a:p>
        </p:txBody>
      </p:sp>
    </p:spTree>
    <p:extLst>
      <p:ext uri="{BB962C8B-B14F-4D97-AF65-F5344CB8AC3E}">
        <p14:creationId xmlns:p14="http://schemas.microsoft.com/office/powerpoint/2010/main" val="411279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それでは　</a:t>
            </a:r>
            <a:r>
              <a:rPr lang="en-US" altLang="ja-JP" dirty="0" smtClean="0"/>
              <a:t>CDU</a:t>
            </a:r>
            <a:r>
              <a:rPr lang="ja-JP" altLang="en-US" dirty="0" smtClean="0"/>
              <a:t>の最適化の挑戦的な事例について　ご説明いたします。</a:t>
            </a:r>
          </a:p>
          <a:p>
            <a:endParaRPr lang="en-US" altLang="en-US" dirty="0" smtClean="0"/>
          </a:p>
          <a:p>
            <a:endParaRPr lang="en-US" altLang="en-US" dirty="0" smtClean="0"/>
          </a:p>
          <a:p>
            <a:r>
              <a:rPr lang="en-US" altLang="en-US" dirty="0" smtClean="0"/>
              <a:t>Let </a:t>
            </a:r>
            <a:r>
              <a:rPr lang="en-US" altLang="en-US" dirty="0"/>
              <a:t>us now have a look at specific challenges associated with efficient performance of a Crude Distillation </a:t>
            </a:r>
            <a:r>
              <a:rPr lang="en-US" altLang="en-US" dirty="0" smtClean="0"/>
              <a:t>unit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それでは　</a:t>
            </a:r>
            <a:r>
              <a:rPr lang="en-US" altLang="ja-JP" dirty="0" smtClean="0"/>
              <a:t>CDU</a:t>
            </a:r>
            <a:r>
              <a:rPr lang="ja-JP" altLang="en-US" dirty="0" smtClean="0"/>
              <a:t>の最適化　運転事例について　ご説明いたします。</a:t>
            </a:r>
            <a:endParaRPr lang="en-GB" altLang="ja-JP" dirty="0" smtClean="0"/>
          </a:p>
          <a:p>
            <a:endParaRPr lang="en-GB" dirty="0"/>
          </a:p>
        </p:txBody>
      </p:sp>
      <p:sp>
        <p:nvSpPr>
          <p:cNvPr id="4" name="Slide Number Placeholder 3"/>
          <p:cNvSpPr>
            <a:spLocks noGrp="1"/>
          </p:cNvSpPr>
          <p:nvPr>
            <p:ph type="sldNum" sz="quarter" idx="5"/>
          </p:nvPr>
        </p:nvSpPr>
        <p:spPr/>
        <p:txBody>
          <a:bodyPr/>
          <a:lstStyle/>
          <a:p>
            <a:fld id="{2495D3AA-0A64-4794-AF56-5616E6CE2061}" type="slidenum">
              <a:rPr lang="en-GB" smtClean="0"/>
              <a:t>5</a:t>
            </a:fld>
            <a:endParaRPr lang="en-GB"/>
          </a:p>
        </p:txBody>
      </p:sp>
    </p:spTree>
    <p:extLst>
      <p:ext uri="{BB962C8B-B14F-4D97-AF65-F5344CB8AC3E}">
        <p14:creationId xmlns:p14="http://schemas.microsoft.com/office/powerpoint/2010/main" val="371410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kern="1200" dirty="0" smtClean="0">
                <a:solidFill>
                  <a:srgbClr val="FF0000"/>
                </a:solidFill>
                <a:effectLst/>
                <a:latin typeface="+mn-lt"/>
                <a:ea typeface="+mn-ea"/>
                <a:cs typeface="+mn-cs"/>
              </a:rPr>
              <a:t>精製した石油製品が、市場で競争力を維持し、利益率を高める為には、色んな原油の処理方法への対応が、非常に重要になってきています。 重質の酸性原油または、</a:t>
            </a:r>
            <a:r>
              <a:rPr lang="en-US" altLang="ja-JP" sz="1200" b="0" kern="1200" dirty="0" smtClean="0">
                <a:solidFill>
                  <a:srgbClr val="FF0000"/>
                </a:solidFill>
                <a:effectLst/>
                <a:latin typeface="+mn-lt"/>
                <a:ea typeface="+mn-ea"/>
                <a:cs typeface="+mn-cs"/>
              </a:rPr>
              <a:t>HAC</a:t>
            </a:r>
            <a:r>
              <a:rPr lang="ja-JP" altLang="en-US" sz="1200" b="0" kern="1200" dirty="0" smtClean="0">
                <a:solidFill>
                  <a:srgbClr val="FF0000"/>
                </a:solidFill>
                <a:effectLst/>
                <a:latin typeface="+mn-lt"/>
                <a:ea typeface="+mn-ea"/>
                <a:cs typeface="+mn-cs"/>
              </a:rPr>
              <a:t>は、世界的な石油生産の中で最も急成長を遂げています。 カリフォルニア、ブラジル、北海、ロシア、中国、インド、西アフリカは、</a:t>
            </a:r>
            <a:r>
              <a:rPr lang="en-US" altLang="ja-JP" sz="1200" b="0" kern="1200" dirty="0" smtClean="0">
                <a:solidFill>
                  <a:srgbClr val="FF0000"/>
                </a:solidFill>
                <a:effectLst/>
                <a:latin typeface="+mn-lt"/>
                <a:ea typeface="+mn-ea"/>
                <a:cs typeface="+mn-cs"/>
              </a:rPr>
              <a:t>HAC</a:t>
            </a:r>
            <a:r>
              <a:rPr lang="ja-JP" altLang="en-US" sz="1200" b="0" kern="1200" dirty="0" smtClean="0">
                <a:solidFill>
                  <a:srgbClr val="FF0000"/>
                </a:solidFill>
                <a:effectLst/>
                <a:latin typeface="+mn-lt"/>
                <a:ea typeface="+mn-ea"/>
                <a:cs typeface="+mn-cs"/>
              </a:rPr>
              <a:t>を供給することが知られています。 世界の石油供給の半分以上は重質で、酸性です。 西アフリカとカスピ海で軽質原油が新たに発見されたにもかかわらず、重質原油増加の傾向は長期的に続きます。 多くの製油所による</a:t>
            </a:r>
            <a:r>
              <a:rPr lang="en-US" altLang="ja-JP" sz="1200" b="0" kern="1200" dirty="0" smtClean="0">
                <a:solidFill>
                  <a:srgbClr val="FF0000"/>
                </a:solidFill>
                <a:effectLst/>
                <a:latin typeface="+mn-lt"/>
                <a:ea typeface="+mn-ea"/>
                <a:cs typeface="+mn-cs"/>
              </a:rPr>
              <a:t>HAC</a:t>
            </a:r>
            <a:r>
              <a:rPr lang="ja-JP" altLang="en-US" sz="1200" b="0" kern="1200" dirty="0" smtClean="0">
                <a:solidFill>
                  <a:srgbClr val="FF0000"/>
                </a:solidFill>
                <a:effectLst/>
                <a:latin typeface="+mn-lt"/>
                <a:ea typeface="+mn-ea"/>
                <a:cs typeface="+mn-cs"/>
              </a:rPr>
              <a:t>処理能力の欠如と軽量製品の生産の必要性のために、軽質原油は需要が高く、豊富な供給の機会がありますが両原油の価格差は、受給の状況により変動します。 しかし、重質原油の処理は困難であり、特に</a:t>
            </a:r>
            <a:r>
              <a:rPr lang="en-US" altLang="ja-JP" sz="1200" b="0" kern="1200" dirty="0" smtClean="0">
                <a:solidFill>
                  <a:srgbClr val="FF0000"/>
                </a:solidFill>
                <a:effectLst/>
                <a:latin typeface="+mn-lt"/>
                <a:ea typeface="+mn-ea"/>
                <a:cs typeface="+mn-cs"/>
              </a:rPr>
              <a:t>CDU</a:t>
            </a:r>
            <a:r>
              <a:rPr lang="ja-JP" altLang="en-US" sz="1200" b="0" kern="1200" dirty="0" smtClean="0">
                <a:solidFill>
                  <a:srgbClr val="FF0000"/>
                </a:solidFill>
                <a:effectLst/>
                <a:latin typeface="+mn-lt"/>
                <a:ea typeface="+mn-ea"/>
                <a:cs typeface="+mn-cs"/>
              </a:rPr>
              <a:t>の操作が複雑となるため、製品油の最適な処理法の決定が困難となっています。</a:t>
            </a:r>
          </a:p>
          <a:p>
            <a:endParaRPr lang="en-GB" sz="1200" b="0" kern="1200" dirty="0" smtClean="0">
              <a:solidFill>
                <a:srgbClr val="FF0000"/>
              </a:solidFill>
              <a:effectLst/>
              <a:latin typeface="+mn-lt"/>
              <a:ea typeface="+mn-ea"/>
              <a:cs typeface="+mn-cs"/>
            </a:endParaRPr>
          </a:p>
          <a:p>
            <a:endParaRPr lang="en-GB" sz="1200" b="0" kern="1200" dirty="0" smtClean="0">
              <a:solidFill>
                <a:srgbClr val="FF0000"/>
              </a:solidFill>
              <a:effectLst/>
              <a:latin typeface="+mn-lt"/>
              <a:ea typeface="+mn-ea"/>
              <a:cs typeface="+mn-cs"/>
            </a:endParaRPr>
          </a:p>
          <a:p>
            <a:endParaRPr lang="en-GB" sz="1200" b="0" kern="1200" dirty="0" smtClean="0">
              <a:solidFill>
                <a:srgbClr val="FF0000"/>
              </a:solidFill>
              <a:effectLst/>
              <a:latin typeface="+mn-lt"/>
              <a:ea typeface="+mn-ea"/>
              <a:cs typeface="+mn-cs"/>
            </a:endParaRPr>
          </a:p>
          <a:p>
            <a:r>
              <a:rPr lang="en-GB" sz="1200" b="0" kern="1200" dirty="0" smtClean="0">
                <a:solidFill>
                  <a:srgbClr val="FF0000"/>
                </a:solidFill>
                <a:effectLst/>
                <a:latin typeface="+mn-lt"/>
                <a:ea typeface="+mn-ea"/>
                <a:cs typeface="+mn-cs"/>
              </a:rPr>
              <a:t>It </a:t>
            </a:r>
            <a:r>
              <a:rPr lang="en-GB" sz="1200" b="0" kern="1200" dirty="0">
                <a:solidFill>
                  <a:srgbClr val="FF0000"/>
                </a:solidFill>
                <a:effectLst/>
                <a:latin typeface="+mn-lt"/>
                <a:ea typeface="+mn-ea"/>
                <a:cs typeface="+mn-cs"/>
              </a:rPr>
              <a:t>is foreseen that to remain competitive in the market and increase profit margins, processing of opportunities crudes has become very important. Heavy Acidic Crudes or </a:t>
            </a:r>
            <a:r>
              <a:rPr lang="en-GB" sz="1200" b="0" i="0" u="none" strike="noStrike" kern="1200" dirty="0">
                <a:solidFill>
                  <a:schemeClr val="tx1"/>
                </a:solidFill>
                <a:effectLst/>
                <a:latin typeface="+mn-lt"/>
                <a:ea typeface="+mn-ea"/>
                <a:cs typeface="+mn-cs"/>
              </a:rPr>
              <a:t>HACs represent the fastest-growing segment of global oil production. California, Brazil, North Sea, Russia, China, India and West Africa are known to supply HACs. Over half of the world’s oil supply is heavy and sour. The trend of crude becoming heavier and more sour will continue in the longer term despite new discoveries of light-sweet crudes in West Africa and the Caspian Sea. Due to the lack of HAC processing capacity by many refineries and the need to produce light products, high-quality crudes are often in high demand, resulting in abundant supply and significant discounts for opportunity crudes. However, the </a:t>
            </a:r>
            <a:r>
              <a:rPr lang="en-GB" sz="1200" b="0" i="0" u="none" strike="noStrike" kern="1200" dirty="0">
                <a:solidFill>
                  <a:srgbClr val="FF0000"/>
                </a:solidFill>
                <a:effectLst/>
                <a:latin typeface="+mn-lt"/>
                <a:ea typeface="+mn-ea"/>
                <a:cs typeface="+mn-cs"/>
              </a:rPr>
              <a:t>p</a:t>
            </a:r>
            <a:r>
              <a:rPr lang="en-GB" sz="1200" b="0" kern="1200" dirty="0">
                <a:solidFill>
                  <a:srgbClr val="FF0000"/>
                </a:solidFill>
                <a:effectLst/>
                <a:latin typeface="+mn-lt"/>
                <a:ea typeface="+mn-ea"/>
                <a:cs typeface="+mn-cs"/>
              </a:rPr>
              <a:t>rocessing of opportunity crudes can be challenging and optimum product draws difficult to determine especially because of the complexity of CDU operations. </a:t>
            </a:r>
            <a:endParaRPr lang="en-GB" sz="1200" b="0" kern="1200" dirty="0" smtClean="0">
              <a:solidFill>
                <a:srgbClr val="FF0000"/>
              </a:solidFill>
              <a:effectLst/>
              <a:latin typeface="+mn-lt"/>
              <a:ea typeface="+mn-ea"/>
              <a:cs typeface="+mn-cs"/>
            </a:endParaRPr>
          </a:p>
          <a:p>
            <a:endParaRPr lang="en-GB" sz="1200" b="0" kern="1200" dirty="0" smtClean="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b="1" kern="1200" dirty="0" smtClean="0">
                <a:solidFill>
                  <a:schemeClr val="tx1"/>
                </a:solidFill>
                <a:effectLst/>
                <a:latin typeface="+mn-lt"/>
                <a:ea typeface="+mn-ea"/>
                <a:cs typeface="+mn-cs"/>
              </a:rPr>
              <a:t>市場で競争力を維持し、利益率を高める為には、原油処理の機会が非常に重要になってきていることが予測されます。 </a:t>
            </a:r>
            <a:r>
              <a:rPr lang="en-US" altLang="ja-JP" sz="1200" b="1" kern="1200" dirty="0" smtClean="0">
                <a:solidFill>
                  <a:schemeClr val="tx1"/>
                </a:solidFill>
                <a:effectLst/>
                <a:latin typeface="+mn-lt"/>
                <a:ea typeface="+mn-ea"/>
                <a:cs typeface="+mn-cs"/>
              </a:rPr>
              <a:t>HAC</a:t>
            </a:r>
            <a:r>
              <a:rPr lang="ja-JP" altLang="ja-JP" sz="1200" b="1" kern="1200" dirty="0" smtClean="0">
                <a:solidFill>
                  <a:schemeClr val="tx1"/>
                </a:solidFill>
                <a:effectLst/>
                <a:latin typeface="+mn-lt"/>
                <a:ea typeface="+mn-ea"/>
                <a:cs typeface="+mn-cs"/>
              </a:rPr>
              <a:t>と呼ばれる重質酸性原油は、世界的な石油生産の中で急成長を遂げています。 カリフォルニア、ブラジル、北海、ロシア、中国、インド、西アフリカは、</a:t>
            </a:r>
            <a:r>
              <a:rPr lang="en-US" altLang="ja-JP" sz="1200" b="1" kern="1200" dirty="0" smtClean="0">
                <a:solidFill>
                  <a:schemeClr val="tx1"/>
                </a:solidFill>
                <a:effectLst/>
                <a:latin typeface="+mn-lt"/>
                <a:ea typeface="+mn-ea"/>
                <a:cs typeface="+mn-cs"/>
              </a:rPr>
              <a:t>HAC</a:t>
            </a:r>
            <a:r>
              <a:rPr lang="ja-JP" altLang="ja-JP" sz="1200" b="1" kern="1200" dirty="0" smtClean="0">
                <a:solidFill>
                  <a:schemeClr val="tx1"/>
                </a:solidFill>
                <a:effectLst/>
                <a:latin typeface="+mn-lt"/>
                <a:ea typeface="+mn-ea"/>
                <a:cs typeface="+mn-cs"/>
              </a:rPr>
              <a:t>を供給する油田であることが知られています。 世界の石油供給の半分以上は重質油です。 西アフリカとカスピ海で軽質原油が新たに発見されたにもかかわらず、重質原油の傾向は長期的に続きます。 多くの製油所による</a:t>
            </a:r>
            <a:r>
              <a:rPr lang="en-US" altLang="ja-JP" sz="1200" b="1" kern="1200" dirty="0" smtClean="0">
                <a:solidFill>
                  <a:schemeClr val="tx1"/>
                </a:solidFill>
                <a:effectLst/>
                <a:latin typeface="+mn-lt"/>
                <a:ea typeface="+mn-ea"/>
                <a:cs typeface="+mn-cs"/>
              </a:rPr>
              <a:t>HAC</a:t>
            </a:r>
            <a:r>
              <a:rPr lang="ja-JP" altLang="ja-JP" sz="1200" b="1" kern="1200" dirty="0" smtClean="0">
                <a:solidFill>
                  <a:schemeClr val="tx1"/>
                </a:solidFill>
                <a:effectLst/>
                <a:latin typeface="+mn-lt"/>
                <a:ea typeface="+mn-ea"/>
                <a:cs typeface="+mn-cs"/>
              </a:rPr>
              <a:t>処理能力の欠如と軽質製品の生産の必要性の</a:t>
            </a:r>
            <a:r>
              <a:rPr lang="ja-JP" altLang="ja-JP" sz="1200" kern="1200" dirty="0" smtClean="0">
                <a:solidFill>
                  <a:schemeClr val="tx1"/>
                </a:solidFill>
                <a:effectLst/>
                <a:latin typeface="+mn-lt"/>
                <a:ea typeface="+mn-ea"/>
                <a:cs typeface="+mn-cs"/>
              </a:rPr>
              <a:t>ために、</a:t>
            </a:r>
            <a:r>
              <a:rPr lang="ja-JP" altLang="ja-JP" sz="1200" b="1" kern="1200" dirty="0" smtClean="0">
                <a:solidFill>
                  <a:schemeClr val="tx1"/>
                </a:solidFill>
                <a:effectLst/>
                <a:latin typeface="+mn-lt"/>
                <a:ea typeface="+mn-ea"/>
                <a:cs typeface="+mn-cs"/>
              </a:rPr>
              <a:t>軽質原油は需要が高く、豊富な供給の機会がありますが両原油の価格差が受給の状況により変動します</a:t>
            </a:r>
            <a:r>
              <a:rPr lang="ja-JP" altLang="ja-JP" sz="1200" b="1" kern="1200" dirty="0" err="1" smtClean="0">
                <a:solidFill>
                  <a:schemeClr val="tx1"/>
                </a:solidFill>
                <a:effectLst/>
                <a:latin typeface="+mn-lt"/>
                <a:ea typeface="+mn-ea"/>
                <a:cs typeface="+mn-cs"/>
              </a:rPr>
              <a:t>。。</a:t>
            </a:r>
            <a:r>
              <a:rPr lang="ja-JP" altLang="ja-JP" sz="1200" b="1" kern="1200" dirty="0" smtClean="0">
                <a:solidFill>
                  <a:schemeClr val="tx1"/>
                </a:solidFill>
                <a:effectLst/>
                <a:latin typeface="+mn-lt"/>
                <a:ea typeface="+mn-ea"/>
                <a:cs typeface="+mn-cs"/>
              </a:rPr>
              <a:t> しかし、重質原油の処理は困難であり、特に</a:t>
            </a:r>
            <a:r>
              <a:rPr lang="en-US" altLang="ja-JP" sz="1200" b="1" kern="1200" dirty="0" smtClean="0">
                <a:solidFill>
                  <a:schemeClr val="tx1"/>
                </a:solidFill>
                <a:effectLst/>
                <a:latin typeface="+mn-lt"/>
                <a:ea typeface="+mn-ea"/>
                <a:cs typeface="+mn-cs"/>
              </a:rPr>
              <a:t>CDU</a:t>
            </a:r>
            <a:r>
              <a:rPr lang="ja-JP" altLang="ja-JP" sz="1200" b="1" kern="1200" dirty="0" smtClean="0">
                <a:solidFill>
                  <a:schemeClr val="tx1"/>
                </a:solidFill>
                <a:effectLst/>
                <a:latin typeface="+mn-lt"/>
                <a:ea typeface="+mn-ea"/>
                <a:cs typeface="+mn-cs"/>
              </a:rPr>
              <a:t>の操作が複雑となるための為、最適な製品油の処理決</a:t>
            </a:r>
            <a:r>
              <a:rPr lang="ja-JP" altLang="en-US" sz="1200" b="0" kern="1200" dirty="0" smtClean="0">
                <a:solidFill>
                  <a:srgbClr val="FF0000"/>
                </a:solidFill>
                <a:effectLst/>
                <a:latin typeface="+mn-lt"/>
                <a:ea typeface="+mn-ea"/>
                <a:cs typeface="+mn-cs"/>
              </a:rPr>
              <a:t>。 重質の酸性灯油</a:t>
            </a:r>
            <a:r>
              <a:rPr lang="ja-JP" altLang="en-US" sz="1200" b="0" kern="1200" dirty="0" err="1" smtClean="0">
                <a:solidFill>
                  <a:srgbClr val="FF0000"/>
                </a:solidFill>
                <a:effectLst/>
                <a:latin typeface="+mn-lt"/>
                <a:ea typeface="+mn-ea"/>
                <a:cs typeface="+mn-cs"/>
              </a:rPr>
              <a:t>ま</a:t>
            </a:r>
            <a:endParaRPr lang="en-GB" sz="1200" b="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953C17-C7F6-4F78-BD0A-134843E11D9D}" type="slidenum">
              <a:rPr lang="en-GB" smtClean="0"/>
              <a:t>6</a:t>
            </a:fld>
            <a:endParaRPr lang="en-GB"/>
          </a:p>
        </p:txBody>
      </p:sp>
    </p:spTree>
    <p:extLst>
      <p:ext uri="{BB962C8B-B14F-4D97-AF65-F5344CB8AC3E}">
        <p14:creationId xmlns:p14="http://schemas.microsoft.com/office/powerpoint/2010/main" val="772893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200" dirty="0" smtClean="0">
                <a:solidFill>
                  <a:schemeClr val="tx1"/>
                </a:solidFill>
                <a:effectLst/>
                <a:latin typeface="+mn-lt"/>
                <a:ea typeface="+mn-ea"/>
                <a:cs typeface="+mn-cs"/>
              </a:rPr>
              <a:t>CDU</a:t>
            </a:r>
            <a:r>
              <a:rPr lang="ja-JP" altLang="en-US" sz="1200" kern="1200" dirty="0" smtClean="0">
                <a:solidFill>
                  <a:schemeClr val="tx1"/>
                </a:solidFill>
                <a:effectLst/>
                <a:latin typeface="+mn-lt"/>
                <a:ea typeface="+mn-ea"/>
                <a:cs typeface="+mn-cs"/>
              </a:rPr>
              <a:t>の効率的な運転を達成することは、複雑な蒸留機器群と熱交換器群の相互干渉のため、非常に難しいものです。 制御システムは確実に安定した運用を維持するのに役立ちますが、最適なソリューションを見つけるためには、どんな技術が使えますか？運転オペレーターは日々数百もの測定値に直面していますが、彼らは、これらのデータを、意味のある情報に活用することはできてはいません。</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1200" kern="1200" dirty="0" smtClean="0">
              <a:solidFill>
                <a:schemeClr val="tx1"/>
              </a:solidFill>
              <a:effectLst/>
              <a:latin typeface="+mn-lt"/>
              <a:ea typeface="+mn-ea"/>
              <a:cs typeface="+mn-cs"/>
            </a:endParaRPr>
          </a:p>
          <a:p>
            <a:endParaRPr lang="en-GB" altLang="ja-JP" sz="1200" kern="1200" dirty="0" smtClean="0">
              <a:solidFill>
                <a:schemeClr val="tx1"/>
              </a:solidFill>
              <a:effectLst/>
              <a:latin typeface="+mn-lt"/>
              <a:ea typeface="+mn-ea"/>
              <a:cs typeface="+mn-cs"/>
            </a:endParaRPr>
          </a:p>
          <a:p>
            <a:r>
              <a:rPr lang="en-GB" altLang="ja-JP" sz="1200" kern="1200" dirty="0" smtClean="0">
                <a:solidFill>
                  <a:schemeClr val="tx1"/>
                </a:solidFill>
                <a:effectLst/>
                <a:latin typeface="+mn-lt"/>
                <a:ea typeface="+mn-ea"/>
                <a:cs typeface="+mn-cs"/>
              </a:rPr>
              <a:t>Achieving an efficient operation is not easy due to the complexity of the CDU and associated HEN. A control system can definitely help to keep a stable operation, but which technologies can you use to find optimum solutions?  Everyday operators are faced with hundreds of instrument readings but how can they transform these data into meaningful information? </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en-US" altLang="ja-JP" sz="1200" b="1" kern="1200" dirty="0" smtClean="0">
                <a:solidFill>
                  <a:schemeClr val="tx1"/>
                </a:solidFill>
                <a:effectLst/>
                <a:latin typeface="+mn-lt"/>
                <a:ea typeface="+mn-ea"/>
                <a:cs typeface="+mn-cs"/>
              </a:rPr>
              <a:t>CDU</a:t>
            </a:r>
            <a:r>
              <a:rPr lang="ja-JP" altLang="ja-JP" sz="1200" b="1" kern="1200" dirty="0" smtClean="0">
                <a:solidFill>
                  <a:schemeClr val="tx1"/>
                </a:solidFill>
                <a:effectLst/>
                <a:latin typeface="+mn-lt"/>
                <a:ea typeface="+mn-ea"/>
                <a:cs typeface="+mn-cs"/>
              </a:rPr>
              <a:t>の効率的な運転を達成することは、付帯する</a:t>
            </a:r>
            <a:r>
              <a:rPr lang="en-US" altLang="ja-JP" sz="1200" b="1" kern="1200" dirty="0" smtClean="0">
                <a:solidFill>
                  <a:schemeClr val="tx1"/>
                </a:solidFill>
                <a:effectLst/>
                <a:latin typeface="+mn-lt"/>
                <a:ea typeface="+mn-ea"/>
                <a:cs typeface="+mn-cs"/>
              </a:rPr>
              <a:t>CDU</a:t>
            </a:r>
            <a:r>
              <a:rPr lang="ja-JP" altLang="ja-JP" sz="1200" b="1" kern="1200" dirty="0" smtClean="0">
                <a:solidFill>
                  <a:schemeClr val="tx1"/>
                </a:solidFill>
                <a:effectLst/>
                <a:latin typeface="+mn-lt"/>
                <a:ea typeface="+mn-ea"/>
                <a:cs typeface="+mn-cs"/>
              </a:rPr>
              <a:t>の複雑性と関連する</a:t>
            </a:r>
            <a:r>
              <a:rPr lang="en-US" altLang="ja-JP" sz="1200" b="1" kern="1200" dirty="0" smtClean="0">
                <a:solidFill>
                  <a:schemeClr val="tx1"/>
                </a:solidFill>
                <a:effectLst/>
                <a:latin typeface="+mn-lt"/>
                <a:ea typeface="+mn-ea"/>
                <a:cs typeface="+mn-cs"/>
              </a:rPr>
              <a:t>HE</a:t>
            </a:r>
            <a:r>
              <a:rPr lang="ja-JP" altLang="ja-JP" sz="1200" b="1" kern="1200" dirty="0" smtClean="0">
                <a:solidFill>
                  <a:schemeClr val="tx1"/>
                </a:solidFill>
                <a:effectLst/>
                <a:latin typeface="+mn-lt"/>
                <a:ea typeface="+mn-ea"/>
                <a:cs typeface="+mn-cs"/>
              </a:rPr>
              <a:t>予熱系の相互干渉の複雑さのために容易ではない。 制御システムは確実に安定した運用を維持するのに役立ちますが、最適なソリューションを見つけるためにどの技術を使用できますか？ 日々の運転管理者は何百もの測定値に直面していますが、これらのデータをどのようにして意味のある情報に変換できていますか？</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953C17-C7F6-4F78-BD0A-134843E11D9D}" type="slidenum">
              <a:rPr lang="en-GB" smtClean="0"/>
              <a:t>7</a:t>
            </a:fld>
            <a:endParaRPr lang="en-GB"/>
          </a:p>
        </p:txBody>
      </p:sp>
    </p:spTree>
    <p:extLst>
      <p:ext uri="{BB962C8B-B14F-4D97-AF65-F5344CB8AC3E}">
        <p14:creationId xmlns:p14="http://schemas.microsoft.com/office/powerpoint/2010/main" val="1952476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1" kern="1200" dirty="0" smtClean="0">
                <a:solidFill>
                  <a:schemeClr val="tx1"/>
                </a:solidFill>
                <a:effectLst/>
                <a:latin typeface="+mn-lt"/>
                <a:ea typeface="+mn-ea"/>
                <a:cs typeface="+mn-cs"/>
              </a:rPr>
              <a:t>プラント運転条件変更の決定は、経験と経験則に基づいています。他に運転上の意思決定を行う為の、良い方法がありますか？ 蒸留塔内でおこる、フラッディングや、エネルギーのボトルネックに関連する問題に対する、代替のソリューションを見つけるための時間とツールはありますか？</a:t>
            </a:r>
          </a:p>
          <a:p>
            <a:endParaRPr lang="en-GB" altLang="ja-JP" sz="1200" b="1" kern="1200" dirty="0" smtClean="0">
              <a:solidFill>
                <a:schemeClr val="tx1"/>
              </a:solidFill>
              <a:effectLst/>
              <a:latin typeface="+mn-lt"/>
              <a:ea typeface="+mn-ea"/>
              <a:cs typeface="+mn-cs"/>
            </a:endParaRPr>
          </a:p>
          <a:p>
            <a:endParaRPr lang="en-GB" altLang="ja-JP" sz="1200" b="1" kern="1200" dirty="0" smtClean="0">
              <a:solidFill>
                <a:schemeClr val="tx1"/>
              </a:solidFill>
              <a:effectLst/>
              <a:latin typeface="+mn-lt"/>
              <a:ea typeface="+mn-ea"/>
              <a:cs typeface="+mn-cs"/>
            </a:endParaRPr>
          </a:p>
          <a:p>
            <a:r>
              <a:rPr lang="en-GB" altLang="ja-JP" sz="1200" b="1" kern="1200" dirty="0" smtClean="0">
                <a:solidFill>
                  <a:schemeClr val="tx1"/>
                </a:solidFill>
                <a:effectLst/>
                <a:latin typeface="+mn-lt"/>
                <a:ea typeface="+mn-ea"/>
                <a:cs typeface="+mn-cs"/>
              </a:rPr>
              <a:t>Operational decisions are based on rules of thumb and experience: is there a better way to make operational decisions? Do you have time and tools to find alternative solutions to problems related to flooding and energy bottlenecks?</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ja-JP" altLang="ja-JP" sz="1200" b="1" kern="1200" dirty="0" smtClean="0">
                <a:solidFill>
                  <a:schemeClr val="tx1"/>
                </a:solidFill>
                <a:effectLst/>
                <a:latin typeface="+mn-lt"/>
                <a:ea typeface="+mn-ea"/>
                <a:cs typeface="+mn-cs"/>
              </a:rPr>
              <a:t>プラント運転変更の決定は、経験則と経験に基づいています。運転上の意思決定を行う為の他のより良い方法がありますか？ 塔内でおこるフラッディングやエネルギーのボトルネックに関連する問題に対する代替のソリューションを見つけるための時間とツールがございますか？</a:t>
            </a:r>
            <a:endParaRPr lang="ja-JP"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953C17-C7F6-4F78-BD0A-134843E11D9D}" type="slidenum">
              <a:rPr lang="en-GB" smtClean="0"/>
              <a:t>8</a:t>
            </a:fld>
            <a:endParaRPr lang="en-GB"/>
          </a:p>
        </p:txBody>
      </p:sp>
    </p:spTree>
    <p:extLst>
      <p:ext uri="{BB962C8B-B14F-4D97-AF65-F5344CB8AC3E}">
        <p14:creationId xmlns:p14="http://schemas.microsoft.com/office/powerpoint/2010/main" val="72946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kern="1200" dirty="0" smtClean="0">
                <a:solidFill>
                  <a:schemeClr val="tx1"/>
                </a:solidFill>
                <a:effectLst/>
                <a:latin typeface="+mn-lt"/>
                <a:ea typeface="+mn-ea"/>
                <a:cs typeface="+mn-cs"/>
              </a:rPr>
              <a:t>多くの変数が関与している場合、計算時間は非常に長くなり</a:t>
            </a:r>
            <a:r>
              <a:rPr lang="ja-JP" altLang="en-US" sz="1200" kern="1200" dirty="0" err="1" smtClean="0">
                <a:solidFill>
                  <a:schemeClr val="tx1"/>
                </a:solidFill>
                <a:effectLst/>
                <a:latin typeface="+mn-lt"/>
                <a:ea typeface="+mn-ea"/>
                <a:cs typeface="+mn-cs"/>
              </a:rPr>
              <a:t>、、</a:t>
            </a:r>
            <a:r>
              <a:rPr lang="ja-JP" altLang="en-US" sz="1200" kern="1200" dirty="0" smtClean="0">
                <a:solidFill>
                  <a:schemeClr val="tx1"/>
                </a:solidFill>
                <a:effectLst/>
                <a:latin typeface="+mn-lt"/>
                <a:ea typeface="+mn-ea"/>
                <a:cs typeface="+mn-cs"/>
              </a:rPr>
              <a:t>可能な最良の回答が舗装されるとは限りません。</a:t>
            </a:r>
          </a:p>
          <a:p>
            <a:r>
              <a:rPr lang="ja-JP" altLang="en-US" sz="1200" kern="1200" dirty="0" smtClean="0">
                <a:solidFill>
                  <a:schemeClr val="tx1"/>
                </a:solidFill>
                <a:effectLst/>
                <a:latin typeface="+mn-lt"/>
                <a:ea typeface="+mn-ea"/>
                <a:cs typeface="+mn-cs"/>
              </a:rPr>
              <a:t>さらに、シミュレータは実行可能なソリューションに完全に収束しない可能性があります。これらのことから、現場に適用可能な、技術的かつ、経済的に、強力な最適化の手法が、提供されることが、期待されています。</a:t>
            </a:r>
          </a:p>
          <a:p>
            <a:endParaRPr lang="ja-JP" altLang="en-US" sz="1200" kern="1200" dirty="0" smtClean="0">
              <a:solidFill>
                <a:schemeClr val="tx1"/>
              </a:solidFill>
              <a:effectLst/>
              <a:latin typeface="+mn-lt"/>
              <a:ea typeface="+mn-ea"/>
              <a:cs typeface="+mn-cs"/>
            </a:endParaRPr>
          </a:p>
          <a:p>
            <a:endParaRPr lang="ja-JP" altLang="en-US" sz="1200" kern="1200" dirty="0" smtClean="0">
              <a:solidFill>
                <a:schemeClr val="tx1"/>
              </a:solidFill>
              <a:effectLst/>
              <a:latin typeface="+mn-lt"/>
              <a:ea typeface="+mn-ea"/>
              <a:cs typeface="+mn-cs"/>
            </a:endParaRPr>
          </a:p>
          <a:p>
            <a:endParaRPr lang="ja-JP" altLang="en-US" sz="1200" kern="1200" dirty="0" smtClean="0">
              <a:solidFill>
                <a:schemeClr val="tx1"/>
              </a:solidFill>
              <a:effectLst/>
              <a:latin typeface="+mn-lt"/>
              <a:ea typeface="+mn-ea"/>
              <a:cs typeface="+mn-cs"/>
            </a:endParaRPr>
          </a:p>
          <a:p>
            <a:endParaRPr lang="en-GB" altLang="ja-JP" sz="1200" kern="1200" dirty="0" smtClean="0">
              <a:solidFill>
                <a:schemeClr val="tx1"/>
              </a:solidFill>
              <a:effectLst/>
              <a:latin typeface="+mn-lt"/>
              <a:ea typeface="+mn-ea"/>
              <a:cs typeface="+mn-cs"/>
            </a:endParaRPr>
          </a:p>
          <a:p>
            <a:endParaRPr lang="en-GB" altLang="ja-JP" sz="1200" kern="1200" dirty="0" smtClean="0">
              <a:solidFill>
                <a:schemeClr val="tx1"/>
              </a:solidFill>
              <a:effectLst/>
              <a:latin typeface="+mn-lt"/>
              <a:ea typeface="+mn-ea"/>
              <a:cs typeface="+mn-cs"/>
            </a:endParaRPr>
          </a:p>
          <a:p>
            <a:endParaRPr lang="en-GB" altLang="ja-JP" sz="1200" kern="1200" dirty="0" smtClean="0">
              <a:solidFill>
                <a:schemeClr val="tx1"/>
              </a:solidFill>
              <a:effectLst/>
              <a:latin typeface="+mn-lt"/>
              <a:ea typeface="+mn-ea"/>
              <a:cs typeface="+mn-cs"/>
            </a:endParaRPr>
          </a:p>
          <a:p>
            <a:endParaRPr lang="en-GB" altLang="ja-JP" sz="1200" kern="1200" dirty="0" smtClean="0">
              <a:solidFill>
                <a:schemeClr val="tx1"/>
              </a:solidFill>
              <a:effectLst/>
              <a:latin typeface="+mn-lt"/>
              <a:ea typeface="+mn-ea"/>
              <a:cs typeface="+mn-cs"/>
            </a:endParaRPr>
          </a:p>
          <a:p>
            <a:r>
              <a:rPr lang="en-GB" altLang="ja-JP" sz="1200" kern="1200" dirty="0" smtClean="0">
                <a:solidFill>
                  <a:schemeClr val="tx1"/>
                </a:solidFill>
                <a:effectLst/>
                <a:latin typeface="+mn-lt"/>
                <a:ea typeface="+mn-ea"/>
                <a:cs typeface="+mn-cs"/>
              </a:rPr>
              <a:t>Computational time becomes very large when a large no. of variables are involved and doesn’t guarantee the best possible solution. Additionally, a simulator might fail to converge to a feasible solution altogether. These drawbacks call for a powerful commercial optimiser that can overcome these issues and provide a practical and techno-economically sound solution that could be implemented on-site.</a:t>
            </a:r>
            <a:endParaRPr lang="ja-JP"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 </a:t>
            </a:r>
            <a:endParaRPr lang="ja-JP" altLang="ja-JP" sz="1200" kern="1200" dirty="0" smtClean="0">
              <a:solidFill>
                <a:schemeClr val="tx1"/>
              </a:solidFill>
              <a:effectLst/>
              <a:latin typeface="+mn-lt"/>
              <a:ea typeface="+mn-ea"/>
              <a:cs typeface="+mn-cs"/>
            </a:endParaRPr>
          </a:p>
          <a:p>
            <a:r>
              <a:rPr lang="ja-JP" altLang="ja-JP" sz="1200" b="1" kern="1200" dirty="0" smtClean="0">
                <a:solidFill>
                  <a:schemeClr val="tx1"/>
                </a:solidFill>
                <a:effectLst/>
                <a:latin typeface="+mn-lt"/>
                <a:ea typeface="+mn-ea"/>
                <a:cs typeface="+mn-cs"/>
              </a:rPr>
              <a:t>多数の変数がある場合は計算時間が非常に長くなり、この変数の多さが 関与して、最良の解決ソリューションを保証しなくなります。 さらに、シミュレータは実行可能なソリューションに完全に収束しない可能性があります。 これらの欠点である問題を克服し、現場で実施することができる実用的で技術的ｋｓ</a:t>
            </a:r>
            <a:r>
              <a:rPr lang="ja-JP" altLang="ja-JP" sz="1200" b="1" kern="1200" dirty="0" err="1" smtClean="0">
                <a:solidFill>
                  <a:schemeClr val="tx1"/>
                </a:solidFill>
                <a:effectLst/>
                <a:latin typeface="+mn-lt"/>
                <a:ea typeface="+mn-ea"/>
                <a:cs typeface="+mn-cs"/>
              </a:rPr>
              <a:t>つ</a:t>
            </a:r>
            <a:r>
              <a:rPr lang="ja-JP" altLang="ja-JP" sz="1200" b="1" kern="1200" dirty="0" smtClean="0">
                <a:solidFill>
                  <a:schemeClr val="tx1"/>
                </a:solidFill>
                <a:effectLst/>
                <a:latin typeface="+mn-lt"/>
                <a:ea typeface="+mn-ea"/>
                <a:cs typeface="+mn-cs"/>
              </a:rPr>
              <a:t>経済的な解決策を提供する強力な商業的最適化ツールを必要としています。</a:t>
            </a:r>
            <a:endParaRPr lang="ja-JP" altLang="ja-JP" sz="1200" kern="1200" dirty="0" smtClean="0">
              <a:solidFill>
                <a:schemeClr val="tx1"/>
              </a:solidFill>
              <a:effectLst/>
              <a:latin typeface="+mn-lt"/>
              <a:ea typeface="+mn-ea"/>
              <a:cs typeface="+mn-cs"/>
            </a:endParaRPr>
          </a:p>
          <a:p>
            <a:endParaRPr lang="en-GB" b="0" dirty="0" smtClean="0"/>
          </a:p>
        </p:txBody>
      </p:sp>
      <p:sp>
        <p:nvSpPr>
          <p:cNvPr id="4" name="Slide Number Placeholder 3"/>
          <p:cNvSpPr>
            <a:spLocks noGrp="1"/>
          </p:cNvSpPr>
          <p:nvPr>
            <p:ph type="sldNum" sz="quarter" idx="5"/>
          </p:nvPr>
        </p:nvSpPr>
        <p:spPr/>
        <p:txBody>
          <a:bodyPr/>
          <a:lstStyle/>
          <a:p>
            <a:fld id="{2495D3AA-0A64-4794-AF56-5616E6CE2061}" type="slidenum">
              <a:rPr lang="en-GB" smtClean="0"/>
              <a:t>9</a:t>
            </a:fld>
            <a:endParaRPr lang="en-GB"/>
          </a:p>
        </p:txBody>
      </p:sp>
    </p:spTree>
    <p:extLst>
      <p:ext uri="{BB962C8B-B14F-4D97-AF65-F5344CB8AC3E}">
        <p14:creationId xmlns:p14="http://schemas.microsoft.com/office/powerpoint/2010/main" val="696967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ctrTitle"/>
          </p:nvPr>
        </p:nvSpPr>
        <p:spPr>
          <a:xfrm>
            <a:off x="743188" y="2130428"/>
            <a:ext cx="8422799" cy="1470025"/>
          </a:xfrm>
        </p:spPr>
        <p:txBody>
          <a:bodyPr>
            <a:normAutofit/>
          </a:bodyPr>
          <a:lstStyle>
            <a:lvl1pPr algn="l">
              <a:defRPr sz="3700" b="1">
                <a:solidFill>
                  <a:schemeClr val="tx1"/>
                </a:solidFill>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5026595" y="5070944"/>
            <a:ext cx="4680520" cy="1454400"/>
          </a:xfrm>
        </p:spPr>
        <p:txBody>
          <a:bodyPr>
            <a:normAutofit/>
          </a:bodyPr>
          <a:lstStyle>
            <a:lvl1pPr marL="0" indent="0" algn="r">
              <a:buNone/>
              <a:defRPr sz="1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Contact details</a:t>
            </a:r>
            <a:endParaRPr lang="en-GB" dirty="0"/>
          </a:p>
        </p:txBody>
      </p:sp>
      <p:pic>
        <p:nvPicPr>
          <p:cNvPr id="7"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40488" y="220663"/>
            <a:ext cx="3246437" cy="850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5"/>
          <p:cNvSpPr>
            <a:spLocks noChangeArrowheads="1"/>
          </p:cNvSpPr>
          <p:nvPr userDrawn="1"/>
        </p:nvSpPr>
        <p:spPr bwMode="auto">
          <a:xfrm>
            <a:off x="4459288" y="6613525"/>
            <a:ext cx="5446712" cy="244475"/>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9pPr>
          </a:lstStyle>
          <a:p>
            <a:pPr algn="ctr" eaLnBrk="1" hangingPunct="1">
              <a:buSzPct val="100000"/>
              <a:defRPr/>
            </a:pPr>
            <a:r>
              <a:rPr lang="en-US" altLang="en-US" sz="900" b="1" dirty="0">
                <a:solidFill>
                  <a:srgbClr val="000000"/>
                </a:solidFill>
                <a:latin typeface="Verdana" pitchFamily="32" charset="0"/>
              </a:rPr>
              <a:t>Station House, Stamford New Road, </a:t>
            </a:r>
            <a:r>
              <a:rPr lang="en-US" altLang="en-US" sz="900" b="1" dirty="0" err="1">
                <a:solidFill>
                  <a:srgbClr val="000000"/>
                </a:solidFill>
                <a:latin typeface="Verdana" pitchFamily="32" charset="0"/>
              </a:rPr>
              <a:t>Altrincham</a:t>
            </a:r>
            <a:r>
              <a:rPr lang="en-US" altLang="en-US" sz="900" b="1" dirty="0">
                <a:solidFill>
                  <a:srgbClr val="000000"/>
                </a:solidFill>
                <a:latin typeface="Verdana" pitchFamily="32" charset="0"/>
              </a:rPr>
              <a:t>, Cheshire, WA14 1EP, UK</a:t>
            </a:r>
          </a:p>
        </p:txBody>
      </p:sp>
      <p:sp>
        <p:nvSpPr>
          <p:cNvPr id="9" name="Rectangle 6"/>
          <p:cNvSpPr>
            <a:spLocks noChangeArrowheads="1"/>
          </p:cNvSpPr>
          <p:nvPr userDrawn="1"/>
        </p:nvSpPr>
        <p:spPr bwMode="auto">
          <a:xfrm>
            <a:off x="2835275" y="6613525"/>
            <a:ext cx="1624013" cy="244475"/>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9pPr>
          </a:lstStyle>
          <a:p>
            <a:pPr algn="ctr" eaLnBrk="1" hangingPunct="1">
              <a:buSzPct val="100000"/>
              <a:defRPr/>
            </a:pPr>
            <a:r>
              <a:rPr lang="en-GB" altLang="en-US" sz="900" b="1" dirty="0">
                <a:solidFill>
                  <a:srgbClr val="000000"/>
                </a:solidFill>
                <a:latin typeface="Verdana" pitchFamily="32" charset="0"/>
              </a:rPr>
              <a:t>+44 161 974 0090</a:t>
            </a:r>
          </a:p>
        </p:txBody>
      </p:sp>
      <p:sp>
        <p:nvSpPr>
          <p:cNvPr id="10" name="Rectangle 7"/>
          <p:cNvSpPr>
            <a:spLocks noChangeArrowheads="1"/>
          </p:cNvSpPr>
          <p:nvPr userDrawn="1"/>
        </p:nvSpPr>
        <p:spPr bwMode="auto">
          <a:xfrm>
            <a:off x="646113" y="6613525"/>
            <a:ext cx="2189162" cy="244475"/>
          </a:xfrm>
          <a:prstGeom prst="rect">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9pPr>
          </a:lstStyle>
          <a:p>
            <a:pPr algn="ctr" eaLnBrk="1" hangingPunct="1">
              <a:buSzPct val="100000"/>
              <a:defRPr/>
            </a:pPr>
            <a:r>
              <a:rPr lang="en-US" altLang="en-US" sz="900" b="1">
                <a:solidFill>
                  <a:srgbClr val="000000"/>
                </a:solidFill>
                <a:latin typeface="Verdana" pitchFamily="32" charset="0"/>
              </a:rPr>
              <a:t>www.processint.com</a:t>
            </a:r>
          </a:p>
        </p:txBody>
      </p:sp>
      <p:sp>
        <p:nvSpPr>
          <p:cNvPr id="11" name="Line 3"/>
          <p:cNvSpPr>
            <a:spLocks noChangeShapeType="1"/>
          </p:cNvSpPr>
          <p:nvPr userDrawn="1"/>
        </p:nvSpPr>
        <p:spPr bwMode="auto">
          <a:xfrm>
            <a:off x="9525" y="1706563"/>
            <a:ext cx="8031163" cy="1587"/>
          </a:xfrm>
          <a:prstGeom prst="line">
            <a:avLst/>
          </a:prstGeom>
          <a:noFill/>
          <a:ln w="12600">
            <a:solidFill>
              <a:srgbClr val="002F8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 name="Content Placeholder 2"/>
          <p:cNvSpPr>
            <a:spLocks noGrp="1"/>
          </p:cNvSpPr>
          <p:nvPr>
            <p:ph idx="10" hasCustomPrompt="1"/>
          </p:nvPr>
        </p:nvSpPr>
        <p:spPr>
          <a:xfrm>
            <a:off x="710376" y="3933056"/>
            <a:ext cx="3314730" cy="648072"/>
          </a:xfrm>
        </p:spPr>
        <p:txBody>
          <a:bodyPr>
            <a:noAutofit/>
          </a:bodyPr>
          <a:lstStyle>
            <a:lvl1pPr marL="0" indent="0">
              <a:buNone/>
              <a:defRPr sz="27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Date</a:t>
            </a:r>
            <a:endParaRPr lang="en-GB" dirty="0"/>
          </a:p>
        </p:txBody>
      </p:sp>
      <p:sp>
        <p:nvSpPr>
          <p:cNvPr id="15" name="Content Placeholder 2"/>
          <p:cNvSpPr>
            <a:spLocks noGrp="1"/>
          </p:cNvSpPr>
          <p:nvPr>
            <p:ph idx="11" hasCustomPrompt="1"/>
          </p:nvPr>
        </p:nvSpPr>
        <p:spPr>
          <a:xfrm>
            <a:off x="1294131" y="5157192"/>
            <a:ext cx="1573200" cy="1184400"/>
          </a:xfrm>
        </p:spPr>
        <p:txBody>
          <a:bodyPr>
            <a:noAutofit/>
          </a:bodyPr>
          <a:lstStyle>
            <a:lvl1pPr marL="0" indent="0">
              <a:buNone/>
              <a:defRPr sz="14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Client logo</a:t>
            </a:r>
          </a:p>
        </p:txBody>
      </p:sp>
    </p:spTree>
    <p:extLst>
      <p:ext uri="{BB962C8B-B14F-4D97-AF65-F5344CB8AC3E}">
        <p14:creationId xmlns:p14="http://schemas.microsoft.com/office/powerpoint/2010/main" val="3141588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269" y="4800600"/>
            <a:ext cx="5945505"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2269" y="612775"/>
            <a:ext cx="59455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942269" y="5367338"/>
            <a:ext cx="59455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Rectangle 4"/>
          <p:cNvSpPr>
            <a:spLocks noChangeArrowheads="1"/>
          </p:cNvSpPr>
          <p:nvPr userDrawn="1"/>
        </p:nvSpPr>
        <p:spPr bwMode="auto">
          <a:xfrm>
            <a:off x="646113" y="6538913"/>
            <a:ext cx="9256712" cy="319087"/>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buSzPct val="100000"/>
              <a:defRPr/>
            </a:pPr>
            <a:r>
              <a:rPr lang="en-US" altLang="en-US" sz="900" b="1">
                <a:solidFill>
                  <a:srgbClr val="000000"/>
                </a:solidFill>
                <a:latin typeface="Verdana" panose="020B0604030504040204" pitchFamily="34" charset="0"/>
              </a:rPr>
              <a:t>Slide Number: </a:t>
            </a:r>
            <a:fld id="{FEF12287-8FEC-421E-903E-8D4AD6D568C4}" type="slidenum">
              <a:rPr lang="en-US" altLang="en-US" sz="900" b="1" smtClean="0">
                <a:solidFill>
                  <a:srgbClr val="000000"/>
                </a:solidFill>
                <a:latin typeface="Verdana" panose="020B0604030504040204" pitchFamily="34" charset="0"/>
              </a:rPr>
              <a:pPr algn="ctr" eaLnBrk="1" hangingPunct="1">
                <a:buSzPct val="100000"/>
                <a:defRPr/>
              </a:pPr>
              <a:t>‹#›</a:t>
            </a:fld>
            <a:endParaRPr lang="en-US" altLang="en-US" sz="900" b="1">
              <a:solidFill>
                <a:srgbClr val="000000"/>
              </a:solidFill>
              <a:latin typeface="Verdana" panose="020B0604030504040204" pitchFamily="34" charset="0"/>
            </a:endParaRPr>
          </a:p>
        </p:txBody>
      </p:sp>
    </p:spTree>
    <p:extLst>
      <p:ext uri="{BB962C8B-B14F-4D97-AF65-F5344CB8AC3E}">
        <p14:creationId xmlns:p14="http://schemas.microsoft.com/office/powerpoint/2010/main" val="294724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Line 2"/>
          <p:cNvSpPr>
            <a:spLocks noChangeShapeType="1"/>
          </p:cNvSpPr>
          <p:nvPr userDrawn="1"/>
        </p:nvSpPr>
        <p:spPr bwMode="auto">
          <a:xfrm>
            <a:off x="-9525" y="777875"/>
            <a:ext cx="8031163"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Line 3"/>
          <p:cNvSpPr>
            <a:spLocks noChangeShapeType="1"/>
          </p:cNvSpPr>
          <p:nvPr userDrawn="1"/>
        </p:nvSpPr>
        <p:spPr bwMode="auto">
          <a:xfrm>
            <a:off x="1878013" y="803275"/>
            <a:ext cx="8027987"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Rectangle 4"/>
          <p:cNvSpPr>
            <a:spLocks noChangeArrowheads="1"/>
          </p:cNvSpPr>
          <p:nvPr userDrawn="1"/>
        </p:nvSpPr>
        <p:spPr bwMode="auto">
          <a:xfrm>
            <a:off x="646113" y="6538913"/>
            <a:ext cx="9256712" cy="319087"/>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buSzPct val="100000"/>
              <a:defRPr/>
            </a:pPr>
            <a:r>
              <a:rPr lang="en-US" altLang="en-US" sz="900" b="1">
                <a:solidFill>
                  <a:srgbClr val="000000"/>
                </a:solidFill>
                <a:latin typeface="Verdana" panose="020B0604030504040204" pitchFamily="34" charset="0"/>
              </a:rPr>
              <a:t>Slide Number: </a:t>
            </a:r>
            <a:fld id="{FEF12287-8FEC-421E-903E-8D4AD6D568C4}" type="slidenum">
              <a:rPr lang="en-US" altLang="en-US" sz="900" b="1" smtClean="0">
                <a:solidFill>
                  <a:srgbClr val="000000"/>
                </a:solidFill>
                <a:latin typeface="Verdana" panose="020B0604030504040204" pitchFamily="34" charset="0"/>
              </a:rPr>
              <a:pPr algn="ctr" eaLnBrk="1" hangingPunct="1">
                <a:buSzPct val="100000"/>
                <a:defRPr/>
              </a:pPr>
              <a:t>‹#›</a:t>
            </a:fld>
            <a:endParaRPr lang="en-US" altLang="en-US" sz="900" b="1">
              <a:solidFill>
                <a:srgbClr val="000000"/>
              </a:solidFill>
              <a:latin typeface="Verdana" panose="020B0604030504040204" pitchFamily="34" charset="0"/>
            </a:endParaRPr>
          </a:p>
        </p:txBody>
      </p:sp>
    </p:spTree>
    <p:extLst>
      <p:ext uri="{BB962C8B-B14F-4D97-AF65-F5344CB8AC3E}">
        <p14:creationId xmlns:p14="http://schemas.microsoft.com/office/powerpoint/2010/main" val="1983045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4152" y="274639"/>
            <a:ext cx="2229564"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95459" y="274639"/>
            <a:ext cx="65235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ectangle 4"/>
          <p:cNvSpPr>
            <a:spLocks noChangeArrowheads="1"/>
          </p:cNvSpPr>
          <p:nvPr userDrawn="1"/>
        </p:nvSpPr>
        <p:spPr bwMode="auto">
          <a:xfrm>
            <a:off x="646113" y="6538913"/>
            <a:ext cx="9256712" cy="319087"/>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buSzPct val="100000"/>
              <a:defRPr/>
            </a:pPr>
            <a:r>
              <a:rPr lang="en-US" altLang="en-US" sz="900" b="1">
                <a:solidFill>
                  <a:srgbClr val="000000"/>
                </a:solidFill>
                <a:latin typeface="Verdana" panose="020B0604030504040204" pitchFamily="34" charset="0"/>
              </a:rPr>
              <a:t>Slide Number: </a:t>
            </a:r>
            <a:fld id="{FEF12287-8FEC-421E-903E-8D4AD6D568C4}" type="slidenum">
              <a:rPr lang="en-US" altLang="en-US" sz="900" b="1" smtClean="0">
                <a:solidFill>
                  <a:srgbClr val="000000"/>
                </a:solidFill>
                <a:latin typeface="Verdana" panose="020B0604030504040204" pitchFamily="34" charset="0"/>
              </a:rPr>
              <a:pPr algn="ctr" eaLnBrk="1" hangingPunct="1">
                <a:buSzPct val="100000"/>
                <a:defRPr/>
              </a:pPr>
              <a:t>‹#›</a:t>
            </a:fld>
            <a:endParaRPr lang="en-US" altLang="en-US" sz="900" b="1">
              <a:solidFill>
                <a:srgbClr val="000000"/>
              </a:solidFill>
              <a:latin typeface="Verdana" panose="020B0604030504040204" pitchFamily="34" charset="0"/>
            </a:endParaRPr>
          </a:p>
        </p:txBody>
      </p:sp>
    </p:spTree>
    <p:extLst>
      <p:ext uri="{BB962C8B-B14F-4D97-AF65-F5344CB8AC3E}">
        <p14:creationId xmlns:p14="http://schemas.microsoft.com/office/powerpoint/2010/main" val="3520347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4" name="Picture 19" descr="855CB18A-2EE0-4BD4-B592-EFE26ABE1F1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b="10283"/>
          <a:stretch>
            <a:fillRect/>
          </a:stretch>
        </p:blipFill>
        <p:spPr bwMode="auto">
          <a:xfrm>
            <a:off x="1" y="0"/>
            <a:ext cx="6463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6"/>
          <p:cNvSpPr>
            <a:spLocks noChangeShapeType="1"/>
          </p:cNvSpPr>
          <p:nvPr/>
        </p:nvSpPr>
        <p:spPr bwMode="auto">
          <a:xfrm>
            <a:off x="9529" y="1706563"/>
            <a:ext cx="8033737" cy="0"/>
          </a:xfrm>
          <a:prstGeom prst="line">
            <a:avLst/>
          </a:prstGeom>
          <a:noFill/>
          <a:ln w="12700">
            <a:solidFill>
              <a:srgbClr val="002F8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pic>
        <p:nvPicPr>
          <p:cNvPr id="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2553" y="220663"/>
            <a:ext cx="3247478"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3"/>
          <p:cNvSpPr>
            <a:spLocks noChangeArrowheads="1"/>
          </p:cNvSpPr>
          <p:nvPr userDrawn="1"/>
        </p:nvSpPr>
        <p:spPr bwMode="auto">
          <a:xfrm>
            <a:off x="4460717" y="6613526"/>
            <a:ext cx="5448458" cy="244475"/>
          </a:xfrm>
          <a:prstGeom prst="rect">
            <a:avLst/>
          </a:prstGeom>
          <a:noFill/>
          <a:ln w="127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967" tIns="41985" rIns="83967" bIns="41985" anchor="ctr"/>
          <a:lstStyle>
            <a:lvl1pPr defTabSz="839788" eaLnBrk="0" hangingPunct="0">
              <a:defRPr sz="3300">
                <a:solidFill>
                  <a:schemeClr val="tx1"/>
                </a:solidFill>
                <a:latin typeface="Arial" panose="020B0604020202020204" pitchFamily="34" charset="0"/>
                <a:cs typeface="Arial" panose="020B0604020202020204" pitchFamily="34" charset="0"/>
              </a:defRPr>
            </a:lvl1pPr>
            <a:lvl2pPr marL="742950" indent="-285750" defTabSz="839788" eaLnBrk="0" hangingPunct="0">
              <a:defRPr sz="3300">
                <a:solidFill>
                  <a:schemeClr val="tx1"/>
                </a:solidFill>
                <a:latin typeface="Arial" panose="020B0604020202020204" pitchFamily="34" charset="0"/>
                <a:cs typeface="Arial" panose="020B0604020202020204" pitchFamily="34" charset="0"/>
              </a:defRPr>
            </a:lvl2pPr>
            <a:lvl3pPr marL="1143000" indent="-228600" defTabSz="839788" eaLnBrk="0" hangingPunct="0">
              <a:defRPr sz="3300">
                <a:solidFill>
                  <a:schemeClr val="tx1"/>
                </a:solidFill>
                <a:latin typeface="Arial" panose="020B0604020202020204" pitchFamily="34" charset="0"/>
                <a:cs typeface="Arial" panose="020B0604020202020204" pitchFamily="34" charset="0"/>
              </a:defRPr>
            </a:lvl3pPr>
            <a:lvl4pPr marL="1600200" indent="-228600" defTabSz="839788" eaLnBrk="0" hangingPunct="0">
              <a:defRPr sz="3300">
                <a:solidFill>
                  <a:schemeClr val="tx1"/>
                </a:solidFill>
                <a:latin typeface="Arial" panose="020B0604020202020204" pitchFamily="34" charset="0"/>
                <a:cs typeface="Arial" panose="020B0604020202020204" pitchFamily="34" charset="0"/>
              </a:defRPr>
            </a:lvl4pPr>
            <a:lvl5pPr marL="2057400" indent="-228600" defTabSz="839788" eaLnBrk="0" hangingPunct="0">
              <a:defRPr sz="3300">
                <a:solidFill>
                  <a:schemeClr val="tx1"/>
                </a:solidFill>
                <a:latin typeface="Arial" panose="020B0604020202020204" pitchFamily="34" charset="0"/>
                <a:cs typeface="Arial" panose="020B0604020202020204" pitchFamily="34" charset="0"/>
              </a:defRPr>
            </a:lvl5pPr>
            <a:lvl6pPr marL="25146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29718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34290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38862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zh-CN" sz="900" b="1" dirty="0">
                <a:latin typeface="Verdana" panose="020B0604030504040204" pitchFamily="34" charset="0"/>
                <a:ea typeface="宋体" panose="02010600030101010101" pitchFamily="2" charset="-122"/>
              </a:rPr>
              <a:t>Station House, Stamford New Road, </a:t>
            </a:r>
            <a:r>
              <a:rPr lang="en-US" altLang="zh-CN" sz="900" b="1" dirty="0" err="1">
                <a:latin typeface="Verdana" panose="020B0604030504040204" pitchFamily="34" charset="0"/>
                <a:ea typeface="宋体" panose="02010600030101010101" pitchFamily="2" charset="-122"/>
              </a:rPr>
              <a:t>Altrincham</a:t>
            </a:r>
            <a:r>
              <a:rPr lang="en-US" altLang="zh-CN" sz="900" b="1" dirty="0">
                <a:latin typeface="Verdana" panose="020B0604030504040204" pitchFamily="34" charset="0"/>
                <a:ea typeface="宋体" panose="02010600030101010101" pitchFamily="2" charset="-122"/>
              </a:rPr>
              <a:t>, Cheshire, WA14 1EP, UK</a:t>
            </a:r>
          </a:p>
        </p:txBody>
      </p:sp>
      <p:sp>
        <p:nvSpPr>
          <p:cNvPr id="8" name="Rectangle 14"/>
          <p:cNvSpPr>
            <a:spLocks noChangeArrowheads="1"/>
          </p:cNvSpPr>
          <p:nvPr userDrawn="1"/>
        </p:nvSpPr>
        <p:spPr bwMode="auto">
          <a:xfrm>
            <a:off x="2836184" y="6613526"/>
            <a:ext cx="1624534" cy="244475"/>
          </a:xfrm>
          <a:prstGeom prst="rect">
            <a:avLst/>
          </a:prstGeom>
          <a:noFill/>
          <a:ln w="127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967" tIns="41985" rIns="83967" bIns="41985" anchor="ctr"/>
          <a:lstStyle>
            <a:lvl1pPr defTabSz="839788">
              <a:defRPr sz="3300">
                <a:solidFill>
                  <a:schemeClr val="tx1"/>
                </a:solidFill>
                <a:latin typeface="Arial" panose="020B0604020202020204" pitchFamily="34" charset="0"/>
                <a:cs typeface="Arial" panose="020B0604020202020204" pitchFamily="34" charset="0"/>
              </a:defRPr>
            </a:lvl1pPr>
            <a:lvl2pPr marL="742950" indent="-285750" defTabSz="839788">
              <a:defRPr sz="3300">
                <a:solidFill>
                  <a:schemeClr val="tx1"/>
                </a:solidFill>
                <a:latin typeface="Arial" panose="020B0604020202020204" pitchFamily="34" charset="0"/>
                <a:cs typeface="Arial" panose="020B0604020202020204" pitchFamily="34" charset="0"/>
              </a:defRPr>
            </a:lvl2pPr>
            <a:lvl3pPr marL="1143000" indent="-228600" defTabSz="839788">
              <a:defRPr sz="3300">
                <a:solidFill>
                  <a:schemeClr val="tx1"/>
                </a:solidFill>
                <a:latin typeface="Arial" panose="020B0604020202020204" pitchFamily="34" charset="0"/>
                <a:cs typeface="Arial" panose="020B0604020202020204" pitchFamily="34" charset="0"/>
              </a:defRPr>
            </a:lvl3pPr>
            <a:lvl4pPr marL="1600200" indent="-228600" defTabSz="839788">
              <a:defRPr sz="3300">
                <a:solidFill>
                  <a:schemeClr val="tx1"/>
                </a:solidFill>
                <a:latin typeface="Arial" panose="020B0604020202020204" pitchFamily="34" charset="0"/>
                <a:cs typeface="Arial" panose="020B0604020202020204" pitchFamily="34" charset="0"/>
              </a:defRPr>
            </a:lvl4pPr>
            <a:lvl5pPr marL="2057400" indent="-228600" defTabSz="839788">
              <a:defRPr sz="3300">
                <a:solidFill>
                  <a:schemeClr val="tx1"/>
                </a:solidFill>
                <a:latin typeface="Arial" panose="020B0604020202020204" pitchFamily="34" charset="0"/>
                <a:cs typeface="Arial" panose="020B0604020202020204" pitchFamily="34" charset="0"/>
              </a:defRPr>
            </a:lvl5pPr>
            <a:lvl6pPr marL="25146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29718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34290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38862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9pPr>
          </a:lstStyle>
          <a:p>
            <a:pPr algn="ctr" eaLnBrk="1" hangingPunct="1">
              <a:defRPr/>
            </a:pPr>
            <a:r>
              <a:rPr lang="en-GB" altLang="zh-CN" sz="900" b="1" dirty="0">
                <a:latin typeface="Verdana" panose="020B0604030504040204" pitchFamily="34" charset="0"/>
                <a:ea typeface="宋体" panose="02010600030101010101" pitchFamily="2" charset="-122"/>
              </a:rPr>
              <a:t>+44 161 974 0090</a:t>
            </a:r>
            <a:endParaRPr lang="en-GB" altLang="en-US" sz="900" b="1" dirty="0">
              <a:latin typeface="Verdana" panose="020B0604030504040204" pitchFamily="34" charset="0"/>
            </a:endParaRPr>
          </a:p>
        </p:txBody>
      </p:sp>
      <p:sp>
        <p:nvSpPr>
          <p:cNvPr id="9" name="Rectangle 15"/>
          <p:cNvSpPr>
            <a:spLocks noChangeArrowheads="1"/>
          </p:cNvSpPr>
          <p:nvPr userDrawn="1"/>
        </p:nvSpPr>
        <p:spPr bwMode="auto">
          <a:xfrm>
            <a:off x="646320" y="6613526"/>
            <a:ext cx="2189864" cy="244475"/>
          </a:xfrm>
          <a:prstGeom prst="rect">
            <a:avLst/>
          </a:prstGeom>
          <a:solidFill>
            <a:schemeClr val="bg1"/>
          </a:solidFill>
          <a:ln w="12700">
            <a:solidFill>
              <a:schemeClr val="tx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967" tIns="41985" rIns="83967" bIns="41985" anchor="ctr"/>
          <a:lstStyle>
            <a:lvl1pPr defTabSz="839788" eaLnBrk="0" hangingPunct="0">
              <a:defRPr sz="3300">
                <a:solidFill>
                  <a:schemeClr val="tx1"/>
                </a:solidFill>
                <a:latin typeface="Arial" panose="020B0604020202020204" pitchFamily="34" charset="0"/>
                <a:cs typeface="Arial" panose="020B0604020202020204" pitchFamily="34" charset="0"/>
              </a:defRPr>
            </a:lvl1pPr>
            <a:lvl2pPr marL="742950" indent="-285750" defTabSz="839788" eaLnBrk="0" hangingPunct="0">
              <a:defRPr sz="3300">
                <a:solidFill>
                  <a:schemeClr val="tx1"/>
                </a:solidFill>
                <a:latin typeface="Arial" panose="020B0604020202020204" pitchFamily="34" charset="0"/>
                <a:cs typeface="Arial" panose="020B0604020202020204" pitchFamily="34" charset="0"/>
              </a:defRPr>
            </a:lvl2pPr>
            <a:lvl3pPr marL="1143000" indent="-228600" defTabSz="839788" eaLnBrk="0" hangingPunct="0">
              <a:defRPr sz="3300">
                <a:solidFill>
                  <a:schemeClr val="tx1"/>
                </a:solidFill>
                <a:latin typeface="Arial" panose="020B0604020202020204" pitchFamily="34" charset="0"/>
                <a:cs typeface="Arial" panose="020B0604020202020204" pitchFamily="34" charset="0"/>
              </a:defRPr>
            </a:lvl3pPr>
            <a:lvl4pPr marL="1600200" indent="-228600" defTabSz="839788" eaLnBrk="0" hangingPunct="0">
              <a:defRPr sz="3300">
                <a:solidFill>
                  <a:schemeClr val="tx1"/>
                </a:solidFill>
                <a:latin typeface="Arial" panose="020B0604020202020204" pitchFamily="34" charset="0"/>
                <a:cs typeface="Arial" panose="020B0604020202020204" pitchFamily="34" charset="0"/>
              </a:defRPr>
            </a:lvl4pPr>
            <a:lvl5pPr marL="2057400" indent="-228600" defTabSz="839788" eaLnBrk="0" hangingPunct="0">
              <a:defRPr sz="3300">
                <a:solidFill>
                  <a:schemeClr val="tx1"/>
                </a:solidFill>
                <a:latin typeface="Arial" panose="020B0604020202020204" pitchFamily="34" charset="0"/>
                <a:cs typeface="Arial" panose="020B0604020202020204" pitchFamily="34" charset="0"/>
              </a:defRPr>
            </a:lvl5pPr>
            <a:lvl6pPr marL="25146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29718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34290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38862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zh-CN" sz="900" b="1" dirty="0">
                <a:latin typeface="Verdana" panose="020B0604030504040204" pitchFamily="34" charset="0"/>
                <a:ea typeface="宋体" panose="02010600030101010101" pitchFamily="2" charset="-122"/>
              </a:rPr>
              <a:t>www.processint.com</a:t>
            </a:r>
          </a:p>
        </p:txBody>
      </p:sp>
      <p:sp>
        <p:nvSpPr>
          <p:cNvPr id="10" name="Text Box 17"/>
          <p:cNvSpPr txBox="1">
            <a:spLocks noChangeArrowheads="1"/>
          </p:cNvSpPr>
          <p:nvPr userDrawn="1"/>
        </p:nvSpPr>
        <p:spPr bwMode="auto">
          <a:xfrm rot="16200000">
            <a:off x="2818164" y="-2020958"/>
            <a:ext cx="523559" cy="43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83988" tIns="41994" rIns="83988" bIns="41994">
            <a:spAutoFit/>
          </a:bodyPr>
          <a:lstStyle>
            <a:lvl1pPr defTabSz="839788">
              <a:defRPr sz="3300">
                <a:solidFill>
                  <a:schemeClr val="tx1"/>
                </a:solidFill>
                <a:latin typeface="Arial" panose="020B0604020202020204" pitchFamily="34" charset="0"/>
                <a:cs typeface="Arial" panose="020B0604020202020204" pitchFamily="34" charset="0"/>
              </a:defRPr>
            </a:lvl1pPr>
            <a:lvl2pPr marL="742950" indent="-285750" defTabSz="839788">
              <a:defRPr sz="3300">
                <a:solidFill>
                  <a:schemeClr val="tx1"/>
                </a:solidFill>
                <a:latin typeface="Arial" panose="020B0604020202020204" pitchFamily="34" charset="0"/>
                <a:cs typeface="Arial" panose="020B0604020202020204" pitchFamily="34" charset="0"/>
              </a:defRPr>
            </a:lvl2pPr>
            <a:lvl3pPr marL="1143000" indent="-228600" defTabSz="839788">
              <a:defRPr sz="3300">
                <a:solidFill>
                  <a:schemeClr val="tx1"/>
                </a:solidFill>
                <a:latin typeface="Arial" panose="020B0604020202020204" pitchFamily="34" charset="0"/>
                <a:cs typeface="Arial" panose="020B0604020202020204" pitchFamily="34" charset="0"/>
              </a:defRPr>
            </a:lvl3pPr>
            <a:lvl4pPr marL="1600200" indent="-228600" defTabSz="839788">
              <a:defRPr sz="3300">
                <a:solidFill>
                  <a:schemeClr val="tx1"/>
                </a:solidFill>
                <a:latin typeface="Arial" panose="020B0604020202020204" pitchFamily="34" charset="0"/>
                <a:cs typeface="Arial" panose="020B0604020202020204" pitchFamily="34" charset="0"/>
              </a:defRPr>
            </a:lvl4pPr>
            <a:lvl5pPr marL="2057400" indent="-228600" defTabSz="839788">
              <a:defRPr sz="3300">
                <a:solidFill>
                  <a:schemeClr val="tx1"/>
                </a:solidFill>
                <a:latin typeface="Arial" panose="020B0604020202020204" pitchFamily="34" charset="0"/>
                <a:cs typeface="Arial" panose="020B0604020202020204" pitchFamily="34" charset="0"/>
              </a:defRPr>
            </a:lvl5pPr>
            <a:lvl6pPr marL="25146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29718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34290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3886200" indent="-228600" defTabSz="839788"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endParaRPr lang="zh-CN" altLang="en-US" sz="2300">
              <a:ea typeface="宋体" panose="02010600030101010101" pitchFamily="2" charset="-122"/>
            </a:endParaRPr>
          </a:p>
        </p:txBody>
      </p:sp>
      <p:sp>
        <p:nvSpPr>
          <p:cNvPr id="269314" name="Rectangle 2"/>
          <p:cNvSpPr>
            <a:spLocks noGrp="1" noChangeArrowheads="1"/>
          </p:cNvSpPr>
          <p:nvPr>
            <p:ph type="ctrTitle" sz="quarter"/>
          </p:nvPr>
        </p:nvSpPr>
        <p:spPr>
          <a:xfrm>
            <a:off x="825765" y="1816100"/>
            <a:ext cx="8783277" cy="2082800"/>
          </a:xfrm>
        </p:spPr>
        <p:txBody>
          <a:bodyPr anchor="b"/>
          <a:lstStyle>
            <a:lvl1pPr>
              <a:defRPr/>
            </a:lvl1pPr>
          </a:lstStyle>
          <a:p>
            <a:pPr lvl="0"/>
            <a:r>
              <a:rPr lang="en-US" altLang="zh-CN" noProof="0" dirty="0"/>
              <a:t>Click to edit Master title style</a:t>
            </a:r>
            <a:br>
              <a:rPr lang="en-US" altLang="zh-CN" noProof="0" dirty="0"/>
            </a:br>
            <a:endParaRPr lang="en-US" altLang="zh-CN" noProof="0" dirty="0"/>
          </a:p>
        </p:txBody>
      </p:sp>
      <p:sp>
        <p:nvSpPr>
          <p:cNvPr id="269315" name="Rectangle 3"/>
          <p:cNvSpPr>
            <a:spLocks noGrp="1" noChangeArrowheads="1"/>
          </p:cNvSpPr>
          <p:nvPr>
            <p:ph type="subTitle" sz="quarter" idx="1"/>
          </p:nvPr>
        </p:nvSpPr>
        <p:spPr>
          <a:xfrm>
            <a:off x="827354" y="3898901"/>
            <a:ext cx="8716580" cy="1254125"/>
          </a:xfrm>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206" tIns="47104" rIns="94206" bIns="47104"/>
          <a:lstStyle>
            <a:lvl1pPr marL="0" indent="0" algn="ctr">
              <a:buFont typeface="Wingdings" pitchFamily="2" charset="2"/>
              <a:buNone/>
              <a:defRPr/>
            </a:lvl1pPr>
          </a:lstStyle>
          <a:p>
            <a:pPr lvl="0"/>
            <a:r>
              <a:rPr lang="en-US" altLang="zh-CN" noProof="0" dirty="0"/>
              <a:t>Click to edit Master subtitle style</a:t>
            </a:r>
          </a:p>
        </p:txBody>
      </p:sp>
    </p:spTree>
    <p:extLst>
      <p:ext uri="{BB962C8B-B14F-4D97-AF65-F5344CB8AC3E}">
        <p14:creationId xmlns:p14="http://schemas.microsoft.com/office/powerpoint/2010/main" val="206958374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ullets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2"/>
          <p:cNvSpPr>
            <a:spLocks noChangeShapeType="1"/>
          </p:cNvSpPr>
          <p:nvPr userDrawn="1"/>
        </p:nvSpPr>
        <p:spPr bwMode="auto">
          <a:xfrm>
            <a:off x="-9525" y="777875"/>
            <a:ext cx="8031163"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Line 3"/>
          <p:cNvSpPr>
            <a:spLocks noChangeShapeType="1"/>
          </p:cNvSpPr>
          <p:nvPr userDrawn="1"/>
        </p:nvSpPr>
        <p:spPr bwMode="auto">
          <a:xfrm>
            <a:off x="1878013" y="803275"/>
            <a:ext cx="8027987"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Rectangle 4"/>
          <p:cNvSpPr>
            <a:spLocks noChangeArrowheads="1"/>
          </p:cNvSpPr>
          <p:nvPr userDrawn="1"/>
        </p:nvSpPr>
        <p:spPr bwMode="auto">
          <a:xfrm>
            <a:off x="646113" y="6538913"/>
            <a:ext cx="9256712" cy="319087"/>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buSzPct val="100000"/>
              <a:defRPr/>
            </a:pPr>
            <a:r>
              <a:rPr lang="en-US" altLang="en-US" sz="900" b="1">
                <a:solidFill>
                  <a:srgbClr val="000000"/>
                </a:solidFill>
                <a:latin typeface="Verdana" panose="020B0604030504040204" pitchFamily="34" charset="0"/>
              </a:rPr>
              <a:t>Slide Number: </a:t>
            </a:r>
            <a:fld id="{FEF12287-8FEC-421E-903E-8D4AD6D568C4}" type="slidenum">
              <a:rPr lang="en-US" altLang="en-US" sz="900" b="1" smtClean="0">
                <a:solidFill>
                  <a:srgbClr val="000000"/>
                </a:solidFill>
                <a:latin typeface="Verdana" panose="020B0604030504040204" pitchFamily="34" charset="0"/>
              </a:rPr>
              <a:pPr algn="ctr" eaLnBrk="1" hangingPunct="1">
                <a:buSzPct val="100000"/>
                <a:defRPr/>
              </a:pPr>
              <a:t>‹#›</a:t>
            </a:fld>
            <a:endParaRPr lang="en-US" altLang="en-US" sz="900" b="1">
              <a:solidFill>
                <a:srgbClr val="000000"/>
              </a:solidFill>
              <a:latin typeface="Verdana" panose="020B0604030504040204" pitchFamily="34" charset="0"/>
            </a:endParaRPr>
          </a:p>
        </p:txBody>
      </p:sp>
    </p:spTree>
    <p:extLst>
      <p:ext uri="{BB962C8B-B14F-4D97-AF65-F5344CB8AC3E}">
        <p14:creationId xmlns:p14="http://schemas.microsoft.com/office/powerpoint/2010/main" val="303326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umbers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457200" indent="-457200">
              <a:buFont typeface="+mj-lt"/>
              <a:buAutoNum type="arabicPeriod"/>
              <a:defRPr/>
            </a:lvl1pPr>
            <a:lvl2pPr marL="914400" indent="-457200">
              <a:buFont typeface="+mj-lt"/>
              <a:buAutoNum type="alphaLcPeriod"/>
              <a:defRPr/>
            </a:lvl2pPr>
            <a:lvl3pPr marL="1314450" indent="-400050">
              <a:buFont typeface="+mj-lt"/>
              <a:buAutoNum type="romanLcPeriod"/>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2"/>
          <p:cNvSpPr>
            <a:spLocks noChangeShapeType="1"/>
          </p:cNvSpPr>
          <p:nvPr userDrawn="1"/>
        </p:nvSpPr>
        <p:spPr bwMode="auto">
          <a:xfrm>
            <a:off x="-9525" y="777875"/>
            <a:ext cx="8031163"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Line 3"/>
          <p:cNvSpPr>
            <a:spLocks noChangeShapeType="1"/>
          </p:cNvSpPr>
          <p:nvPr userDrawn="1"/>
        </p:nvSpPr>
        <p:spPr bwMode="auto">
          <a:xfrm>
            <a:off x="1878013" y="803275"/>
            <a:ext cx="8027987"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Rectangle 4"/>
          <p:cNvSpPr>
            <a:spLocks noChangeArrowheads="1"/>
          </p:cNvSpPr>
          <p:nvPr userDrawn="1"/>
        </p:nvSpPr>
        <p:spPr bwMode="auto">
          <a:xfrm>
            <a:off x="646113" y="6538913"/>
            <a:ext cx="9256712" cy="319087"/>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buSzPct val="100000"/>
              <a:defRPr/>
            </a:pPr>
            <a:r>
              <a:rPr lang="en-US" altLang="en-US" sz="900" b="1">
                <a:solidFill>
                  <a:srgbClr val="000000"/>
                </a:solidFill>
                <a:latin typeface="Verdana" panose="020B0604030504040204" pitchFamily="34" charset="0"/>
              </a:rPr>
              <a:t>Slide Number: </a:t>
            </a:r>
            <a:fld id="{FEF12287-8FEC-421E-903E-8D4AD6D568C4}" type="slidenum">
              <a:rPr lang="en-US" altLang="en-US" sz="900" b="1" smtClean="0">
                <a:solidFill>
                  <a:srgbClr val="000000"/>
                </a:solidFill>
                <a:latin typeface="Verdana" panose="020B0604030504040204" pitchFamily="34" charset="0"/>
              </a:rPr>
              <a:pPr algn="ctr" eaLnBrk="1" hangingPunct="1">
                <a:buSzPct val="100000"/>
                <a:defRPr/>
              </a:pPr>
              <a:t>‹#›</a:t>
            </a:fld>
            <a:endParaRPr lang="en-US" altLang="en-US" sz="900" b="1">
              <a:solidFill>
                <a:srgbClr val="000000"/>
              </a:solidFill>
              <a:latin typeface="Verdana" panose="020B0604030504040204" pitchFamily="34" charset="0"/>
            </a:endParaRPr>
          </a:p>
        </p:txBody>
      </p:sp>
    </p:spTree>
    <p:extLst>
      <p:ext uri="{BB962C8B-B14F-4D97-AF65-F5344CB8AC3E}">
        <p14:creationId xmlns:p14="http://schemas.microsoft.com/office/powerpoint/2010/main" val="1987838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756" y="4406903"/>
            <a:ext cx="8422799" cy="1362075"/>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82756" y="2906713"/>
            <a:ext cx="84227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Rectangle 4"/>
          <p:cNvSpPr>
            <a:spLocks noChangeArrowheads="1"/>
          </p:cNvSpPr>
          <p:nvPr userDrawn="1"/>
        </p:nvSpPr>
        <p:spPr bwMode="auto">
          <a:xfrm>
            <a:off x="646113" y="6538913"/>
            <a:ext cx="9256712" cy="319087"/>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buSzPct val="100000"/>
              <a:defRPr/>
            </a:pPr>
            <a:r>
              <a:rPr lang="en-US" altLang="en-US" sz="900" b="1">
                <a:solidFill>
                  <a:srgbClr val="000000"/>
                </a:solidFill>
                <a:latin typeface="Verdana" panose="020B0604030504040204" pitchFamily="34" charset="0"/>
              </a:rPr>
              <a:t>Slide Number: </a:t>
            </a:r>
            <a:fld id="{FEF12287-8FEC-421E-903E-8D4AD6D568C4}" type="slidenum">
              <a:rPr lang="en-US" altLang="en-US" sz="900" b="1" smtClean="0">
                <a:solidFill>
                  <a:srgbClr val="000000"/>
                </a:solidFill>
                <a:latin typeface="Verdana" panose="020B0604030504040204" pitchFamily="34" charset="0"/>
              </a:rPr>
              <a:pPr algn="ctr" eaLnBrk="1" hangingPunct="1">
                <a:buSzPct val="100000"/>
                <a:defRPr/>
              </a:pPr>
              <a:t>‹#›</a:t>
            </a:fld>
            <a:endParaRPr lang="en-US" altLang="en-US" sz="900" b="1">
              <a:solidFill>
                <a:srgbClr val="000000"/>
              </a:solidFill>
              <a:latin typeface="Verdana" panose="020B0604030504040204" pitchFamily="34" charset="0"/>
            </a:endParaRPr>
          </a:p>
        </p:txBody>
      </p:sp>
    </p:spTree>
    <p:extLst>
      <p:ext uri="{BB962C8B-B14F-4D97-AF65-F5344CB8AC3E}">
        <p14:creationId xmlns:p14="http://schemas.microsoft.com/office/powerpoint/2010/main" val="333855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34107" y="984596"/>
            <a:ext cx="4376552" cy="51807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75812" y="984596"/>
            <a:ext cx="4376552" cy="51807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Line 2"/>
          <p:cNvSpPr>
            <a:spLocks noChangeShapeType="1"/>
          </p:cNvSpPr>
          <p:nvPr userDrawn="1"/>
        </p:nvSpPr>
        <p:spPr bwMode="auto">
          <a:xfrm>
            <a:off x="-9525" y="777875"/>
            <a:ext cx="8031163"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Line 3"/>
          <p:cNvSpPr>
            <a:spLocks noChangeShapeType="1"/>
          </p:cNvSpPr>
          <p:nvPr userDrawn="1"/>
        </p:nvSpPr>
        <p:spPr bwMode="auto">
          <a:xfrm>
            <a:off x="1878013" y="803275"/>
            <a:ext cx="8027987"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Rectangle 4"/>
          <p:cNvSpPr>
            <a:spLocks noChangeArrowheads="1"/>
          </p:cNvSpPr>
          <p:nvPr userDrawn="1"/>
        </p:nvSpPr>
        <p:spPr bwMode="auto">
          <a:xfrm>
            <a:off x="646113" y="6538913"/>
            <a:ext cx="9256712" cy="319087"/>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buSzPct val="100000"/>
              <a:defRPr/>
            </a:pPr>
            <a:r>
              <a:rPr lang="en-US" altLang="en-US" sz="900" b="1">
                <a:solidFill>
                  <a:srgbClr val="000000"/>
                </a:solidFill>
                <a:latin typeface="Verdana" panose="020B0604030504040204" pitchFamily="34" charset="0"/>
              </a:rPr>
              <a:t>Slide Number: </a:t>
            </a:r>
            <a:fld id="{FEF12287-8FEC-421E-903E-8D4AD6D568C4}" type="slidenum">
              <a:rPr lang="en-US" altLang="en-US" sz="900" b="1" smtClean="0">
                <a:solidFill>
                  <a:srgbClr val="000000"/>
                </a:solidFill>
                <a:latin typeface="Verdana" panose="020B0604030504040204" pitchFamily="34" charset="0"/>
              </a:rPr>
              <a:pPr algn="ctr" eaLnBrk="1" hangingPunct="1">
                <a:buSzPct val="100000"/>
                <a:defRPr/>
              </a:pPr>
              <a:t>‹#›</a:t>
            </a:fld>
            <a:endParaRPr lang="en-US" altLang="en-US" sz="900" b="1">
              <a:solidFill>
                <a:srgbClr val="000000"/>
              </a:solidFill>
              <a:latin typeface="Verdana" panose="020B0604030504040204" pitchFamily="34" charset="0"/>
            </a:endParaRPr>
          </a:p>
        </p:txBody>
      </p:sp>
    </p:spTree>
    <p:extLst>
      <p:ext uri="{BB962C8B-B14F-4D97-AF65-F5344CB8AC3E}">
        <p14:creationId xmlns:p14="http://schemas.microsoft.com/office/powerpoint/2010/main" val="2717681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44841" y="980728"/>
            <a:ext cx="437827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44841" y="1628800"/>
            <a:ext cx="4378273" cy="45945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183106" y="980728"/>
            <a:ext cx="437999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83106" y="1628800"/>
            <a:ext cx="4379993" cy="45945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2"/>
          <p:cNvSpPr>
            <a:spLocks noChangeShapeType="1"/>
          </p:cNvSpPr>
          <p:nvPr userDrawn="1"/>
        </p:nvSpPr>
        <p:spPr bwMode="auto">
          <a:xfrm>
            <a:off x="-9525" y="777875"/>
            <a:ext cx="8031163"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Line 3"/>
          <p:cNvSpPr>
            <a:spLocks noChangeShapeType="1"/>
          </p:cNvSpPr>
          <p:nvPr userDrawn="1"/>
        </p:nvSpPr>
        <p:spPr bwMode="auto">
          <a:xfrm>
            <a:off x="1878013" y="803275"/>
            <a:ext cx="8027987"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Rectangle 4"/>
          <p:cNvSpPr>
            <a:spLocks noChangeArrowheads="1"/>
          </p:cNvSpPr>
          <p:nvPr userDrawn="1"/>
        </p:nvSpPr>
        <p:spPr bwMode="auto">
          <a:xfrm>
            <a:off x="646113" y="6538913"/>
            <a:ext cx="9256712" cy="319087"/>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buSzPct val="100000"/>
              <a:defRPr/>
            </a:pPr>
            <a:r>
              <a:rPr lang="en-US" altLang="en-US" sz="900" b="1">
                <a:solidFill>
                  <a:srgbClr val="000000"/>
                </a:solidFill>
                <a:latin typeface="Verdana" panose="020B0604030504040204" pitchFamily="34" charset="0"/>
              </a:rPr>
              <a:t>Slide Number: </a:t>
            </a:r>
            <a:fld id="{FEF12287-8FEC-421E-903E-8D4AD6D568C4}" type="slidenum">
              <a:rPr lang="en-US" altLang="en-US" sz="900" b="1" smtClean="0">
                <a:solidFill>
                  <a:srgbClr val="000000"/>
                </a:solidFill>
                <a:latin typeface="Verdana" panose="020B0604030504040204" pitchFamily="34" charset="0"/>
              </a:rPr>
              <a:pPr algn="ctr" eaLnBrk="1" hangingPunct="1">
                <a:buSzPct val="100000"/>
                <a:defRPr/>
              </a:pPr>
              <a:t>‹#›</a:t>
            </a:fld>
            <a:endParaRPr lang="en-US" altLang="en-US" sz="900" b="1">
              <a:solidFill>
                <a:srgbClr val="000000"/>
              </a:solidFill>
              <a:latin typeface="Verdana" panose="020B0604030504040204" pitchFamily="34" charset="0"/>
            </a:endParaRPr>
          </a:p>
        </p:txBody>
      </p:sp>
    </p:spTree>
    <p:extLst>
      <p:ext uri="{BB962C8B-B14F-4D97-AF65-F5344CB8AC3E}">
        <p14:creationId xmlns:p14="http://schemas.microsoft.com/office/powerpoint/2010/main" val="32604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Line 2"/>
          <p:cNvSpPr>
            <a:spLocks noChangeShapeType="1"/>
          </p:cNvSpPr>
          <p:nvPr userDrawn="1"/>
        </p:nvSpPr>
        <p:spPr bwMode="auto">
          <a:xfrm>
            <a:off x="-9525" y="777875"/>
            <a:ext cx="8031163"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Line 3"/>
          <p:cNvSpPr>
            <a:spLocks noChangeShapeType="1"/>
          </p:cNvSpPr>
          <p:nvPr userDrawn="1"/>
        </p:nvSpPr>
        <p:spPr bwMode="auto">
          <a:xfrm>
            <a:off x="1878013" y="803275"/>
            <a:ext cx="8027987"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Rectangle 4"/>
          <p:cNvSpPr>
            <a:spLocks noChangeArrowheads="1"/>
          </p:cNvSpPr>
          <p:nvPr userDrawn="1"/>
        </p:nvSpPr>
        <p:spPr bwMode="auto">
          <a:xfrm>
            <a:off x="646113" y="6538913"/>
            <a:ext cx="9256712" cy="319087"/>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buSzPct val="100000"/>
              <a:defRPr/>
            </a:pPr>
            <a:r>
              <a:rPr lang="en-US" altLang="en-US" sz="900" b="1">
                <a:solidFill>
                  <a:srgbClr val="000000"/>
                </a:solidFill>
                <a:latin typeface="Verdana" panose="020B0604030504040204" pitchFamily="34" charset="0"/>
              </a:rPr>
              <a:t>Slide Number: </a:t>
            </a:r>
            <a:fld id="{FEF12287-8FEC-421E-903E-8D4AD6D568C4}" type="slidenum">
              <a:rPr lang="en-US" altLang="en-US" sz="900" b="1" smtClean="0">
                <a:solidFill>
                  <a:srgbClr val="000000"/>
                </a:solidFill>
                <a:latin typeface="Verdana" panose="020B0604030504040204" pitchFamily="34" charset="0"/>
              </a:rPr>
              <a:pPr algn="ctr" eaLnBrk="1" hangingPunct="1">
                <a:buSzPct val="100000"/>
                <a:defRPr/>
              </a:pPr>
              <a:t>‹#›</a:t>
            </a:fld>
            <a:endParaRPr lang="en-US" altLang="en-US" sz="900" b="1">
              <a:solidFill>
                <a:srgbClr val="000000"/>
              </a:solidFill>
              <a:latin typeface="Verdana" panose="020B0604030504040204" pitchFamily="34" charset="0"/>
            </a:endParaRPr>
          </a:p>
        </p:txBody>
      </p:sp>
    </p:spTree>
    <p:extLst>
      <p:ext uri="{BB962C8B-B14F-4D97-AF65-F5344CB8AC3E}">
        <p14:creationId xmlns:p14="http://schemas.microsoft.com/office/powerpoint/2010/main" val="2171277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Line 2"/>
          <p:cNvSpPr>
            <a:spLocks noChangeShapeType="1"/>
          </p:cNvSpPr>
          <p:nvPr userDrawn="1"/>
        </p:nvSpPr>
        <p:spPr bwMode="auto">
          <a:xfrm>
            <a:off x="-9525" y="777875"/>
            <a:ext cx="8031163"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 name="Line 3"/>
          <p:cNvSpPr>
            <a:spLocks noChangeShapeType="1"/>
          </p:cNvSpPr>
          <p:nvPr userDrawn="1"/>
        </p:nvSpPr>
        <p:spPr bwMode="auto">
          <a:xfrm>
            <a:off x="1878013" y="803275"/>
            <a:ext cx="8027987"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Rectangle 4"/>
          <p:cNvSpPr>
            <a:spLocks noChangeArrowheads="1"/>
          </p:cNvSpPr>
          <p:nvPr userDrawn="1"/>
        </p:nvSpPr>
        <p:spPr bwMode="auto">
          <a:xfrm>
            <a:off x="646113" y="6538913"/>
            <a:ext cx="9256712" cy="319087"/>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buSzPct val="100000"/>
              <a:defRPr/>
            </a:pPr>
            <a:r>
              <a:rPr lang="en-US" altLang="en-US" sz="900" b="1">
                <a:solidFill>
                  <a:srgbClr val="000000"/>
                </a:solidFill>
                <a:latin typeface="Verdana" panose="020B0604030504040204" pitchFamily="34" charset="0"/>
              </a:rPr>
              <a:t>Slide Number: </a:t>
            </a:r>
            <a:fld id="{FEF12287-8FEC-421E-903E-8D4AD6D568C4}" type="slidenum">
              <a:rPr lang="en-US" altLang="en-US" sz="900" b="1" smtClean="0">
                <a:solidFill>
                  <a:srgbClr val="000000"/>
                </a:solidFill>
                <a:latin typeface="Verdana" panose="020B0604030504040204" pitchFamily="34" charset="0"/>
              </a:rPr>
              <a:pPr algn="ctr" eaLnBrk="1" hangingPunct="1">
                <a:buSzPct val="100000"/>
                <a:defRPr/>
              </a:pPr>
              <a:t>‹#›</a:t>
            </a:fld>
            <a:endParaRPr lang="en-US" altLang="en-US" sz="900" b="1">
              <a:solidFill>
                <a:srgbClr val="000000"/>
              </a:solidFill>
              <a:latin typeface="Verdana" panose="020B0604030504040204" pitchFamily="34" charset="0"/>
            </a:endParaRPr>
          </a:p>
        </p:txBody>
      </p:sp>
    </p:spTree>
    <p:extLst>
      <p:ext uri="{BB962C8B-B14F-4D97-AF65-F5344CB8AC3E}">
        <p14:creationId xmlns:p14="http://schemas.microsoft.com/office/powerpoint/2010/main" val="1016635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4107" y="788415"/>
            <a:ext cx="3260050" cy="1056409"/>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012860" y="836712"/>
            <a:ext cx="5539504" cy="52683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4107" y="1828693"/>
            <a:ext cx="3260050" cy="42646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Line 2"/>
          <p:cNvSpPr>
            <a:spLocks noChangeShapeType="1"/>
          </p:cNvSpPr>
          <p:nvPr userDrawn="1"/>
        </p:nvSpPr>
        <p:spPr bwMode="auto">
          <a:xfrm>
            <a:off x="-9525" y="777875"/>
            <a:ext cx="8031163"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Line 3"/>
          <p:cNvSpPr>
            <a:spLocks noChangeShapeType="1"/>
          </p:cNvSpPr>
          <p:nvPr userDrawn="1"/>
        </p:nvSpPr>
        <p:spPr bwMode="auto">
          <a:xfrm>
            <a:off x="2016661" y="790873"/>
            <a:ext cx="8027987" cy="1588"/>
          </a:xfrm>
          <a:prstGeom prst="line">
            <a:avLst/>
          </a:prstGeom>
          <a:noFill/>
          <a:ln w="12600">
            <a:solidFill>
              <a:srgbClr val="003FB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Rectangle 4"/>
          <p:cNvSpPr>
            <a:spLocks noChangeArrowheads="1"/>
          </p:cNvSpPr>
          <p:nvPr userDrawn="1"/>
        </p:nvSpPr>
        <p:spPr bwMode="auto">
          <a:xfrm>
            <a:off x="646113" y="6538913"/>
            <a:ext cx="9256712" cy="319087"/>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880" tIns="42120" rIns="83880" bIns="4212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buSzPct val="100000"/>
              <a:defRPr/>
            </a:pPr>
            <a:r>
              <a:rPr lang="en-US" altLang="en-US" sz="900" b="1">
                <a:solidFill>
                  <a:srgbClr val="000000"/>
                </a:solidFill>
                <a:latin typeface="Verdana" panose="020B0604030504040204" pitchFamily="34" charset="0"/>
              </a:rPr>
              <a:t>Slide Number: </a:t>
            </a:r>
            <a:fld id="{FEF12287-8FEC-421E-903E-8D4AD6D568C4}" type="slidenum">
              <a:rPr lang="en-US" altLang="en-US" sz="900" b="1" smtClean="0">
                <a:solidFill>
                  <a:srgbClr val="000000"/>
                </a:solidFill>
                <a:latin typeface="Verdana" panose="020B0604030504040204" pitchFamily="34" charset="0"/>
              </a:rPr>
              <a:pPr algn="ctr" eaLnBrk="1" hangingPunct="1">
                <a:buSzPct val="100000"/>
                <a:defRPr/>
              </a:pPr>
              <a:t>‹#›</a:t>
            </a:fld>
            <a:endParaRPr lang="en-US" altLang="en-US" sz="900" b="1">
              <a:solidFill>
                <a:srgbClr val="000000"/>
              </a:solidFill>
              <a:latin typeface="Verdana" panose="020B0604030504040204" pitchFamily="34" charset="0"/>
            </a:endParaRPr>
          </a:p>
        </p:txBody>
      </p:sp>
    </p:spTree>
    <p:extLst>
      <p:ext uri="{BB962C8B-B14F-4D97-AF65-F5344CB8AC3E}">
        <p14:creationId xmlns:p14="http://schemas.microsoft.com/office/powerpoint/2010/main" val="78103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4107" y="116632"/>
            <a:ext cx="8918258" cy="64519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44841" y="1074709"/>
            <a:ext cx="8918258" cy="50786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3" name="Picture 1"/>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b="10281"/>
          <a:stretch>
            <a:fillRect/>
          </a:stretch>
        </p:blipFill>
        <p:spPr bwMode="auto">
          <a:xfrm>
            <a:off x="0" y="0"/>
            <a:ext cx="646113" cy="6858000"/>
          </a:xfrm>
          <a:prstGeom prst="rect">
            <a:avLst/>
          </a:prstGeom>
          <a:noFill/>
          <a:ln>
            <a:noFill/>
          </a:ln>
          <a:effectLst/>
          <a:extLst>
            <a:ext uri="{909E8E84-426E-40DD-AFC4-6F175D3DCCD1}">
              <a14:hiddenFill xmlns:a14="http://schemas.microsoft.com/office/drawing/2010/main">
                <a:blipFill dpi="0" rotWithShape="0">
                  <a:blip/>
                  <a:srcRect b="1028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Text Box 9"/>
          <p:cNvSpPr txBox="1">
            <a:spLocks noChangeArrowheads="1"/>
          </p:cNvSpPr>
          <p:nvPr userDrawn="1"/>
        </p:nvSpPr>
        <p:spPr bwMode="auto">
          <a:xfrm rot="10800000">
            <a:off x="149443" y="769938"/>
            <a:ext cx="369453" cy="556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83880" tIns="42120" rIns="83880" bIns="42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ea typeface="Lucida Sans Unicode" charset="0"/>
                <a:cs typeface="Lucida Sans Unicode"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ea typeface="Lucida Sans Unicode" charset="0"/>
                <a:cs typeface="Lucida Sans Unicode"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ea typeface="Lucida Sans Unicode" charset="0"/>
                <a:cs typeface="Lucida Sans Unicode"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ea typeface="Lucida Sans Unicode" charset="0"/>
                <a:cs typeface="Lucida Sans Unicode"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ea typeface="Lucida Sans Unicode" charset="0"/>
                <a:cs typeface="Lucida Sans Unicode"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ea typeface="Lucida Sans Unicode" charset="0"/>
                <a:cs typeface="Lucida Sans Unicode"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ea typeface="Lucida Sans Unicode" charset="0"/>
                <a:cs typeface="Lucida Sans Unicode"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ea typeface="Lucida Sans Unicode" charset="0"/>
                <a:cs typeface="Lucida Sans Unicode"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ea typeface="Lucida Sans Unicode" charset="0"/>
                <a:cs typeface="Lucida Sans Unicode" charset="0"/>
              </a:defRPr>
            </a:lvl9pPr>
          </a:lstStyle>
          <a:p>
            <a:pPr eaLnBrk="1" hangingPunct="1">
              <a:spcBef>
                <a:spcPts val="813"/>
              </a:spcBef>
              <a:buSzPct val="100000"/>
              <a:defRPr/>
            </a:pPr>
            <a:r>
              <a:rPr lang="en-GB" sz="1300" b="1">
                <a:solidFill>
                  <a:srgbClr val="FFFFFF"/>
                </a:solidFill>
                <a:latin typeface="Arial" panose="020B0604020202020204" pitchFamily="34" charset="0"/>
                <a:cs typeface="Arial" panose="020B0604020202020204" pitchFamily="34" charset="0"/>
              </a:rPr>
              <a:t>PIL: The experts in process improvement technologies</a:t>
            </a:r>
          </a:p>
        </p:txBody>
      </p:sp>
    </p:spTree>
    <p:extLst>
      <p:ext uri="{BB962C8B-B14F-4D97-AF65-F5344CB8AC3E}">
        <p14:creationId xmlns:p14="http://schemas.microsoft.com/office/powerpoint/2010/main" val="1244633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spcBef>
          <a:spcPct val="0"/>
        </a:spcBef>
        <a:buNone/>
        <a:defRPr sz="3300" b="1" kern="1200">
          <a:solidFill>
            <a:srgbClr val="3366C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4a"/><Relationship Id="rId7" Type="http://schemas.openxmlformats.org/officeDocument/2006/relationships/image" Target="../media/image5.tif"/><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1.xml"/><Relationship Id="rId10"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video" Target="../media/media11.mp4"/><Relationship Id="rId7" Type="http://schemas.openxmlformats.org/officeDocument/2006/relationships/notesSlide" Target="../notesSlides/notesSlide11.xml"/><Relationship Id="rId2" Type="http://schemas.microsoft.com/office/2007/relationships/media" Target="../media/media11.mp4"/><Relationship Id="rId1" Type="http://schemas.openxmlformats.org/officeDocument/2006/relationships/tags" Target="../tags/tag5.xml"/><Relationship Id="rId6" Type="http://schemas.openxmlformats.org/officeDocument/2006/relationships/slideLayout" Target="../slideLayouts/slideLayout7.xml"/><Relationship Id="rId5" Type="http://schemas.openxmlformats.org/officeDocument/2006/relationships/audio" Target="../media/media12.m4a"/><Relationship Id="rId10" Type="http://schemas.openxmlformats.org/officeDocument/2006/relationships/image" Target="../media/image8.png"/><Relationship Id="rId4" Type="http://schemas.microsoft.com/office/2007/relationships/media" Target="../media/media12.m4a"/><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8.png"/><Relationship Id="rId2" Type="http://schemas.openxmlformats.org/officeDocument/2006/relationships/audio" Target="../media/media2.m4a"/><Relationship Id="rId16" Type="http://schemas.openxmlformats.org/officeDocument/2006/relationships/image" Target="../media/image20.jpeg"/><Relationship Id="rId1" Type="http://schemas.microsoft.com/office/2007/relationships/media" Target="../media/media2.m4a"/><Relationship Id="rId6" Type="http://schemas.openxmlformats.org/officeDocument/2006/relationships/image" Target="../media/image10.jpg"/><Relationship Id="rId11" Type="http://schemas.openxmlformats.org/officeDocument/2006/relationships/image" Target="../media/image15.jpeg"/><Relationship Id="rId5" Type="http://schemas.openxmlformats.org/officeDocument/2006/relationships/image" Target="../media/image9.jp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8.png"/><Relationship Id="rId2" Type="http://schemas.microsoft.com/office/2007/relationships/media" Target="../media/media21.m4a"/><Relationship Id="rId1" Type="http://schemas.openxmlformats.org/officeDocument/2006/relationships/tags" Target="../tags/tag6.xml"/><Relationship Id="rId6" Type="http://schemas.openxmlformats.org/officeDocument/2006/relationships/hyperlink" Target="mailto:info@processing.com" TargetMode="Externa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8.xml"/><Relationship Id="rId7" Type="http://schemas.openxmlformats.org/officeDocument/2006/relationships/image" Target="../media/image26.emf"/><Relationship Id="rId12"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28.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audio" Target="../media/media6.m4a"/><Relationship Id="rId7" Type="http://schemas.openxmlformats.org/officeDocument/2006/relationships/image" Target="../media/image34.png"/><Relationship Id="rId12"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33.jpeg"/><Relationship Id="rId11" Type="http://schemas.openxmlformats.org/officeDocument/2006/relationships/image" Target="../media/image37.svg"/><Relationship Id="rId5" Type="http://schemas.openxmlformats.org/officeDocument/2006/relationships/notesSlide" Target="../notesSlides/notesSlide6.xml"/><Relationship Id="rId10" Type="http://schemas.openxmlformats.org/officeDocument/2006/relationships/image" Target="../media/image36.png"/><Relationship Id="rId4" Type="http://schemas.openxmlformats.org/officeDocument/2006/relationships/slideLayout" Target="../slideLayouts/slideLayout7.xml"/><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7.m4a"/><Relationship Id="rId7" Type="http://schemas.openxmlformats.org/officeDocument/2006/relationships/image" Target="../media/image38.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notesSlide" Target="../notesSlides/notesSlide7.xml"/><Relationship Id="rId4" Type="http://schemas.openxmlformats.org/officeDocument/2006/relationships/slideLayout" Target="../slideLayouts/slideLayout7.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7042819" y="6021288"/>
            <a:ext cx="2340768" cy="576064"/>
          </a:xfrm>
        </p:spPr>
        <p:txBody>
          <a:bodyPr>
            <a:normAutofit fontScale="70000" lnSpcReduction="20000"/>
          </a:bodyPr>
          <a:lstStyle/>
          <a:p>
            <a:r>
              <a:rPr lang="en-GB" b="1" dirty="0">
                <a:solidFill>
                  <a:schemeClr val="tx1"/>
                </a:solidFill>
              </a:rPr>
              <a:t>WRITTEN BY </a:t>
            </a:r>
          </a:p>
          <a:p>
            <a:r>
              <a:rPr lang="en-GB" b="1" dirty="0">
                <a:solidFill>
                  <a:schemeClr val="tx1"/>
                </a:solidFill>
              </a:rPr>
              <a:t>JOHN GLASS </a:t>
            </a:r>
          </a:p>
        </p:txBody>
      </p:sp>
      <p:sp>
        <p:nvSpPr>
          <p:cNvPr id="7" name="TextBox 6"/>
          <p:cNvSpPr txBox="1"/>
          <p:nvPr/>
        </p:nvSpPr>
        <p:spPr>
          <a:xfrm>
            <a:off x="1524555" y="1332059"/>
            <a:ext cx="6814409" cy="584775"/>
          </a:xfrm>
          <a:prstGeom prst="rect">
            <a:avLst/>
          </a:prstGeom>
          <a:noFill/>
        </p:spPr>
        <p:txBody>
          <a:bodyPr wrap="square" rtlCol="0">
            <a:spAutoFit/>
          </a:bodyPr>
          <a:lstStyle/>
          <a:p>
            <a:pPr algn="ctr"/>
            <a:r>
              <a:rPr lang="en-GB" sz="3200" dirty="0"/>
              <a:t>COMPANY PRESENTATION </a:t>
            </a:r>
          </a:p>
        </p:txBody>
      </p:sp>
      <p:sp>
        <p:nvSpPr>
          <p:cNvPr id="21" name="Rectangle 20"/>
          <p:cNvSpPr/>
          <p:nvPr/>
        </p:nvSpPr>
        <p:spPr bwMode="auto">
          <a:xfrm>
            <a:off x="629822" y="4916070"/>
            <a:ext cx="9306641" cy="1712941"/>
          </a:xfrm>
          <a:prstGeom prst="rect">
            <a:avLst/>
          </a:prstGeom>
          <a:solidFill>
            <a:srgbClr val="005DAB"/>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defTabSz="839788" fontAlgn="base">
              <a:spcBef>
                <a:spcPct val="0"/>
              </a:spcBef>
              <a:spcAft>
                <a:spcPct val="0"/>
              </a:spcAft>
            </a:pPr>
            <a:endParaRPr lang="en-GB" sz="3300" dirty="0">
              <a:latin typeface="Arial" charset="0"/>
            </a:endParaRPr>
          </a:p>
        </p:txBody>
      </p:sp>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r="29947"/>
          <a:stretch/>
        </p:blipFill>
        <p:spPr>
          <a:xfrm>
            <a:off x="655646" y="-7603"/>
            <a:ext cx="9253529" cy="3834510"/>
          </a:xfrm>
          <a:prstGeom prst="rect">
            <a:avLst/>
          </a:prstGeom>
          <a:ln w="19050">
            <a:noFill/>
          </a:ln>
          <a:effectLst/>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279" y="3955896"/>
            <a:ext cx="3290621" cy="804521"/>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3609" y="558266"/>
            <a:ext cx="161485" cy="162877"/>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0880" y="2183450"/>
            <a:ext cx="477066" cy="116637"/>
          </a:xfrm>
          <a:prstGeom prst="rect">
            <a:avLst/>
          </a:prstGeom>
        </p:spPr>
      </p:pic>
      <p:sp>
        <p:nvSpPr>
          <p:cNvPr id="35" name="Rectangle 34"/>
          <p:cNvSpPr/>
          <p:nvPr/>
        </p:nvSpPr>
        <p:spPr bwMode="auto">
          <a:xfrm>
            <a:off x="1587" y="1332058"/>
            <a:ext cx="628234" cy="613002"/>
          </a:xfrm>
          <a:prstGeom prst="rect">
            <a:avLst/>
          </a:prstGeom>
          <a:solidFill>
            <a:srgbClr val="005DAB"/>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defTabSz="839788" fontAlgn="base">
              <a:spcBef>
                <a:spcPct val="0"/>
              </a:spcBef>
              <a:spcAft>
                <a:spcPct val="0"/>
              </a:spcAft>
            </a:pPr>
            <a:endParaRPr lang="en-GB" sz="3300" dirty="0">
              <a:latin typeface="Arial" charset="0"/>
            </a:endParaRPr>
          </a:p>
        </p:txBody>
      </p:sp>
      <p:sp>
        <p:nvSpPr>
          <p:cNvPr id="14" name="Title 3"/>
          <p:cNvSpPr>
            <a:spLocks noGrp="1"/>
          </p:cNvSpPr>
          <p:nvPr>
            <p:ph type="ctrTitle" sz="quarter"/>
          </p:nvPr>
        </p:nvSpPr>
        <p:spPr>
          <a:xfrm>
            <a:off x="636210" y="4989988"/>
            <a:ext cx="8422833" cy="1463348"/>
          </a:xfrm>
        </p:spPr>
        <p:txBody>
          <a:bodyPr anchor="ctr">
            <a:normAutofit/>
          </a:bodyPr>
          <a:lstStyle/>
          <a:p>
            <a:pPr>
              <a:lnSpc>
                <a:spcPct val="150000"/>
              </a:lnSpc>
            </a:pPr>
            <a:r>
              <a:rPr lang="en-GB" sz="3600" dirty="0" smtClean="0">
                <a:solidFill>
                  <a:schemeClr val="bg1"/>
                </a:solidFill>
              </a:rPr>
              <a:t>PIL</a:t>
            </a:r>
            <a:r>
              <a:rPr lang="ja-JP" altLang="en-US" sz="3600" dirty="0">
                <a:solidFill>
                  <a:schemeClr val="bg1"/>
                </a:solidFill>
              </a:rPr>
              <a:t>社</a:t>
            </a:r>
            <a:r>
              <a:rPr lang="ja-JP" altLang="en-US" sz="3600" dirty="0" smtClean="0">
                <a:solidFill>
                  <a:schemeClr val="bg1"/>
                </a:solidFill>
              </a:rPr>
              <a:t>の</a:t>
            </a:r>
            <a:r>
              <a:rPr lang="en-US" altLang="ja-JP" sz="3600" dirty="0" err="1" smtClean="0">
                <a:solidFill>
                  <a:schemeClr val="bg1"/>
                </a:solidFill>
              </a:rPr>
              <a:t>i</a:t>
            </a:r>
            <a:r>
              <a:rPr lang="en-US" altLang="ja-JP" sz="3600" dirty="0" smtClean="0">
                <a:solidFill>
                  <a:schemeClr val="bg1"/>
                </a:solidFill>
              </a:rPr>
              <a:t>-</a:t>
            </a:r>
            <a:r>
              <a:rPr lang="en-GB" sz="3600" dirty="0" smtClean="0">
                <a:solidFill>
                  <a:schemeClr val="bg1"/>
                </a:solidFill>
              </a:rPr>
              <a:t> CDU</a:t>
            </a:r>
            <a:r>
              <a:rPr lang="ja-JP" altLang="en-US" sz="3200" dirty="0">
                <a:solidFill>
                  <a:schemeClr val="bg1"/>
                </a:solidFill>
              </a:rPr>
              <a:t>™</a:t>
            </a:r>
            <a:r>
              <a:rPr lang="en-GB" sz="3200" dirty="0" smtClean="0">
                <a:solidFill>
                  <a:schemeClr val="bg1"/>
                </a:solidFill>
              </a:rPr>
              <a:t> </a:t>
            </a:r>
            <a:r>
              <a:rPr lang="ja-JP" altLang="en-US" sz="3600" dirty="0" smtClean="0">
                <a:solidFill>
                  <a:schemeClr val="bg1"/>
                </a:solidFill>
              </a:rPr>
              <a:t>技術の　ご紹介</a:t>
            </a:r>
            <a:r>
              <a:rPr lang="en-GB" sz="3600" dirty="0" smtClean="0">
                <a:solidFill>
                  <a:schemeClr val="bg1"/>
                </a:solidFill>
              </a:rPr>
              <a:t>  </a:t>
            </a:r>
            <a:endParaRPr lang="en-GB" sz="2800" dirty="0">
              <a:solidFill>
                <a:schemeClr val="bg1"/>
              </a:solidFill>
              <a:effectLst/>
            </a:endParaRPr>
          </a:p>
        </p:txBody>
      </p:sp>
      <p:pic>
        <p:nvPicPr>
          <p:cNvPr id="2" name="No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247063" y="4238625"/>
            <a:ext cx="487362" cy="487363"/>
          </a:xfrm>
          <a:prstGeom prst="rect">
            <a:avLst/>
          </a:prstGeom>
        </p:spPr>
      </p:pic>
    </p:spTree>
    <p:custDataLst>
      <p:tags r:id="rId1"/>
    </p:custDataLst>
    <p:extLst>
      <p:ext uri="{BB962C8B-B14F-4D97-AF65-F5344CB8AC3E}">
        <p14:creationId xmlns:p14="http://schemas.microsoft.com/office/powerpoint/2010/main" val="3644006514"/>
      </p:ext>
    </p:extLst>
  </p:cSld>
  <p:clrMapOvr>
    <a:masterClrMapping/>
  </p:clrMapOvr>
  <p:transition advTm="4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383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123" y="2780928"/>
            <a:ext cx="9001000" cy="1362075"/>
          </a:xfrm>
        </p:spPr>
        <p:txBody>
          <a:bodyPr>
            <a:normAutofit/>
          </a:bodyPr>
          <a:lstStyle/>
          <a:p>
            <a:pPr algn="ctr"/>
            <a:r>
              <a:rPr lang="en-US" cap="none" dirty="0"/>
              <a:t/>
            </a:r>
            <a:br>
              <a:rPr lang="en-US" cap="none" dirty="0"/>
            </a:br>
            <a:r>
              <a:rPr lang="en-US" cap="none" dirty="0" err="1"/>
              <a:t>i</a:t>
            </a:r>
            <a:r>
              <a:rPr lang="en-US" cap="none" dirty="0"/>
              <a:t>-CDU </a:t>
            </a:r>
            <a:r>
              <a:rPr lang="ja-JP" altLang="en-US" cap="none" dirty="0"/>
              <a:t>技術</a:t>
            </a:r>
            <a:r>
              <a:rPr lang="ja-JP" altLang="en-US" cap="none" dirty="0" smtClean="0"/>
              <a:t>のご紹介</a:t>
            </a:r>
            <a:endParaRPr lang="en-US" dirty="0"/>
          </a:p>
        </p:txBody>
      </p:sp>
      <p:grpSp>
        <p:nvGrpSpPr>
          <p:cNvPr id="4" name="Group 5"/>
          <p:cNvGrpSpPr>
            <a:grpSpLocks/>
          </p:cNvGrpSpPr>
          <p:nvPr/>
        </p:nvGrpSpPr>
        <p:grpSpPr bwMode="auto">
          <a:xfrm>
            <a:off x="6620410" y="4740275"/>
            <a:ext cx="3018804" cy="1677988"/>
            <a:chOff x="4286248" y="2500306"/>
            <a:chExt cx="2787154" cy="1677970"/>
          </a:xfrm>
        </p:grpSpPr>
        <p:pic>
          <p:nvPicPr>
            <p:cNvPr id="5" name="Picture 3"/>
            <p:cNvPicPr>
              <a:picLocks noChangeAspect="1" noChangeArrowheads="1"/>
            </p:cNvPicPr>
            <p:nvPr/>
          </p:nvPicPr>
          <p:blipFill>
            <a:blip r:embed="rId5" cstate="print"/>
            <a:srcRect/>
            <a:stretch>
              <a:fillRect/>
            </a:stretch>
          </p:blipFill>
          <p:spPr bwMode="auto">
            <a:xfrm>
              <a:off x="4929190" y="2500306"/>
              <a:ext cx="2144212" cy="1594539"/>
            </a:xfrm>
            <a:prstGeom prst="rect">
              <a:avLst/>
            </a:prstGeom>
            <a:noFill/>
            <a:ln w="9525">
              <a:noFill/>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4286248" y="3000372"/>
              <a:ext cx="942935" cy="1177904"/>
            </a:xfrm>
            <a:prstGeom prst="rect">
              <a:avLst/>
            </a:prstGeom>
            <a:noFill/>
            <a:ln w="9525">
              <a:noFill/>
              <a:miter lim="800000"/>
              <a:headEnd/>
              <a:tailEnd/>
            </a:ln>
          </p:spPr>
        </p:pic>
      </p:grpSp>
      <p:pic>
        <p:nvPicPr>
          <p:cNvPr id="3" name="No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07238" y="1770063"/>
            <a:ext cx="487362" cy="487362"/>
          </a:xfrm>
          <a:prstGeom prst="rect">
            <a:avLst/>
          </a:prstGeom>
        </p:spPr>
      </p:pic>
    </p:spTree>
    <p:extLst>
      <p:ext uri="{BB962C8B-B14F-4D97-AF65-F5344CB8AC3E}">
        <p14:creationId xmlns:p14="http://schemas.microsoft.com/office/powerpoint/2010/main" val="3264477446"/>
      </p:ext>
    </p:extLst>
  </p:cSld>
  <p:clrMapOvr>
    <a:masterClrMapping/>
  </p:clrMapOvr>
  <mc:AlternateContent xmlns:mc="http://schemas.openxmlformats.org/markup-compatibility/2006" xmlns:p14="http://schemas.microsoft.com/office/powerpoint/2010/main">
    <mc:Choice Requires="p14">
      <p:transition spd="slow" p14:dur="2000" advTm="10677"/>
    </mc:Choice>
    <mc:Fallback xmlns="">
      <p:transition spd="slow" advTm="10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9355"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78F93F-1601-410F-8FE4-11884C365F72}"/>
              </a:ext>
            </a:extLst>
          </p:cNvPr>
          <p:cNvSpPr>
            <a:spLocks noGrp="1"/>
          </p:cNvSpPr>
          <p:nvPr>
            <p:ph type="title"/>
          </p:nvPr>
        </p:nvSpPr>
        <p:spPr/>
        <p:txBody>
          <a:bodyPr>
            <a:normAutofit/>
          </a:bodyPr>
          <a:lstStyle/>
          <a:p>
            <a:r>
              <a:rPr lang="ja-JP" altLang="en-US" dirty="0" smtClean="0"/>
              <a:t>第１</a:t>
            </a:r>
            <a:r>
              <a:rPr lang="en-GB" dirty="0" smtClean="0"/>
              <a:t>- </a:t>
            </a:r>
            <a:r>
              <a:rPr lang="ja-JP" altLang="en-US" dirty="0" smtClean="0"/>
              <a:t>原理　モデル</a:t>
            </a:r>
            <a:r>
              <a:rPr lang="en-GB" dirty="0" smtClean="0"/>
              <a:t> </a:t>
            </a:r>
            <a:r>
              <a:rPr lang="en-GB" dirty="0"/>
              <a:t>– </a:t>
            </a:r>
            <a:r>
              <a:rPr lang="ja-JP" altLang="en-US" dirty="0" smtClean="0"/>
              <a:t>従来法の</a:t>
            </a:r>
            <a:r>
              <a:rPr lang="en-GB" dirty="0" smtClean="0"/>
              <a:t> </a:t>
            </a:r>
            <a:r>
              <a:rPr lang="ja-JP" altLang="en-US" dirty="0" smtClean="0"/>
              <a:t>アプローチ</a:t>
            </a:r>
            <a:endParaRPr lang="en-GB" dirty="0"/>
          </a:p>
        </p:txBody>
      </p:sp>
      <p:pic>
        <p:nvPicPr>
          <p:cNvPr id="3" name="Picture 2">
            <a:extLst>
              <a:ext uri="{FF2B5EF4-FFF2-40B4-BE49-F238E27FC236}">
                <a16:creationId xmlns:a16="http://schemas.microsoft.com/office/drawing/2014/main" xmlns="" id="{E314D862-478A-498F-8523-3CB5CC26F3C6}"/>
              </a:ext>
            </a:extLst>
          </p:cNvPr>
          <p:cNvPicPr>
            <a:picLocks noChangeAspect="1"/>
          </p:cNvPicPr>
          <p:nvPr/>
        </p:nvPicPr>
        <p:blipFill>
          <a:blip r:embed="rId8"/>
          <a:stretch>
            <a:fillRect/>
          </a:stretch>
        </p:blipFill>
        <p:spPr>
          <a:xfrm>
            <a:off x="850131" y="980728"/>
            <a:ext cx="8918258" cy="5400600"/>
          </a:xfrm>
          <a:prstGeom prst="rect">
            <a:avLst/>
          </a:prstGeom>
        </p:spPr>
      </p:pic>
      <p:sp>
        <p:nvSpPr>
          <p:cNvPr id="4" name="TextBox 3">
            <a:extLst>
              <a:ext uri="{FF2B5EF4-FFF2-40B4-BE49-F238E27FC236}">
                <a16:creationId xmlns:a16="http://schemas.microsoft.com/office/drawing/2014/main" xmlns="" id="{9AE05408-03DD-44D1-AC95-CDFDC20F8BA6}"/>
              </a:ext>
            </a:extLst>
          </p:cNvPr>
          <p:cNvSpPr txBox="1"/>
          <p:nvPr/>
        </p:nvSpPr>
        <p:spPr>
          <a:xfrm>
            <a:off x="826854" y="908720"/>
            <a:ext cx="1584176" cy="246221"/>
          </a:xfrm>
          <a:prstGeom prst="rect">
            <a:avLst/>
          </a:prstGeom>
          <a:solidFill>
            <a:schemeClr val="bg1"/>
          </a:solidFill>
        </p:spPr>
        <p:txBody>
          <a:bodyPr wrap="square" rtlCol="0">
            <a:spAutoFit/>
          </a:bodyPr>
          <a:lstStyle/>
          <a:p>
            <a:endParaRPr lang="en-GB" sz="1000" dirty="0"/>
          </a:p>
        </p:txBody>
      </p:sp>
      <p:pic>
        <p:nvPicPr>
          <p:cNvPr id="9" name="Screen Recording 8">
            <a:hlinkClick r:id="" action="ppaction://media"/>
            <a:extLst>
              <a:ext uri="{FF2B5EF4-FFF2-40B4-BE49-F238E27FC236}">
                <a16:creationId xmlns:a16="http://schemas.microsoft.com/office/drawing/2014/main" xmlns="" id="{8F58D06F-BE4A-4142-BAA1-2E2BA9A2CE3A}"/>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0" y="984250"/>
            <a:ext cx="9909175" cy="4887913"/>
          </a:xfrm>
          <a:prstGeom prst="rect">
            <a:avLst/>
          </a:prstGeom>
        </p:spPr>
      </p:pic>
      <p:pic>
        <p:nvPicPr>
          <p:cNvPr id="5" name="No1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856413" y="1457325"/>
            <a:ext cx="487362" cy="487363"/>
          </a:xfrm>
          <a:prstGeom prst="rect">
            <a:avLst/>
          </a:prstGeom>
        </p:spPr>
      </p:pic>
    </p:spTree>
    <p:custDataLst>
      <p:tags r:id="rId1"/>
    </p:custDataLst>
    <p:extLst>
      <p:ext uri="{BB962C8B-B14F-4D97-AF65-F5344CB8AC3E}">
        <p14:creationId xmlns:p14="http://schemas.microsoft.com/office/powerpoint/2010/main" val="2510616075"/>
      </p:ext>
    </p:extLst>
  </p:cSld>
  <p:clrMapOvr>
    <a:masterClrMapping/>
  </p:clrMapOvr>
  <mc:AlternateContent xmlns:mc="http://schemas.openxmlformats.org/markup-compatibility/2006" xmlns:p14="http://schemas.microsoft.com/office/powerpoint/2010/main">
    <mc:Choice Requires="p14">
      <p:transition spd="slow" p14:dur="2000" advTm="88823"/>
    </mc:Choice>
    <mc:Fallback xmlns="">
      <p:transition spd="slow" advTm="88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89" fill="hold"/>
                                        <p:tgtEl>
                                          <p:spTgt spid="9"/>
                                        </p:tgtEl>
                                      </p:cBhvr>
                                    </p:cmd>
                                  </p:childTnLst>
                                </p:cTn>
                              </p:par>
                            </p:childTnLst>
                          </p:cTn>
                        </p:par>
                        <p:par>
                          <p:cTn id="7" fill="hold">
                            <p:stCondLst>
                              <p:cond delay="27289"/>
                            </p:stCondLst>
                            <p:childTnLst>
                              <p:par>
                                <p:cTn id="8" presetID="1" presetClass="mediacall" presetSubtype="0" fill="hold" nodeType="afterEffect">
                                  <p:stCondLst>
                                    <p:cond delay="0"/>
                                  </p:stCondLst>
                                  <p:childTnLst>
                                    <p:cmd type="call" cmd="playFrom(0.0)">
                                      <p:cBhvr>
                                        <p:cTn id="9" dur="647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audio>
              <p:cMediaNode vol="80000">
                <p:cTn id="16" fill="remove"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3795" objId="9"/>
        <p14:triggerEvt type="onClick" time="3795" objId="9"/>
        <p14:playEvt time="8310" objId="5"/>
        <p14:stopEvt time="31152" objId="9"/>
        <p14:playEvt time="41450" objId="9"/>
        <p14:triggerEvt type="onClick" time="41450" objId="9"/>
        <p14:stopEvt time="68793" objId="9"/>
        <p14:stopEvt time="73089" objId="5"/>
        <p14:playEvt time="75766" objId="9"/>
        <p14:playEvt time="77306" objId="5"/>
        <p14:pauseEvt time="85695" objId="9"/>
        <p14:pauseEvt time="85695" objId="5"/>
        <p14:seekEvt time="85696" objId="9" seek="9880"/>
        <p14:resumeEvt time="85896" objId="9"/>
        <p14:seekEvt time="85896" objId="5" seek="8309"/>
        <p14:resumeEvt time="86097" objId="5"/>
        <p14:pauseEvt time="86690" objId="9"/>
        <p14:triggerEvt type="onClick" time="86690" objId="9"/>
        <p14:stopEvt time="88823" objId="9"/>
        <p14:stopEvt time="88823"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86B17D-05ED-4F87-B4F9-6E5AB17F30E9}"/>
              </a:ext>
            </a:extLst>
          </p:cNvPr>
          <p:cNvSpPr>
            <a:spLocks noGrp="1"/>
          </p:cNvSpPr>
          <p:nvPr>
            <p:ph type="title"/>
          </p:nvPr>
        </p:nvSpPr>
        <p:spPr/>
        <p:txBody>
          <a:bodyPr/>
          <a:lstStyle/>
          <a:p>
            <a:r>
              <a:rPr lang="en-GB" dirty="0"/>
              <a:t>CDU </a:t>
            </a:r>
            <a:r>
              <a:rPr lang="ja-JP" altLang="en-US" dirty="0"/>
              <a:t>技術</a:t>
            </a:r>
            <a:r>
              <a:rPr lang="en-GB" dirty="0" smtClean="0"/>
              <a:t>– </a:t>
            </a:r>
            <a:r>
              <a:rPr lang="ja-JP" altLang="en-US" dirty="0" smtClean="0"/>
              <a:t>最新の最適アプローチ</a:t>
            </a:r>
            <a:endParaRPr lang="en-GB" dirty="0"/>
          </a:p>
        </p:txBody>
      </p:sp>
      <p:sp>
        <p:nvSpPr>
          <p:cNvPr id="342" name="Rectangle 341">
            <a:extLst>
              <a:ext uri="{FF2B5EF4-FFF2-40B4-BE49-F238E27FC236}">
                <a16:creationId xmlns:a16="http://schemas.microsoft.com/office/drawing/2014/main" xmlns="" id="{A265D4ED-5C48-4633-9B9F-A36A55547457}"/>
              </a:ext>
            </a:extLst>
          </p:cNvPr>
          <p:cNvSpPr/>
          <p:nvPr/>
        </p:nvSpPr>
        <p:spPr>
          <a:xfrm>
            <a:off x="778083" y="856697"/>
            <a:ext cx="2160280" cy="56607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3" name="Picture 2" descr="Image result for neural network process modelling">
            <a:extLst>
              <a:ext uri="{FF2B5EF4-FFF2-40B4-BE49-F238E27FC236}">
                <a16:creationId xmlns:a16="http://schemas.microsoft.com/office/drawing/2014/main" xmlns="" id="{95A81B51-8928-4EFE-920F-7AE09D567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07" y="1771019"/>
            <a:ext cx="2689928" cy="2221265"/>
          </a:xfrm>
          <a:prstGeom prst="rect">
            <a:avLst/>
          </a:prstGeom>
          <a:noFill/>
          <a:extLst>
            <a:ext uri="{909E8E84-426E-40DD-AFC4-6F175D3DCCD1}">
              <a14:hiddenFill xmlns:a14="http://schemas.microsoft.com/office/drawing/2010/main">
                <a:solidFill>
                  <a:srgbClr val="FFFFFF"/>
                </a:solidFill>
              </a14:hiddenFill>
            </a:ext>
          </a:extLst>
        </p:spPr>
      </p:pic>
      <p:grpSp>
        <p:nvGrpSpPr>
          <p:cNvPr id="344" name="Group 343">
            <a:extLst>
              <a:ext uri="{FF2B5EF4-FFF2-40B4-BE49-F238E27FC236}">
                <a16:creationId xmlns:a16="http://schemas.microsoft.com/office/drawing/2014/main" xmlns="" id="{15692419-63AC-4A6E-85EE-2F1378D79B3E}"/>
              </a:ext>
            </a:extLst>
          </p:cNvPr>
          <p:cNvGrpSpPr/>
          <p:nvPr/>
        </p:nvGrpSpPr>
        <p:grpSpPr>
          <a:xfrm>
            <a:off x="922139" y="4212575"/>
            <a:ext cx="1944216" cy="1804691"/>
            <a:chOff x="922139" y="3974849"/>
            <a:chExt cx="2664296" cy="1804691"/>
          </a:xfrm>
        </p:grpSpPr>
        <p:sp>
          <p:nvSpPr>
            <p:cNvPr id="345" name="Oval 344">
              <a:extLst>
                <a:ext uri="{FF2B5EF4-FFF2-40B4-BE49-F238E27FC236}">
                  <a16:creationId xmlns:a16="http://schemas.microsoft.com/office/drawing/2014/main" xmlns="" id="{C6781A24-8FA8-4AC2-B86D-ED54845EC7FA}"/>
                </a:ext>
              </a:extLst>
            </p:cNvPr>
            <p:cNvSpPr/>
            <p:nvPr/>
          </p:nvSpPr>
          <p:spPr>
            <a:xfrm>
              <a:off x="1794973" y="490324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Oval 345">
              <a:extLst>
                <a:ext uri="{FF2B5EF4-FFF2-40B4-BE49-F238E27FC236}">
                  <a16:creationId xmlns:a16="http://schemas.microsoft.com/office/drawing/2014/main" xmlns="" id="{E739C36E-59FC-48FD-8EF7-1ABC2BF1FAE0}"/>
                </a:ext>
              </a:extLst>
            </p:cNvPr>
            <p:cNvSpPr/>
            <p:nvPr/>
          </p:nvSpPr>
          <p:spPr>
            <a:xfrm>
              <a:off x="1794973" y="5135342"/>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Oval 346">
              <a:extLst>
                <a:ext uri="{FF2B5EF4-FFF2-40B4-BE49-F238E27FC236}">
                  <a16:creationId xmlns:a16="http://schemas.microsoft.com/office/drawing/2014/main" xmlns="" id="{C7851D51-8440-47E3-A161-670299943A81}"/>
                </a:ext>
              </a:extLst>
            </p:cNvPr>
            <p:cNvSpPr/>
            <p:nvPr/>
          </p:nvSpPr>
          <p:spPr>
            <a:xfrm>
              <a:off x="1794973" y="536744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Oval 347">
              <a:extLst>
                <a:ext uri="{FF2B5EF4-FFF2-40B4-BE49-F238E27FC236}">
                  <a16:creationId xmlns:a16="http://schemas.microsoft.com/office/drawing/2014/main" xmlns="" id="{45D70EE8-C114-4107-9D76-94BBD2EED03A}"/>
                </a:ext>
              </a:extLst>
            </p:cNvPr>
            <p:cNvSpPr/>
            <p:nvPr/>
          </p:nvSpPr>
          <p:spPr>
            <a:xfrm>
              <a:off x="1794973" y="559954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Oval 348">
              <a:extLst>
                <a:ext uri="{FF2B5EF4-FFF2-40B4-BE49-F238E27FC236}">
                  <a16:creationId xmlns:a16="http://schemas.microsoft.com/office/drawing/2014/main" xmlns="" id="{411F8AC9-CCCB-4F59-946C-672FBA487E8D}"/>
                </a:ext>
              </a:extLst>
            </p:cNvPr>
            <p:cNvSpPr/>
            <p:nvPr/>
          </p:nvSpPr>
          <p:spPr>
            <a:xfrm>
              <a:off x="1794973" y="397484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Oval 349">
              <a:extLst>
                <a:ext uri="{FF2B5EF4-FFF2-40B4-BE49-F238E27FC236}">
                  <a16:creationId xmlns:a16="http://schemas.microsoft.com/office/drawing/2014/main" xmlns="" id="{7196BBF0-C57C-44F9-8926-69D7A3A8503D}"/>
                </a:ext>
              </a:extLst>
            </p:cNvPr>
            <p:cNvSpPr/>
            <p:nvPr/>
          </p:nvSpPr>
          <p:spPr>
            <a:xfrm>
              <a:off x="1794973" y="4206948"/>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Oval 350">
              <a:extLst>
                <a:ext uri="{FF2B5EF4-FFF2-40B4-BE49-F238E27FC236}">
                  <a16:creationId xmlns:a16="http://schemas.microsoft.com/office/drawing/2014/main" xmlns="" id="{2BCF8FB5-F4B4-458D-A5E4-C71D1A112FA5}"/>
                </a:ext>
              </a:extLst>
            </p:cNvPr>
            <p:cNvSpPr/>
            <p:nvPr/>
          </p:nvSpPr>
          <p:spPr>
            <a:xfrm>
              <a:off x="1794973" y="443904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Oval 351">
              <a:extLst>
                <a:ext uri="{FF2B5EF4-FFF2-40B4-BE49-F238E27FC236}">
                  <a16:creationId xmlns:a16="http://schemas.microsoft.com/office/drawing/2014/main" xmlns="" id="{09FC7AAC-E511-48E0-B010-27F1D6859F23}"/>
                </a:ext>
              </a:extLst>
            </p:cNvPr>
            <p:cNvSpPr/>
            <p:nvPr/>
          </p:nvSpPr>
          <p:spPr>
            <a:xfrm>
              <a:off x="1794973" y="4671145"/>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xmlns="" id="{64FA2E26-BFAF-4A52-A25A-88BF82BEB584}"/>
                </a:ext>
              </a:extLst>
            </p:cNvPr>
            <p:cNvSpPr/>
            <p:nvPr/>
          </p:nvSpPr>
          <p:spPr>
            <a:xfrm>
              <a:off x="2667807" y="490324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xmlns="" id="{35354133-40CA-476F-BF67-96776376425E}"/>
                </a:ext>
              </a:extLst>
            </p:cNvPr>
            <p:cNvSpPr/>
            <p:nvPr/>
          </p:nvSpPr>
          <p:spPr>
            <a:xfrm>
              <a:off x="2667807" y="5135342"/>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a:extLst>
                <a:ext uri="{FF2B5EF4-FFF2-40B4-BE49-F238E27FC236}">
                  <a16:creationId xmlns:a16="http://schemas.microsoft.com/office/drawing/2014/main" xmlns="" id="{7236BFA2-C4A3-4DB5-ADDC-45A69DD2DC51}"/>
                </a:ext>
              </a:extLst>
            </p:cNvPr>
            <p:cNvSpPr/>
            <p:nvPr/>
          </p:nvSpPr>
          <p:spPr>
            <a:xfrm>
              <a:off x="2667807" y="536744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Oval 355">
              <a:extLst>
                <a:ext uri="{FF2B5EF4-FFF2-40B4-BE49-F238E27FC236}">
                  <a16:creationId xmlns:a16="http://schemas.microsoft.com/office/drawing/2014/main" xmlns="" id="{D8FBE82A-FDD4-4172-8656-8C6C3CD71EAA}"/>
                </a:ext>
              </a:extLst>
            </p:cNvPr>
            <p:cNvSpPr/>
            <p:nvPr/>
          </p:nvSpPr>
          <p:spPr>
            <a:xfrm>
              <a:off x="2667807" y="559954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Oval 356">
              <a:extLst>
                <a:ext uri="{FF2B5EF4-FFF2-40B4-BE49-F238E27FC236}">
                  <a16:creationId xmlns:a16="http://schemas.microsoft.com/office/drawing/2014/main" xmlns="" id="{05729CD8-112C-40C7-86A9-D38B451DB825}"/>
                </a:ext>
              </a:extLst>
            </p:cNvPr>
            <p:cNvSpPr/>
            <p:nvPr/>
          </p:nvSpPr>
          <p:spPr>
            <a:xfrm>
              <a:off x="2667807" y="397484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Oval 357">
              <a:extLst>
                <a:ext uri="{FF2B5EF4-FFF2-40B4-BE49-F238E27FC236}">
                  <a16:creationId xmlns:a16="http://schemas.microsoft.com/office/drawing/2014/main" xmlns="" id="{6D1A4D97-40FB-4E45-83C4-70692F904F70}"/>
                </a:ext>
              </a:extLst>
            </p:cNvPr>
            <p:cNvSpPr/>
            <p:nvPr/>
          </p:nvSpPr>
          <p:spPr>
            <a:xfrm>
              <a:off x="2667807" y="4206948"/>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Oval 358">
              <a:extLst>
                <a:ext uri="{FF2B5EF4-FFF2-40B4-BE49-F238E27FC236}">
                  <a16:creationId xmlns:a16="http://schemas.microsoft.com/office/drawing/2014/main" xmlns="" id="{7F1748B1-3992-46B8-A2CF-F0B9D8079A36}"/>
                </a:ext>
              </a:extLst>
            </p:cNvPr>
            <p:cNvSpPr/>
            <p:nvPr/>
          </p:nvSpPr>
          <p:spPr>
            <a:xfrm>
              <a:off x="2667807" y="443904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Oval 359">
              <a:extLst>
                <a:ext uri="{FF2B5EF4-FFF2-40B4-BE49-F238E27FC236}">
                  <a16:creationId xmlns:a16="http://schemas.microsoft.com/office/drawing/2014/main" xmlns="" id="{A0D97053-D13C-47B3-9CEA-79747CDAF8D6}"/>
                </a:ext>
              </a:extLst>
            </p:cNvPr>
            <p:cNvSpPr/>
            <p:nvPr/>
          </p:nvSpPr>
          <p:spPr>
            <a:xfrm>
              <a:off x="2667807" y="4671145"/>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Oval 360">
              <a:extLst>
                <a:ext uri="{FF2B5EF4-FFF2-40B4-BE49-F238E27FC236}">
                  <a16:creationId xmlns:a16="http://schemas.microsoft.com/office/drawing/2014/main" xmlns="" id="{CA8F5D98-9E41-47C2-B1C8-01852EA7EF49}"/>
                </a:ext>
              </a:extLst>
            </p:cNvPr>
            <p:cNvSpPr/>
            <p:nvPr/>
          </p:nvSpPr>
          <p:spPr>
            <a:xfrm>
              <a:off x="3406435" y="455509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xmlns="" id="{ED3F523F-6548-47B4-93C6-3A6640F672F1}"/>
                </a:ext>
              </a:extLst>
            </p:cNvPr>
            <p:cNvSpPr/>
            <p:nvPr/>
          </p:nvSpPr>
          <p:spPr>
            <a:xfrm>
              <a:off x="3406435" y="478719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Oval 362">
              <a:extLst>
                <a:ext uri="{FF2B5EF4-FFF2-40B4-BE49-F238E27FC236}">
                  <a16:creationId xmlns:a16="http://schemas.microsoft.com/office/drawing/2014/main" xmlns="" id="{77CED43B-FFB8-4B6B-8CF4-798151D6B857}"/>
                </a:ext>
              </a:extLst>
            </p:cNvPr>
            <p:cNvSpPr/>
            <p:nvPr/>
          </p:nvSpPr>
          <p:spPr>
            <a:xfrm>
              <a:off x="3406435" y="5019293"/>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Oval 363">
              <a:extLst>
                <a:ext uri="{FF2B5EF4-FFF2-40B4-BE49-F238E27FC236}">
                  <a16:creationId xmlns:a16="http://schemas.microsoft.com/office/drawing/2014/main" xmlns="" id="{69BC1738-0BDA-46F9-A8DF-6F195E129C91}"/>
                </a:ext>
              </a:extLst>
            </p:cNvPr>
            <p:cNvSpPr/>
            <p:nvPr/>
          </p:nvSpPr>
          <p:spPr>
            <a:xfrm>
              <a:off x="922139" y="4671145"/>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Oval 364">
              <a:extLst>
                <a:ext uri="{FF2B5EF4-FFF2-40B4-BE49-F238E27FC236}">
                  <a16:creationId xmlns:a16="http://schemas.microsoft.com/office/drawing/2014/main" xmlns="" id="{DADBBAC3-EC81-4F10-BD45-525101BB8499}"/>
                </a:ext>
              </a:extLst>
            </p:cNvPr>
            <p:cNvSpPr/>
            <p:nvPr/>
          </p:nvSpPr>
          <p:spPr>
            <a:xfrm>
              <a:off x="922139" y="490324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xmlns="" id="{707A6E7F-20CB-4E6E-BB78-1F3E12E08CF8}"/>
                </a:ext>
              </a:extLst>
            </p:cNvPr>
            <p:cNvSpPr/>
            <p:nvPr/>
          </p:nvSpPr>
          <p:spPr>
            <a:xfrm>
              <a:off x="922139" y="5135342"/>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Oval 366">
              <a:extLst>
                <a:ext uri="{FF2B5EF4-FFF2-40B4-BE49-F238E27FC236}">
                  <a16:creationId xmlns:a16="http://schemas.microsoft.com/office/drawing/2014/main" xmlns="" id="{1FB53697-AB9C-49B9-B09A-62F3EB5A97D9}"/>
                </a:ext>
              </a:extLst>
            </p:cNvPr>
            <p:cNvSpPr/>
            <p:nvPr/>
          </p:nvSpPr>
          <p:spPr>
            <a:xfrm>
              <a:off x="922139" y="536744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Oval 367">
              <a:extLst>
                <a:ext uri="{FF2B5EF4-FFF2-40B4-BE49-F238E27FC236}">
                  <a16:creationId xmlns:a16="http://schemas.microsoft.com/office/drawing/2014/main" xmlns="" id="{F2FD9894-BBA7-4EB9-B78A-AD9C39797A12}"/>
                </a:ext>
              </a:extLst>
            </p:cNvPr>
            <p:cNvSpPr/>
            <p:nvPr/>
          </p:nvSpPr>
          <p:spPr>
            <a:xfrm>
              <a:off x="922139" y="4206948"/>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Oval 368">
              <a:extLst>
                <a:ext uri="{FF2B5EF4-FFF2-40B4-BE49-F238E27FC236}">
                  <a16:creationId xmlns:a16="http://schemas.microsoft.com/office/drawing/2014/main" xmlns="" id="{96F1ED09-9771-4658-817A-B6F8AD009D8A}"/>
                </a:ext>
              </a:extLst>
            </p:cNvPr>
            <p:cNvSpPr/>
            <p:nvPr/>
          </p:nvSpPr>
          <p:spPr>
            <a:xfrm>
              <a:off x="922139" y="443904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0" name="Straight Connector 369">
              <a:extLst>
                <a:ext uri="{FF2B5EF4-FFF2-40B4-BE49-F238E27FC236}">
                  <a16:creationId xmlns:a16="http://schemas.microsoft.com/office/drawing/2014/main" xmlns="" id="{448FCA38-5EF5-4DDB-80FB-6CC27B41B825}"/>
                </a:ext>
              </a:extLst>
            </p:cNvPr>
            <p:cNvCxnSpPr>
              <a:stCxn id="368" idx="6"/>
              <a:endCxn id="349" idx="2"/>
            </p:cNvCxnSpPr>
            <p:nvPr/>
          </p:nvCxnSpPr>
          <p:spPr>
            <a:xfrm flipV="1">
              <a:off x="1102139" y="4064849"/>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xmlns="" id="{76709841-6461-4658-8F8C-4AD7672AB364}"/>
                </a:ext>
              </a:extLst>
            </p:cNvPr>
            <p:cNvCxnSpPr>
              <a:stCxn id="368" idx="6"/>
              <a:endCxn id="350" idx="2"/>
            </p:cNvCxnSpPr>
            <p:nvPr/>
          </p:nvCxnSpPr>
          <p:spPr>
            <a:xfrm>
              <a:off x="1102139" y="4296948"/>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xmlns="" id="{35EA0013-A74B-411C-924A-3F603DBC8337}"/>
                </a:ext>
              </a:extLst>
            </p:cNvPr>
            <p:cNvCxnSpPr>
              <a:stCxn id="368" idx="6"/>
              <a:endCxn id="351" idx="2"/>
            </p:cNvCxnSpPr>
            <p:nvPr/>
          </p:nvCxnSpPr>
          <p:spPr>
            <a:xfrm>
              <a:off x="1102139" y="4296948"/>
              <a:ext cx="692834" cy="23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xmlns="" id="{CF4424E4-2F50-406E-A72E-FA8E6416C220}"/>
                </a:ext>
              </a:extLst>
            </p:cNvPr>
            <p:cNvCxnSpPr>
              <a:stCxn id="368" idx="6"/>
              <a:endCxn id="352" idx="2"/>
            </p:cNvCxnSpPr>
            <p:nvPr/>
          </p:nvCxnSpPr>
          <p:spPr>
            <a:xfrm>
              <a:off x="1102139" y="4296948"/>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xmlns="" id="{8EAE3C77-AF31-4925-A1A0-E919FBE077BA}"/>
                </a:ext>
              </a:extLst>
            </p:cNvPr>
            <p:cNvCxnSpPr>
              <a:stCxn id="368" idx="6"/>
              <a:endCxn id="345" idx="2"/>
            </p:cNvCxnSpPr>
            <p:nvPr/>
          </p:nvCxnSpPr>
          <p:spPr>
            <a:xfrm>
              <a:off x="1102139" y="4296948"/>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xmlns="" id="{122843A2-D2F2-4833-BBD2-4A567C6806C8}"/>
                </a:ext>
              </a:extLst>
            </p:cNvPr>
            <p:cNvCxnSpPr>
              <a:stCxn id="368" idx="6"/>
              <a:endCxn id="346" idx="3"/>
            </p:cNvCxnSpPr>
            <p:nvPr/>
          </p:nvCxnSpPr>
          <p:spPr>
            <a:xfrm>
              <a:off x="1102139" y="4296948"/>
              <a:ext cx="719194" cy="992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xmlns="" id="{E8145C93-B0E5-4A78-B830-E1502A4876C0}"/>
                </a:ext>
              </a:extLst>
            </p:cNvPr>
            <p:cNvCxnSpPr>
              <a:stCxn id="368" idx="6"/>
              <a:endCxn id="347" idx="2"/>
            </p:cNvCxnSpPr>
            <p:nvPr/>
          </p:nvCxnSpPr>
          <p:spPr>
            <a:xfrm>
              <a:off x="1102139" y="4296948"/>
              <a:ext cx="692834" cy="116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xmlns="" id="{93890814-1AA1-4AB5-821B-FA5B3AD14C27}"/>
                </a:ext>
              </a:extLst>
            </p:cNvPr>
            <p:cNvCxnSpPr>
              <a:stCxn id="368" idx="6"/>
              <a:endCxn id="348" idx="2"/>
            </p:cNvCxnSpPr>
            <p:nvPr/>
          </p:nvCxnSpPr>
          <p:spPr>
            <a:xfrm>
              <a:off x="1102139" y="4296948"/>
              <a:ext cx="692834" cy="1392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xmlns="" id="{717CCD28-9396-46A8-8F91-967DCEB25DE1}"/>
                </a:ext>
              </a:extLst>
            </p:cNvPr>
            <p:cNvCxnSpPr>
              <a:stCxn id="369" idx="6"/>
              <a:endCxn id="349" idx="2"/>
            </p:cNvCxnSpPr>
            <p:nvPr/>
          </p:nvCxnSpPr>
          <p:spPr>
            <a:xfrm flipV="1">
              <a:off x="1102139" y="4064849"/>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xmlns="" id="{05F37A36-92F3-4A1B-8EE3-172150409DF3}"/>
                </a:ext>
              </a:extLst>
            </p:cNvPr>
            <p:cNvCxnSpPr>
              <a:stCxn id="369" idx="6"/>
              <a:endCxn id="350" idx="2"/>
            </p:cNvCxnSpPr>
            <p:nvPr/>
          </p:nvCxnSpPr>
          <p:spPr>
            <a:xfrm flipV="1">
              <a:off x="1102139" y="4296948"/>
              <a:ext cx="692834" cy="23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xmlns="" id="{B4A16C9D-D085-4AB2-8DCD-9F29AB4CC5E2}"/>
                </a:ext>
              </a:extLst>
            </p:cNvPr>
            <p:cNvCxnSpPr>
              <a:stCxn id="369" idx="6"/>
              <a:endCxn id="351" idx="2"/>
            </p:cNvCxnSpPr>
            <p:nvPr/>
          </p:nvCxnSpPr>
          <p:spPr>
            <a:xfrm>
              <a:off x="1102139" y="4529046"/>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xmlns="" id="{159E7A17-57CB-43E6-884D-7E1EE8E80D63}"/>
                </a:ext>
              </a:extLst>
            </p:cNvPr>
            <p:cNvCxnSpPr>
              <a:stCxn id="369" idx="6"/>
              <a:endCxn id="352" idx="2"/>
            </p:cNvCxnSpPr>
            <p:nvPr/>
          </p:nvCxnSpPr>
          <p:spPr>
            <a:xfrm>
              <a:off x="1102139" y="4529046"/>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xmlns="" id="{9FB1BEA9-1DB3-4C06-8DD0-387127427A3E}"/>
                </a:ext>
              </a:extLst>
            </p:cNvPr>
            <p:cNvCxnSpPr>
              <a:stCxn id="369" idx="6"/>
              <a:endCxn id="345" idx="2"/>
            </p:cNvCxnSpPr>
            <p:nvPr/>
          </p:nvCxnSpPr>
          <p:spPr>
            <a:xfrm>
              <a:off x="1102139" y="4529046"/>
              <a:ext cx="692834" cy="464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xmlns="" id="{768C5160-6923-4E1D-A425-69FD2D72A8A5}"/>
                </a:ext>
              </a:extLst>
            </p:cNvPr>
            <p:cNvCxnSpPr>
              <a:stCxn id="369" idx="6"/>
              <a:endCxn id="346" idx="2"/>
            </p:cNvCxnSpPr>
            <p:nvPr/>
          </p:nvCxnSpPr>
          <p:spPr>
            <a:xfrm>
              <a:off x="1102139" y="4529046"/>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xmlns="" id="{3105503D-127A-4906-A9C5-8FA6A3996AAA}"/>
                </a:ext>
              </a:extLst>
            </p:cNvPr>
            <p:cNvCxnSpPr>
              <a:stCxn id="369" idx="6"/>
              <a:endCxn id="347" idx="2"/>
            </p:cNvCxnSpPr>
            <p:nvPr/>
          </p:nvCxnSpPr>
          <p:spPr>
            <a:xfrm>
              <a:off x="1102139" y="4529046"/>
              <a:ext cx="692834" cy="928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xmlns="" id="{78A0EB5C-AE74-46D5-99E3-29896EF9DAC7}"/>
                </a:ext>
              </a:extLst>
            </p:cNvPr>
            <p:cNvCxnSpPr>
              <a:stCxn id="369" idx="6"/>
              <a:endCxn id="348" idx="2"/>
            </p:cNvCxnSpPr>
            <p:nvPr/>
          </p:nvCxnSpPr>
          <p:spPr>
            <a:xfrm>
              <a:off x="1102139" y="4529046"/>
              <a:ext cx="692834" cy="11604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xmlns="" id="{54EE94D3-C93A-4990-B694-EFFD0730DC1C}"/>
                </a:ext>
              </a:extLst>
            </p:cNvPr>
            <p:cNvCxnSpPr>
              <a:stCxn id="364" idx="6"/>
              <a:endCxn id="349" idx="2"/>
            </p:cNvCxnSpPr>
            <p:nvPr/>
          </p:nvCxnSpPr>
          <p:spPr>
            <a:xfrm flipV="1">
              <a:off x="1102139" y="4064849"/>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xmlns="" id="{D94958A3-BFCD-420E-8570-559953CB1E4D}"/>
                </a:ext>
              </a:extLst>
            </p:cNvPr>
            <p:cNvCxnSpPr>
              <a:stCxn id="364" idx="6"/>
              <a:endCxn id="350" idx="2"/>
            </p:cNvCxnSpPr>
            <p:nvPr/>
          </p:nvCxnSpPr>
          <p:spPr>
            <a:xfrm flipV="1">
              <a:off x="1102139" y="4296948"/>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xmlns="" id="{F5584BD1-09E3-41CD-87FA-6F44088903A8}"/>
                </a:ext>
              </a:extLst>
            </p:cNvPr>
            <p:cNvCxnSpPr>
              <a:stCxn id="364" idx="6"/>
              <a:endCxn id="351" idx="2"/>
            </p:cNvCxnSpPr>
            <p:nvPr/>
          </p:nvCxnSpPr>
          <p:spPr>
            <a:xfrm flipV="1">
              <a:off x="1102139" y="4529046"/>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xmlns="" id="{2E814C74-B236-42B5-AF12-F064E813B20B}"/>
                </a:ext>
              </a:extLst>
            </p:cNvPr>
            <p:cNvCxnSpPr>
              <a:stCxn id="364" idx="6"/>
              <a:endCxn id="352" idx="2"/>
            </p:cNvCxnSpPr>
            <p:nvPr/>
          </p:nvCxnSpPr>
          <p:spPr>
            <a:xfrm>
              <a:off x="1102139" y="4761145"/>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xmlns="" id="{51D407C5-6D0F-4C09-91CC-27C6566BFD93}"/>
                </a:ext>
              </a:extLst>
            </p:cNvPr>
            <p:cNvCxnSpPr>
              <a:stCxn id="364" idx="6"/>
              <a:endCxn id="345" idx="2"/>
            </p:cNvCxnSpPr>
            <p:nvPr/>
          </p:nvCxnSpPr>
          <p:spPr>
            <a:xfrm>
              <a:off x="1102139" y="4761145"/>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xmlns="" id="{922C7F76-0BCC-478C-915C-848598120E97}"/>
                </a:ext>
              </a:extLst>
            </p:cNvPr>
            <p:cNvCxnSpPr>
              <a:stCxn id="364" idx="6"/>
              <a:endCxn id="346" idx="2"/>
            </p:cNvCxnSpPr>
            <p:nvPr/>
          </p:nvCxnSpPr>
          <p:spPr>
            <a:xfrm>
              <a:off x="1102139" y="4761145"/>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xmlns="" id="{BBE45EE5-345C-401B-9CBD-C9148948E403}"/>
                </a:ext>
              </a:extLst>
            </p:cNvPr>
            <p:cNvCxnSpPr>
              <a:cxnSpLocks/>
              <a:stCxn id="364" idx="6"/>
              <a:endCxn id="347" idx="2"/>
            </p:cNvCxnSpPr>
            <p:nvPr/>
          </p:nvCxnSpPr>
          <p:spPr>
            <a:xfrm>
              <a:off x="1102139" y="4761145"/>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xmlns="" id="{08A29F84-39A2-49F5-A927-B01654F36D81}"/>
                </a:ext>
              </a:extLst>
            </p:cNvPr>
            <p:cNvCxnSpPr>
              <a:stCxn id="364" idx="6"/>
              <a:endCxn id="348" idx="2"/>
            </p:cNvCxnSpPr>
            <p:nvPr/>
          </p:nvCxnSpPr>
          <p:spPr>
            <a:xfrm>
              <a:off x="1102139" y="4761145"/>
              <a:ext cx="692834" cy="928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xmlns="" id="{73486863-5D1E-4D1C-AE23-760A4EF43568}"/>
                </a:ext>
              </a:extLst>
            </p:cNvPr>
            <p:cNvCxnSpPr>
              <a:stCxn id="365" idx="6"/>
              <a:endCxn id="349" idx="2"/>
            </p:cNvCxnSpPr>
            <p:nvPr/>
          </p:nvCxnSpPr>
          <p:spPr>
            <a:xfrm flipV="1">
              <a:off x="1102139" y="4064849"/>
              <a:ext cx="692834" cy="928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xmlns="" id="{F0326098-9100-4DD1-BE7A-9836BFC3BD84}"/>
                </a:ext>
              </a:extLst>
            </p:cNvPr>
            <p:cNvCxnSpPr>
              <a:stCxn id="365" idx="6"/>
              <a:endCxn id="350" idx="2"/>
            </p:cNvCxnSpPr>
            <p:nvPr/>
          </p:nvCxnSpPr>
          <p:spPr>
            <a:xfrm flipV="1">
              <a:off x="1102139" y="4296948"/>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xmlns="" id="{8173DA5E-7DE1-45F2-851D-6DCD4EF7939C}"/>
                </a:ext>
              </a:extLst>
            </p:cNvPr>
            <p:cNvCxnSpPr>
              <a:stCxn id="365" idx="6"/>
              <a:endCxn id="351" idx="2"/>
            </p:cNvCxnSpPr>
            <p:nvPr/>
          </p:nvCxnSpPr>
          <p:spPr>
            <a:xfrm flipV="1">
              <a:off x="1102139" y="4529046"/>
              <a:ext cx="692834" cy="464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xmlns="" id="{A7C9D9D9-3DA3-4CC6-BFFF-579117BD1EEF}"/>
                </a:ext>
              </a:extLst>
            </p:cNvPr>
            <p:cNvCxnSpPr>
              <a:stCxn id="365" idx="6"/>
              <a:endCxn id="352" idx="2"/>
            </p:cNvCxnSpPr>
            <p:nvPr/>
          </p:nvCxnSpPr>
          <p:spPr>
            <a:xfrm flipV="1">
              <a:off x="1102139" y="4761145"/>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xmlns="" id="{AFF6BAA4-3147-4CF9-B41A-37E8E7965489}"/>
                </a:ext>
              </a:extLst>
            </p:cNvPr>
            <p:cNvCxnSpPr>
              <a:stCxn id="365" idx="6"/>
              <a:endCxn id="345" idx="2"/>
            </p:cNvCxnSpPr>
            <p:nvPr/>
          </p:nvCxnSpPr>
          <p:spPr>
            <a:xfrm>
              <a:off x="1102139" y="4993244"/>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xmlns="" id="{0FD47BCA-E628-47FA-9466-5721977BA05C}"/>
                </a:ext>
              </a:extLst>
            </p:cNvPr>
            <p:cNvCxnSpPr>
              <a:stCxn id="365" idx="6"/>
              <a:endCxn id="346" idx="2"/>
            </p:cNvCxnSpPr>
            <p:nvPr/>
          </p:nvCxnSpPr>
          <p:spPr>
            <a:xfrm>
              <a:off x="1102139" y="4993244"/>
              <a:ext cx="692834" cy="23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xmlns="" id="{E5568181-01A1-4A73-BDB4-DF6DBACAB945}"/>
                </a:ext>
              </a:extLst>
            </p:cNvPr>
            <p:cNvCxnSpPr>
              <a:stCxn id="365" idx="6"/>
              <a:endCxn id="347" idx="2"/>
            </p:cNvCxnSpPr>
            <p:nvPr/>
          </p:nvCxnSpPr>
          <p:spPr>
            <a:xfrm>
              <a:off x="1102139" y="4993244"/>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xmlns="" id="{761B1880-070F-44B1-AD56-6C87B372EBF2}"/>
                </a:ext>
              </a:extLst>
            </p:cNvPr>
            <p:cNvCxnSpPr>
              <a:stCxn id="365" idx="6"/>
              <a:endCxn id="348" idx="2"/>
            </p:cNvCxnSpPr>
            <p:nvPr/>
          </p:nvCxnSpPr>
          <p:spPr>
            <a:xfrm>
              <a:off x="1102139" y="4993244"/>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xmlns="" id="{A638CDCA-EF0C-48C9-903F-CABBFB383DF4}"/>
                </a:ext>
              </a:extLst>
            </p:cNvPr>
            <p:cNvCxnSpPr>
              <a:stCxn id="366" idx="6"/>
              <a:endCxn id="349" idx="2"/>
            </p:cNvCxnSpPr>
            <p:nvPr/>
          </p:nvCxnSpPr>
          <p:spPr>
            <a:xfrm flipV="1">
              <a:off x="1102139" y="4064849"/>
              <a:ext cx="692834" cy="116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xmlns="" id="{D074F2E7-1E1A-4871-9163-43576F03A0AE}"/>
                </a:ext>
              </a:extLst>
            </p:cNvPr>
            <p:cNvCxnSpPr>
              <a:stCxn id="366" idx="6"/>
              <a:endCxn id="350" idx="2"/>
            </p:cNvCxnSpPr>
            <p:nvPr/>
          </p:nvCxnSpPr>
          <p:spPr>
            <a:xfrm flipV="1">
              <a:off x="1102139" y="4296948"/>
              <a:ext cx="692834" cy="928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xmlns="" id="{9D42DFAF-A250-4903-B0A8-31969B56F78D}"/>
                </a:ext>
              </a:extLst>
            </p:cNvPr>
            <p:cNvCxnSpPr>
              <a:stCxn id="366" idx="6"/>
              <a:endCxn id="351" idx="2"/>
            </p:cNvCxnSpPr>
            <p:nvPr/>
          </p:nvCxnSpPr>
          <p:spPr>
            <a:xfrm flipV="1">
              <a:off x="1102139" y="4529046"/>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xmlns="" id="{E31F1F9C-5CB7-472B-BD90-CD6D4490EC74}"/>
                </a:ext>
              </a:extLst>
            </p:cNvPr>
            <p:cNvCxnSpPr>
              <a:stCxn id="366" idx="6"/>
              <a:endCxn id="352" idx="2"/>
            </p:cNvCxnSpPr>
            <p:nvPr/>
          </p:nvCxnSpPr>
          <p:spPr>
            <a:xfrm flipV="1">
              <a:off x="1102139" y="4761145"/>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xmlns="" id="{3A2413A2-24C5-4BA7-9EEB-D0180BA9FED6}"/>
                </a:ext>
              </a:extLst>
            </p:cNvPr>
            <p:cNvCxnSpPr>
              <a:stCxn id="366" idx="6"/>
              <a:endCxn id="345" idx="2"/>
            </p:cNvCxnSpPr>
            <p:nvPr/>
          </p:nvCxnSpPr>
          <p:spPr>
            <a:xfrm flipV="1">
              <a:off x="1102139" y="4993244"/>
              <a:ext cx="692834" cy="23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xmlns="" id="{B7B86FD3-080B-46B2-8FAF-94B9059BDBB7}"/>
                </a:ext>
              </a:extLst>
            </p:cNvPr>
            <p:cNvCxnSpPr>
              <a:stCxn id="366" idx="6"/>
              <a:endCxn id="346" idx="2"/>
            </p:cNvCxnSpPr>
            <p:nvPr/>
          </p:nvCxnSpPr>
          <p:spPr>
            <a:xfrm>
              <a:off x="1102139" y="5225342"/>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xmlns="" id="{D9D67B38-A295-4899-9218-1BDCAB903ABE}"/>
                </a:ext>
              </a:extLst>
            </p:cNvPr>
            <p:cNvCxnSpPr>
              <a:stCxn id="366" idx="6"/>
              <a:endCxn id="347" idx="2"/>
            </p:cNvCxnSpPr>
            <p:nvPr/>
          </p:nvCxnSpPr>
          <p:spPr>
            <a:xfrm>
              <a:off x="1102139" y="5225342"/>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xmlns="" id="{2F50582F-8F43-4281-9641-E79E6CE7A6E7}"/>
                </a:ext>
              </a:extLst>
            </p:cNvPr>
            <p:cNvCxnSpPr>
              <a:stCxn id="366" idx="6"/>
              <a:endCxn id="348" idx="2"/>
            </p:cNvCxnSpPr>
            <p:nvPr/>
          </p:nvCxnSpPr>
          <p:spPr>
            <a:xfrm>
              <a:off x="1102139" y="5225342"/>
              <a:ext cx="692834" cy="464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xmlns="" id="{684C5585-3AFB-4E2F-9028-51242D63871F}"/>
                </a:ext>
              </a:extLst>
            </p:cNvPr>
            <p:cNvCxnSpPr>
              <a:stCxn id="367" idx="6"/>
              <a:endCxn id="349" idx="2"/>
            </p:cNvCxnSpPr>
            <p:nvPr/>
          </p:nvCxnSpPr>
          <p:spPr>
            <a:xfrm flipV="1">
              <a:off x="1102139" y="4064849"/>
              <a:ext cx="692834" cy="1392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xmlns="" id="{ED56D2FC-1E3E-475C-BE4A-002A3E985EC0}"/>
                </a:ext>
              </a:extLst>
            </p:cNvPr>
            <p:cNvCxnSpPr>
              <a:stCxn id="367" idx="6"/>
              <a:endCxn id="350" idx="2"/>
            </p:cNvCxnSpPr>
            <p:nvPr/>
          </p:nvCxnSpPr>
          <p:spPr>
            <a:xfrm flipV="1">
              <a:off x="1102139" y="4296948"/>
              <a:ext cx="692834" cy="116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xmlns="" id="{047B3BD8-E9B0-4D38-8743-5D8C6D8DBA66}"/>
                </a:ext>
              </a:extLst>
            </p:cNvPr>
            <p:cNvCxnSpPr>
              <a:stCxn id="367" idx="6"/>
              <a:endCxn id="352" idx="2"/>
            </p:cNvCxnSpPr>
            <p:nvPr/>
          </p:nvCxnSpPr>
          <p:spPr>
            <a:xfrm flipV="1">
              <a:off x="1102139" y="4761145"/>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xmlns="" id="{894AF3C9-281C-417D-99FE-6D107F186954}"/>
                </a:ext>
              </a:extLst>
            </p:cNvPr>
            <p:cNvCxnSpPr>
              <a:stCxn id="367" idx="6"/>
              <a:endCxn id="345" idx="2"/>
            </p:cNvCxnSpPr>
            <p:nvPr/>
          </p:nvCxnSpPr>
          <p:spPr>
            <a:xfrm flipV="1">
              <a:off x="1102139" y="4993244"/>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xmlns="" id="{87540B2F-4644-4F85-8BFE-A3E33BEB61F4}"/>
                </a:ext>
              </a:extLst>
            </p:cNvPr>
            <p:cNvCxnSpPr>
              <a:stCxn id="367" idx="6"/>
              <a:endCxn id="346" idx="2"/>
            </p:cNvCxnSpPr>
            <p:nvPr/>
          </p:nvCxnSpPr>
          <p:spPr>
            <a:xfrm flipV="1">
              <a:off x="1102139" y="5225342"/>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xmlns="" id="{6C8F1D97-4482-4828-AE14-B94E29B7B440}"/>
                </a:ext>
              </a:extLst>
            </p:cNvPr>
            <p:cNvCxnSpPr>
              <a:stCxn id="367" idx="6"/>
              <a:endCxn id="347" idx="2"/>
            </p:cNvCxnSpPr>
            <p:nvPr/>
          </p:nvCxnSpPr>
          <p:spPr>
            <a:xfrm>
              <a:off x="1102139" y="5457441"/>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xmlns="" id="{DDA8DBCA-26DB-476D-BA58-E5BF06FBED26}"/>
                </a:ext>
              </a:extLst>
            </p:cNvPr>
            <p:cNvCxnSpPr>
              <a:stCxn id="367" idx="6"/>
              <a:endCxn id="348" idx="2"/>
            </p:cNvCxnSpPr>
            <p:nvPr/>
          </p:nvCxnSpPr>
          <p:spPr>
            <a:xfrm>
              <a:off x="1102139" y="5457441"/>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xmlns="" id="{EFF909C9-D81A-426F-B3CA-A40666B0BF5B}"/>
                </a:ext>
              </a:extLst>
            </p:cNvPr>
            <p:cNvCxnSpPr>
              <a:stCxn id="349" idx="6"/>
              <a:endCxn id="357" idx="2"/>
            </p:cNvCxnSpPr>
            <p:nvPr/>
          </p:nvCxnSpPr>
          <p:spPr>
            <a:xfrm>
              <a:off x="1974973" y="4064849"/>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xmlns="" id="{5AF1E1CA-0A10-4AA5-88AD-E3F503601A21}"/>
                </a:ext>
              </a:extLst>
            </p:cNvPr>
            <p:cNvCxnSpPr>
              <a:stCxn id="349" idx="6"/>
              <a:endCxn id="358" idx="2"/>
            </p:cNvCxnSpPr>
            <p:nvPr/>
          </p:nvCxnSpPr>
          <p:spPr>
            <a:xfrm>
              <a:off x="1974973" y="4064849"/>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xmlns="" id="{6B5DCF2C-42AC-4345-B099-C32BBDB341A6}"/>
                </a:ext>
              </a:extLst>
            </p:cNvPr>
            <p:cNvCxnSpPr>
              <a:stCxn id="349" idx="6"/>
              <a:endCxn id="359" idx="2"/>
            </p:cNvCxnSpPr>
            <p:nvPr/>
          </p:nvCxnSpPr>
          <p:spPr>
            <a:xfrm>
              <a:off x="1974973" y="4064849"/>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xmlns="" id="{A4ECFAEB-5822-4F56-AFAF-F5F375A809A2}"/>
                </a:ext>
              </a:extLst>
            </p:cNvPr>
            <p:cNvCxnSpPr>
              <a:stCxn id="349" idx="6"/>
              <a:endCxn id="360" idx="2"/>
            </p:cNvCxnSpPr>
            <p:nvPr/>
          </p:nvCxnSpPr>
          <p:spPr>
            <a:xfrm>
              <a:off x="1974973" y="4064849"/>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xmlns="" id="{0A0807B7-35C2-496F-BB56-F8C581164F74}"/>
                </a:ext>
              </a:extLst>
            </p:cNvPr>
            <p:cNvCxnSpPr>
              <a:stCxn id="349" idx="6"/>
              <a:endCxn id="353" idx="2"/>
            </p:cNvCxnSpPr>
            <p:nvPr/>
          </p:nvCxnSpPr>
          <p:spPr>
            <a:xfrm>
              <a:off x="1974973" y="4064849"/>
              <a:ext cx="692834" cy="928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xmlns="" id="{77C5B620-841B-475E-BC27-D37BF60F5523}"/>
                </a:ext>
              </a:extLst>
            </p:cNvPr>
            <p:cNvCxnSpPr>
              <a:stCxn id="349" idx="6"/>
              <a:endCxn id="354" idx="2"/>
            </p:cNvCxnSpPr>
            <p:nvPr/>
          </p:nvCxnSpPr>
          <p:spPr>
            <a:xfrm>
              <a:off x="1974973" y="4064849"/>
              <a:ext cx="692834" cy="116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xmlns="" id="{B3F7C389-14C2-4919-8222-39BE3FB57CB6}"/>
                </a:ext>
              </a:extLst>
            </p:cNvPr>
            <p:cNvCxnSpPr>
              <a:stCxn id="349" idx="6"/>
              <a:endCxn id="355" idx="2"/>
            </p:cNvCxnSpPr>
            <p:nvPr/>
          </p:nvCxnSpPr>
          <p:spPr>
            <a:xfrm>
              <a:off x="1974973" y="4064849"/>
              <a:ext cx="692834" cy="1392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xmlns="" id="{27D84A5D-DCBC-4F9C-81E5-809125C3AEDD}"/>
                </a:ext>
              </a:extLst>
            </p:cNvPr>
            <p:cNvCxnSpPr>
              <a:stCxn id="349" idx="6"/>
              <a:endCxn id="356" idx="2"/>
            </p:cNvCxnSpPr>
            <p:nvPr/>
          </p:nvCxnSpPr>
          <p:spPr>
            <a:xfrm>
              <a:off x="1974973" y="4064849"/>
              <a:ext cx="692834" cy="1624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xmlns="" id="{4A96DEC4-D31B-4170-9F1B-A84978AB8BED}"/>
                </a:ext>
              </a:extLst>
            </p:cNvPr>
            <p:cNvCxnSpPr>
              <a:stCxn id="350" idx="6"/>
              <a:endCxn id="357" idx="2"/>
            </p:cNvCxnSpPr>
            <p:nvPr/>
          </p:nvCxnSpPr>
          <p:spPr>
            <a:xfrm flipV="1">
              <a:off x="1974973" y="4064849"/>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xmlns="" id="{442BEC65-D054-478E-8957-755A71AACFF6}"/>
                </a:ext>
              </a:extLst>
            </p:cNvPr>
            <p:cNvCxnSpPr>
              <a:stCxn id="350" idx="6"/>
              <a:endCxn id="358" idx="2"/>
            </p:cNvCxnSpPr>
            <p:nvPr/>
          </p:nvCxnSpPr>
          <p:spPr>
            <a:xfrm>
              <a:off x="1974973" y="4296948"/>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xmlns="" id="{DF807967-1E7E-48E1-9B8D-8AB56450240F}"/>
                </a:ext>
              </a:extLst>
            </p:cNvPr>
            <p:cNvCxnSpPr>
              <a:stCxn id="350" idx="6"/>
              <a:endCxn id="359" idx="2"/>
            </p:cNvCxnSpPr>
            <p:nvPr/>
          </p:nvCxnSpPr>
          <p:spPr>
            <a:xfrm>
              <a:off x="1974973" y="4296948"/>
              <a:ext cx="692834" cy="23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xmlns="" id="{3B63BA42-C8FA-4DE7-B4EE-223B309360DA}"/>
                </a:ext>
              </a:extLst>
            </p:cNvPr>
            <p:cNvCxnSpPr>
              <a:stCxn id="350" idx="6"/>
              <a:endCxn id="360" idx="2"/>
            </p:cNvCxnSpPr>
            <p:nvPr/>
          </p:nvCxnSpPr>
          <p:spPr>
            <a:xfrm>
              <a:off x="1974973" y="4296948"/>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xmlns="" id="{CE049D8F-1DBA-4534-A49F-1E2E0F8C2FEA}"/>
                </a:ext>
              </a:extLst>
            </p:cNvPr>
            <p:cNvCxnSpPr>
              <a:stCxn id="350" idx="6"/>
              <a:endCxn id="353" idx="2"/>
            </p:cNvCxnSpPr>
            <p:nvPr/>
          </p:nvCxnSpPr>
          <p:spPr>
            <a:xfrm>
              <a:off x="1974973" y="4296948"/>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xmlns="" id="{790C9D21-A640-4665-A7BF-97CA9AD67AB2}"/>
                </a:ext>
              </a:extLst>
            </p:cNvPr>
            <p:cNvCxnSpPr>
              <a:stCxn id="350" idx="6"/>
              <a:endCxn id="354" idx="2"/>
            </p:cNvCxnSpPr>
            <p:nvPr/>
          </p:nvCxnSpPr>
          <p:spPr>
            <a:xfrm>
              <a:off x="1974973" y="4296948"/>
              <a:ext cx="692834" cy="928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xmlns="" id="{78A77174-7342-40E0-A212-853EB4D87B78}"/>
                </a:ext>
              </a:extLst>
            </p:cNvPr>
            <p:cNvCxnSpPr>
              <a:stCxn id="350" idx="6"/>
              <a:endCxn id="355" idx="2"/>
            </p:cNvCxnSpPr>
            <p:nvPr/>
          </p:nvCxnSpPr>
          <p:spPr>
            <a:xfrm>
              <a:off x="1974973" y="4296948"/>
              <a:ext cx="692834" cy="116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xmlns="" id="{10333848-83B7-4AA1-9541-60974B1DB1F4}"/>
                </a:ext>
              </a:extLst>
            </p:cNvPr>
            <p:cNvCxnSpPr>
              <a:stCxn id="350" idx="6"/>
              <a:endCxn id="356" idx="2"/>
            </p:cNvCxnSpPr>
            <p:nvPr/>
          </p:nvCxnSpPr>
          <p:spPr>
            <a:xfrm>
              <a:off x="1974973" y="4296948"/>
              <a:ext cx="692834" cy="1392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xmlns="" id="{1961ACFE-8192-4C28-AB6A-48680F0D59FD}"/>
                </a:ext>
              </a:extLst>
            </p:cNvPr>
            <p:cNvCxnSpPr>
              <a:stCxn id="351" idx="6"/>
              <a:endCxn id="357" idx="2"/>
            </p:cNvCxnSpPr>
            <p:nvPr/>
          </p:nvCxnSpPr>
          <p:spPr>
            <a:xfrm flipV="1">
              <a:off x="1974973" y="4064849"/>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xmlns="" id="{988024A4-3B60-4898-AEA3-9BBB031C8AEE}"/>
                </a:ext>
              </a:extLst>
            </p:cNvPr>
            <p:cNvCxnSpPr>
              <a:stCxn id="351" idx="6"/>
              <a:endCxn id="358" idx="2"/>
            </p:cNvCxnSpPr>
            <p:nvPr/>
          </p:nvCxnSpPr>
          <p:spPr>
            <a:xfrm flipV="1">
              <a:off x="1974973" y="4296948"/>
              <a:ext cx="692834" cy="23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xmlns="" id="{88D9D86A-2978-4DC5-B174-3A93007BA9BD}"/>
                </a:ext>
              </a:extLst>
            </p:cNvPr>
            <p:cNvCxnSpPr>
              <a:stCxn id="351" idx="6"/>
              <a:endCxn id="359" idx="2"/>
            </p:cNvCxnSpPr>
            <p:nvPr/>
          </p:nvCxnSpPr>
          <p:spPr>
            <a:xfrm>
              <a:off x="1974973" y="4529046"/>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xmlns="" id="{1108E151-F289-4249-88CF-D835E6D35D7A}"/>
                </a:ext>
              </a:extLst>
            </p:cNvPr>
            <p:cNvCxnSpPr>
              <a:stCxn id="351" idx="6"/>
              <a:endCxn id="360" idx="2"/>
            </p:cNvCxnSpPr>
            <p:nvPr/>
          </p:nvCxnSpPr>
          <p:spPr>
            <a:xfrm>
              <a:off x="1974973" y="4529046"/>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xmlns="" id="{742D9CB5-BAB1-4011-BC88-DF07D155E8E8}"/>
                </a:ext>
              </a:extLst>
            </p:cNvPr>
            <p:cNvCxnSpPr>
              <a:stCxn id="351" idx="6"/>
              <a:endCxn id="353" idx="2"/>
            </p:cNvCxnSpPr>
            <p:nvPr/>
          </p:nvCxnSpPr>
          <p:spPr>
            <a:xfrm>
              <a:off x="1974973" y="4529046"/>
              <a:ext cx="692834" cy="464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xmlns="" id="{CD722BA1-CB79-458B-8495-C431860EED98}"/>
                </a:ext>
              </a:extLst>
            </p:cNvPr>
            <p:cNvCxnSpPr>
              <a:stCxn id="351" idx="6"/>
              <a:endCxn id="354" idx="2"/>
            </p:cNvCxnSpPr>
            <p:nvPr/>
          </p:nvCxnSpPr>
          <p:spPr>
            <a:xfrm>
              <a:off x="1974973" y="4529046"/>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xmlns="" id="{3118B299-22DD-4607-82D4-AC227F69E1A6}"/>
                </a:ext>
              </a:extLst>
            </p:cNvPr>
            <p:cNvCxnSpPr>
              <a:stCxn id="351" idx="6"/>
              <a:endCxn id="355" idx="2"/>
            </p:cNvCxnSpPr>
            <p:nvPr/>
          </p:nvCxnSpPr>
          <p:spPr>
            <a:xfrm>
              <a:off x="1974973" y="4529046"/>
              <a:ext cx="692834" cy="928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xmlns="" id="{8458DE87-9CDB-4A15-A49C-33587BCB90AB}"/>
                </a:ext>
              </a:extLst>
            </p:cNvPr>
            <p:cNvCxnSpPr>
              <a:stCxn id="351" idx="6"/>
              <a:endCxn id="356" idx="2"/>
            </p:cNvCxnSpPr>
            <p:nvPr/>
          </p:nvCxnSpPr>
          <p:spPr>
            <a:xfrm>
              <a:off x="1974973" y="4529046"/>
              <a:ext cx="692834" cy="11604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xmlns="" id="{21A580D5-772B-4770-B33D-672972A6E71B}"/>
                </a:ext>
              </a:extLst>
            </p:cNvPr>
            <p:cNvCxnSpPr>
              <a:stCxn id="352" idx="6"/>
              <a:endCxn id="357" idx="2"/>
            </p:cNvCxnSpPr>
            <p:nvPr/>
          </p:nvCxnSpPr>
          <p:spPr>
            <a:xfrm flipV="1">
              <a:off x="1974973" y="4064849"/>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xmlns="" id="{4188C2E9-0C1F-4803-A7C0-2BE3056A9049}"/>
                </a:ext>
              </a:extLst>
            </p:cNvPr>
            <p:cNvCxnSpPr>
              <a:stCxn id="352" idx="6"/>
              <a:endCxn id="358" idx="2"/>
            </p:cNvCxnSpPr>
            <p:nvPr/>
          </p:nvCxnSpPr>
          <p:spPr>
            <a:xfrm flipV="1">
              <a:off x="1974973" y="4296948"/>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xmlns="" id="{35DAFC38-4B6A-4384-AB38-EB8F3855E5B9}"/>
                </a:ext>
              </a:extLst>
            </p:cNvPr>
            <p:cNvCxnSpPr>
              <a:stCxn id="352" idx="6"/>
              <a:endCxn id="359" idx="2"/>
            </p:cNvCxnSpPr>
            <p:nvPr/>
          </p:nvCxnSpPr>
          <p:spPr>
            <a:xfrm flipV="1">
              <a:off x="1974973" y="4529046"/>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xmlns="" id="{35421E53-4CA4-4F8E-A3D7-EB8566CEA88A}"/>
                </a:ext>
              </a:extLst>
            </p:cNvPr>
            <p:cNvCxnSpPr>
              <a:stCxn id="352" idx="6"/>
              <a:endCxn id="360" idx="2"/>
            </p:cNvCxnSpPr>
            <p:nvPr/>
          </p:nvCxnSpPr>
          <p:spPr>
            <a:xfrm>
              <a:off x="1974973" y="4761145"/>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xmlns="" id="{AA6A10D1-1B62-44D0-9A32-7B90A53DA769}"/>
                </a:ext>
              </a:extLst>
            </p:cNvPr>
            <p:cNvCxnSpPr>
              <a:stCxn id="352" idx="6"/>
              <a:endCxn id="353" idx="2"/>
            </p:cNvCxnSpPr>
            <p:nvPr/>
          </p:nvCxnSpPr>
          <p:spPr>
            <a:xfrm>
              <a:off x="1974973" y="4761145"/>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xmlns="" id="{42795A84-9A00-42F1-B024-D6514D5218AB}"/>
                </a:ext>
              </a:extLst>
            </p:cNvPr>
            <p:cNvCxnSpPr>
              <a:stCxn id="352" idx="6"/>
              <a:endCxn id="354" idx="2"/>
            </p:cNvCxnSpPr>
            <p:nvPr/>
          </p:nvCxnSpPr>
          <p:spPr>
            <a:xfrm>
              <a:off x="1974973" y="4761145"/>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xmlns="" id="{B3BCBEE8-0326-474D-9D9C-9829C8FB6FAF}"/>
                </a:ext>
              </a:extLst>
            </p:cNvPr>
            <p:cNvCxnSpPr>
              <a:stCxn id="352" idx="6"/>
              <a:endCxn id="355" idx="2"/>
            </p:cNvCxnSpPr>
            <p:nvPr/>
          </p:nvCxnSpPr>
          <p:spPr>
            <a:xfrm>
              <a:off x="1974973" y="4761145"/>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xmlns="" id="{B2AADC28-97D6-4875-9AB1-4E04C511B0E4}"/>
                </a:ext>
              </a:extLst>
            </p:cNvPr>
            <p:cNvCxnSpPr>
              <a:stCxn id="352" idx="6"/>
              <a:endCxn id="356" idx="2"/>
            </p:cNvCxnSpPr>
            <p:nvPr/>
          </p:nvCxnSpPr>
          <p:spPr>
            <a:xfrm>
              <a:off x="1974973" y="4761145"/>
              <a:ext cx="692834" cy="928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xmlns="" id="{2D6D7F6F-37A6-4AC8-B1B2-4B4984D38323}"/>
                </a:ext>
              </a:extLst>
            </p:cNvPr>
            <p:cNvCxnSpPr>
              <a:stCxn id="345" idx="6"/>
              <a:endCxn id="357" idx="2"/>
            </p:cNvCxnSpPr>
            <p:nvPr/>
          </p:nvCxnSpPr>
          <p:spPr>
            <a:xfrm flipV="1">
              <a:off x="1974973" y="4064849"/>
              <a:ext cx="692834" cy="928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xmlns="" id="{123174A7-0E1D-44FA-AC83-AD31A16C2211}"/>
                </a:ext>
              </a:extLst>
            </p:cNvPr>
            <p:cNvCxnSpPr>
              <a:stCxn id="345" idx="6"/>
              <a:endCxn id="358" idx="2"/>
            </p:cNvCxnSpPr>
            <p:nvPr/>
          </p:nvCxnSpPr>
          <p:spPr>
            <a:xfrm flipV="1">
              <a:off x="1974973" y="4296948"/>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xmlns="" id="{B112F309-71BE-43A1-9196-DA845A5E7B83}"/>
                </a:ext>
              </a:extLst>
            </p:cNvPr>
            <p:cNvCxnSpPr>
              <a:stCxn id="345" idx="6"/>
              <a:endCxn id="359" idx="2"/>
            </p:cNvCxnSpPr>
            <p:nvPr/>
          </p:nvCxnSpPr>
          <p:spPr>
            <a:xfrm flipV="1">
              <a:off x="1974973" y="4529046"/>
              <a:ext cx="692834" cy="464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xmlns="" id="{FB279109-E5B2-4451-ABCF-BA18862D695F}"/>
                </a:ext>
              </a:extLst>
            </p:cNvPr>
            <p:cNvCxnSpPr>
              <a:stCxn id="345" idx="6"/>
              <a:endCxn id="360" idx="2"/>
            </p:cNvCxnSpPr>
            <p:nvPr/>
          </p:nvCxnSpPr>
          <p:spPr>
            <a:xfrm flipV="1">
              <a:off x="1974973" y="4761145"/>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xmlns="" id="{1340B149-7F44-49AA-8411-D8CD96ED9E02}"/>
                </a:ext>
              </a:extLst>
            </p:cNvPr>
            <p:cNvCxnSpPr>
              <a:stCxn id="345" idx="6"/>
              <a:endCxn id="353" idx="2"/>
            </p:cNvCxnSpPr>
            <p:nvPr/>
          </p:nvCxnSpPr>
          <p:spPr>
            <a:xfrm>
              <a:off x="1974973" y="4993244"/>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xmlns="" id="{CE3E4ECB-221D-4F70-A6E8-1A102332F4B6}"/>
                </a:ext>
              </a:extLst>
            </p:cNvPr>
            <p:cNvCxnSpPr>
              <a:stCxn id="345" idx="6"/>
              <a:endCxn id="354" idx="2"/>
            </p:cNvCxnSpPr>
            <p:nvPr/>
          </p:nvCxnSpPr>
          <p:spPr>
            <a:xfrm>
              <a:off x="1974973" y="4993244"/>
              <a:ext cx="692834" cy="23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xmlns="" id="{8E8A3FC6-24CA-49A5-9839-5A220FE8AE60}"/>
                </a:ext>
              </a:extLst>
            </p:cNvPr>
            <p:cNvCxnSpPr>
              <a:stCxn id="345" idx="6"/>
              <a:endCxn id="355" idx="2"/>
            </p:cNvCxnSpPr>
            <p:nvPr/>
          </p:nvCxnSpPr>
          <p:spPr>
            <a:xfrm>
              <a:off x="1974973" y="4993244"/>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xmlns="" id="{ABC76DA1-26CD-40F9-9C9C-C56343733F1B}"/>
                </a:ext>
              </a:extLst>
            </p:cNvPr>
            <p:cNvCxnSpPr>
              <a:stCxn id="345" idx="6"/>
              <a:endCxn id="356" idx="2"/>
            </p:cNvCxnSpPr>
            <p:nvPr/>
          </p:nvCxnSpPr>
          <p:spPr>
            <a:xfrm>
              <a:off x="1974973" y="4993244"/>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xmlns="" id="{FC2C842D-483B-47A9-8487-68880C96977B}"/>
                </a:ext>
              </a:extLst>
            </p:cNvPr>
            <p:cNvCxnSpPr>
              <a:stCxn id="346" idx="6"/>
              <a:endCxn id="357" idx="2"/>
            </p:cNvCxnSpPr>
            <p:nvPr/>
          </p:nvCxnSpPr>
          <p:spPr>
            <a:xfrm flipV="1">
              <a:off x="1974973" y="4064849"/>
              <a:ext cx="692834" cy="116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xmlns="" id="{EEABB468-CA38-4552-AD5D-3A7EE57EF9A1}"/>
                </a:ext>
              </a:extLst>
            </p:cNvPr>
            <p:cNvCxnSpPr>
              <a:stCxn id="346" idx="6"/>
              <a:endCxn id="358" idx="2"/>
            </p:cNvCxnSpPr>
            <p:nvPr/>
          </p:nvCxnSpPr>
          <p:spPr>
            <a:xfrm flipV="1">
              <a:off x="1974973" y="4296948"/>
              <a:ext cx="692834" cy="928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xmlns="" id="{28824D98-3FA8-46C0-9782-49D90F60D3B7}"/>
                </a:ext>
              </a:extLst>
            </p:cNvPr>
            <p:cNvCxnSpPr>
              <a:stCxn id="346" idx="6"/>
              <a:endCxn id="359" idx="2"/>
            </p:cNvCxnSpPr>
            <p:nvPr/>
          </p:nvCxnSpPr>
          <p:spPr>
            <a:xfrm flipV="1">
              <a:off x="1974973" y="4529046"/>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xmlns="" id="{E41F44C9-8965-4275-B25D-83C2492B4EDF}"/>
                </a:ext>
              </a:extLst>
            </p:cNvPr>
            <p:cNvCxnSpPr>
              <a:stCxn id="346" idx="6"/>
              <a:endCxn id="360" idx="2"/>
            </p:cNvCxnSpPr>
            <p:nvPr/>
          </p:nvCxnSpPr>
          <p:spPr>
            <a:xfrm flipV="1">
              <a:off x="1974973" y="4761145"/>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xmlns="" id="{AF0D6FD8-F135-4C79-B200-3E2D521B50D2}"/>
                </a:ext>
              </a:extLst>
            </p:cNvPr>
            <p:cNvCxnSpPr>
              <a:stCxn id="346" idx="6"/>
              <a:endCxn id="353" idx="2"/>
            </p:cNvCxnSpPr>
            <p:nvPr/>
          </p:nvCxnSpPr>
          <p:spPr>
            <a:xfrm flipV="1">
              <a:off x="1974973" y="4993244"/>
              <a:ext cx="692834" cy="23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xmlns="" id="{3CFC5A71-CBA2-4E60-A3C7-A7795AD2A12D}"/>
                </a:ext>
              </a:extLst>
            </p:cNvPr>
            <p:cNvCxnSpPr>
              <a:stCxn id="346" idx="6"/>
              <a:endCxn id="354" idx="2"/>
            </p:cNvCxnSpPr>
            <p:nvPr/>
          </p:nvCxnSpPr>
          <p:spPr>
            <a:xfrm>
              <a:off x="1974973" y="5225342"/>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xmlns="" id="{82AD5A8D-79F1-421C-8E77-7A4A977A2003}"/>
                </a:ext>
              </a:extLst>
            </p:cNvPr>
            <p:cNvCxnSpPr>
              <a:stCxn id="346" idx="6"/>
              <a:endCxn id="355" idx="2"/>
            </p:cNvCxnSpPr>
            <p:nvPr/>
          </p:nvCxnSpPr>
          <p:spPr>
            <a:xfrm>
              <a:off x="1974973" y="5225342"/>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xmlns="" id="{C6D24793-0294-44E8-AA35-ADB966363A01}"/>
                </a:ext>
              </a:extLst>
            </p:cNvPr>
            <p:cNvCxnSpPr>
              <a:stCxn id="346" idx="6"/>
              <a:endCxn id="356" idx="2"/>
            </p:cNvCxnSpPr>
            <p:nvPr/>
          </p:nvCxnSpPr>
          <p:spPr>
            <a:xfrm>
              <a:off x="1974973" y="5225342"/>
              <a:ext cx="692834" cy="464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xmlns="" id="{C30852E2-37FA-43FD-A197-3AE845DA0028}"/>
                </a:ext>
              </a:extLst>
            </p:cNvPr>
            <p:cNvCxnSpPr>
              <a:stCxn id="347" idx="6"/>
              <a:endCxn id="357" idx="2"/>
            </p:cNvCxnSpPr>
            <p:nvPr/>
          </p:nvCxnSpPr>
          <p:spPr>
            <a:xfrm flipV="1">
              <a:off x="1974973" y="4064849"/>
              <a:ext cx="692834" cy="1392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xmlns="" id="{09065626-6569-44AA-86E8-72C0E3D8D422}"/>
                </a:ext>
              </a:extLst>
            </p:cNvPr>
            <p:cNvCxnSpPr>
              <a:stCxn id="347" idx="6"/>
              <a:endCxn id="358" idx="2"/>
            </p:cNvCxnSpPr>
            <p:nvPr/>
          </p:nvCxnSpPr>
          <p:spPr>
            <a:xfrm flipV="1">
              <a:off x="1974973" y="4296948"/>
              <a:ext cx="692834" cy="116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xmlns="" id="{45470F3B-E606-4D35-998F-32894D1F5264}"/>
                </a:ext>
              </a:extLst>
            </p:cNvPr>
            <p:cNvCxnSpPr>
              <a:stCxn id="347" idx="6"/>
              <a:endCxn id="359" idx="2"/>
            </p:cNvCxnSpPr>
            <p:nvPr/>
          </p:nvCxnSpPr>
          <p:spPr>
            <a:xfrm flipV="1">
              <a:off x="1974973" y="4529046"/>
              <a:ext cx="692834" cy="928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xmlns="" id="{33416CFA-6461-481F-8BD5-4C7C367B680C}"/>
                </a:ext>
              </a:extLst>
            </p:cNvPr>
            <p:cNvCxnSpPr>
              <a:stCxn id="347" idx="6"/>
              <a:endCxn id="360" idx="2"/>
            </p:cNvCxnSpPr>
            <p:nvPr/>
          </p:nvCxnSpPr>
          <p:spPr>
            <a:xfrm flipV="1">
              <a:off x="1974973" y="4761145"/>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xmlns="" id="{42BF6935-007D-495A-B59C-A1A976C680DD}"/>
                </a:ext>
              </a:extLst>
            </p:cNvPr>
            <p:cNvCxnSpPr>
              <a:stCxn id="347" idx="6"/>
              <a:endCxn id="353" idx="2"/>
            </p:cNvCxnSpPr>
            <p:nvPr/>
          </p:nvCxnSpPr>
          <p:spPr>
            <a:xfrm flipV="1">
              <a:off x="1974973" y="4993244"/>
              <a:ext cx="692834" cy="464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xmlns="" id="{4FBB7E83-AF62-488E-A50F-7AF48ED18333}"/>
                </a:ext>
              </a:extLst>
            </p:cNvPr>
            <p:cNvCxnSpPr>
              <a:stCxn id="347" idx="6"/>
              <a:endCxn id="354" idx="2"/>
            </p:cNvCxnSpPr>
            <p:nvPr/>
          </p:nvCxnSpPr>
          <p:spPr>
            <a:xfrm flipV="1">
              <a:off x="1974973" y="5225342"/>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xmlns="" id="{35BFB0B4-AC5C-422A-8006-72FBEE4EEE1A}"/>
                </a:ext>
              </a:extLst>
            </p:cNvPr>
            <p:cNvCxnSpPr>
              <a:stCxn id="347" idx="6"/>
              <a:endCxn id="355" idx="2"/>
            </p:cNvCxnSpPr>
            <p:nvPr/>
          </p:nvCxnSpPr>
          <p:spPr>
            <a:xfrm>
              <a:off x="1974973" y="5457441"/>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xmlns="" id="{7599FF58-3F81-4603-94F9-D3269C416A2F}"/>
                </a:ext>
              </a:extLst>
            </p:cNvPr>
            <p:cNvCxnSpPr>
              <a:stCxn id="347" idx="6"/>
              <a:endCxn id="356" idx="2"/>
            </p:cNvCxnSpPr>
            <p:nvPr/>
          </p:nvCxnSpPr>
          <p:spPr>
            <a:xfrm>
              <a:off x="1974973" y="5457441"/>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xmlns="" id="{4FDE0382-C46D-4AE7-9B4B-3AA17B7871C8}"/>
                </a:ext>
              </a:extLst>
            </p:cNvPr>
            <p:cNvCxnSpPr>
              <a:stCxn id="348" idx="6"/>
              <a:endCxn id="357" idx="2"/>
            </p:cNvCxnSpPr>
            <p:nvPr/>
          </p:nvCxnSpPr>
          <p:spPr>
            <a:xfrm flipV="1">
              <a:off x="1974973" y="4064849"/>
              <a:ext cx="692834" cy="1624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xmlns="" id="{6EBA8324-601A-4061-B073-38F3F1A8DFF7}"/>
                </a:ext>
              </a:extLst>
            </p:cNvPr>
            <p:cNvCxnSpPr>
              <a:stCxn id="348" idx="6"/>
              <a:endCxn id="358" idx="2"/>
            </p:cNvCxnSpPr>
            <p:nvPr/>
          </p:nvCxnSpPr>
          <p:spPr>
            <a:xfrm flipV="1">
              <a:off x="1974973" y="4296948"/>
              <a:ext cx="692834" cy="1392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xmlns="" id="{E7147755-DF95-4D69-BBE1-C226F236F0E5}"/>
                </a:ext>
              </a:extLst>
            </p:cNvPr>
            <p:cNvCxnSpPr>
              <a:stCxn id="348" idx="6"/>
              <a:endCxn id="359" idx="2"/>
            </p:cNvCxnSpPr>
            <p:nvPr/>
          </p:nvCxnSpPr>
          <p:spPr>
            <a:xfrm flipV="1">
              <a:off x="1974973" y="4529046"/>
              <a:ext cx="692834" cy="11604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xmlns="" id="{93AB24DE-B08B-48C3-B5CE-E6C818D7B755}"/>
                </a:ext>
              </a:extLst>
            </p:cNvPr>
            <p:cNvCxnSpPr>
              <a:stCxn id="348" idx="6"/>
              <a:endCxn id="360" idx="2"/>
            </p:cNvCxnSpPr>
            <p:nvPr/>
          </p:nvCxnSpPr>
          <p:spPr>
            <a:xfrm flipV="1">
              <a:off x="1974973" y="4761145"/>
              <a:ext cx="692834" cy="928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xmlns="" id="{8DC45E8C-5304-4F53-BB6C-B4443AFE535C}"/>
                </a:ext>
              </a:extLst>
            </p:cNvPr>
            <p:cNvCxnSpPr>
              <a:stCxn id="348" idx="6"/>
              <a:endCxn id="353" idx="2"/>
            </p:cNvCxnSpPr>
            <p:nvPr/>
          </p:nvCxnSpPr>
          <p:spPr>
            <a:xfrm flipV="1">
              <a:off x="1974973" y="4993244"/>
              <a:ext cx="692834" cy="696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xmlns="" id="{0B07AC50-1612-4190-BEEA-888BD9B099BC}"/>
                </a:ext>
              </a:extLst>
            </p:cNvPr>
            <p:cNvCxnSpPr>
              <a:stCxn id="348" idx="6"/>
              <a:endCxn id="354" idx="2"/>
            </p:cNvCxnSpPr>
            <p:nvPr/>
          </p:nvCxnSpPr>
          <p:spPr>
            <a:xfrm flipV="1">
              <a:off x="1974973" y="5225342"/>
              <a:ext cx="692834" cy="464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xmlns="" id="{56551399-1871-4D1E-9229-5B531FE7570D}"/>
                </a:ext>
              </a:extLst>
            </p:cNvPr>
            <p:cNvCxnSpPr>
              <a:stCxn id="348" idx="6"/>
              <a:endCxn id="355" idx="2"/>
            </p:cNvCxnSpPr>
            <p:nvPr/>
          </p:nvCxnSpPr>
          <p:spPr>
            <a:xfrm flipV="1">
              <a:off x="1974973" y="5457441"/>
              <a:ext cx="692834" cy="23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xmlns="" id="{C00F6F91-21DE-413E-BA1C-EFE10DAAC2BA}"/>
                </a:ext>
              </a:extLst>
            </p:cNvPr>
            <p:cNvCxnSpPr>
              <a:stCxn id="348" idx="6"/>
              <a:endCxn id="356" idx="2"/>
            </p:cNvCxnSpPr>
            <p:nvPr/>
          </p:nvCxnSpPr>
          <p:spPr>
            <a:xfrm>
              <a:off x="1974973" y="5689540"/>
              <a:ext cx="692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xmlns="" id="{172CC998-E655-4BE0-8EF2-B7191653C71A}"/>
                </a:ext>
              </a:extLst>
            </p:cNvPr>
            <p:cNvCxnSpPr>
              <a:stCxn id="357" idx="6"/>
              <a:endCxn id="361" idx="2"/>
            </p:cNvCxnSpPr>
            <p:nvPr/>
          </p:nvCxnSpPr>
          <p:spPr>
            <a:xfrm>
              <a:off x="2847807" y="4064849"/>
              <a:ext cx="558628" cy="580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xmlns="" id="{9238FC1B-16AA-4E16-9616-65AE8A084228}"/>
                </a:ext>
              </a:extLst>
            </p:cNvPr>
            <p:cNvCxnSpPr>
              <a:stCxn id="357" idx="6"/>
              <a:endCxn id="362" idx="2"/>
            </p:cNvCxnSpPr>
            <p:nvPr/>
          </p:nvCxnSpPr>
          <p:spPr>
            <a:xfrm>
              <a:off x="2847807" y="4064849"/>
              <a:ext cx="558628" cy="812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xmlns="" id="{9103AD58-3FA8-4D1E-9B48-3C379C2F2637}"/>
                </a:ext>
              </a:extLst>
            </p:cNvPr>
            <p:cNvCxnSpPr>
              <a:stCxn id="357" idx="6"/>
              <a:endCxn id="363" idx="2"/>
            </p:cNvCxnSpPr>
            <p:nvPr/>
          </p:nvCxnSpPr>
          <p:spPr>
            <a:xfrm>
              <a:off x="2847807" y="4064849"/>
              <a:ext cx="558628" cy="1044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xmlns="" id="{EFA8B864-51C6-4481-B2E9-815A86775213}"/>
                </a:ext>
              </a:extLst>
            </p:cNvPr>
            <p:cNvCxnSpPr>
              <a:stCxn id="358" idx="6"/>
              <a:endCxn id="361" idx="2"/>
            </p:cNvCxnSpPr>
            <p:nvPr/>
          </p:nvCxnSpPr>
          <p:spPr>
            <a:xfrm>
              <a:off x="2847807" y="4296948"/>
              <a:ext cx="558628" cy="348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xmlns="" id="{3D92FE9A-E662-4627-9AC7-9EA1DE0FA61B}"/>
                </a:ext>
              </a:extLst>
            </p:cNvPr>
            <p:cNvCxnSpPr>
              <a:stCxn id="358" idx="6"/>
              <a:endCxn id="362" idx="2"/>
            </p:cNvCxnSpPr>
            <p:nvPr/>
          </p:nvCxnSpPr>
          <p:spPr>
            <a:xfrm>
              <a:off x="2847807" y="4296948"/>
              <a:ext cx="558628" cy="580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xmlns="" id="{9C1E83B9-8A29-4603-9BD1-AEAC715DA271}"/>
                </a:ext>
              </a:extLst>
            </p:cNvPr>
            <p:cNvCxnSpPr>
              <a:stCxn id="358" idx="6"/>
              <a:endCxn id="363" idx="2"/>
            </p:cNvCxnSpPr>
            <p:nvPr/>
          </p:nvCxnSpPr>
          <p:spPr>
            <a:xfrm>
              <a:off x="2847807" y="4296948"/>
              <a:ext cx="558628" cy="812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xmlns="" id="{05151495-FDB8-4B5D-96F5-FFF11515C1BD}"/>
                </a:ext>
              </a:extLst>
            </p:cNvPr>
            <p:cNvCxnSpPr>
              <a:stCxn id="359" idx="6"/>
              <a:endCxn id="361" idx="2"/>
            </p:cNvCxnSpPr>
            <p:nvPr/>
          </p:nvCxnSpPr>
          <p:spPr>
            <a:xfrm>
              <a:off x="2847807" y="4529046"/>
              <a:ext cx="558628" cy="116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xmlns="" id="{5DBBB5B9-A6F8-4E11-9D31-206D7D21C9F3}"/>
                </a:ext>
              </a:extLst>
            </p:cNvPr>
            <p:cNvCxnSpPr>
              <a:stCxn id="359" idx="6"/>
              <a:endCxn id="362" idx="2"/>
            </p:cNvCxnSpPr>
            <p:nvPr/>
          </p:nvCxnSpPr>
          <p:spPr>
            <a:xfrm>
              <a:off x="2847807" y="4529046"/>
              <a:ext cx="558628" cy="348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xmlns="" id="{19121924-B872-4255-B1BE-6B48B6C84D5C}"/>
                </a:ext>
              </a:extLst>
            </p:cNvPr>
            <p:cNvCxnSpPr>
              <a:stCxn id="359" idx="6"/>
              <a:endCxn id="363" idx="2"/>
            </p:cNvCxnSpPr>
            <p:nvPr/>
          </p:nvCxnSpPr>
          <p:spPr>
            <a:xfrm>
              <a:off x="2847807" y="4529046"/>
              <a:ext cx="558628" cy="580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xmlns="" id="{367F22BD-C3FF-45B7-B296-D1D536C16337}"/>
                </a:ext>
              </a:extLst>
            </p:cNvPr>
            <p:cNvCxnSpPr>
              <a:stCxn id="360" idx="6"/>
              <a:endCxn id="361" idx="2"/>
            </p:cNvCxnSpPr>
            <p:nvPr/>
          </p:nvCxnSpPr>
          <p:spPr>
            <a:xfrm flipV="1">
              <a:off x="2847807" y="4645096"/>
              <a:ext cx="558628" cy="116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xmlns="" id="{BCC2A2EB-3705-4ACD-B5CA-A5709459DFFE}"/>
                </a:ext>
              </a:extLst>
            </p:cNvPr>
            <p:cNvCxnSpPr>
              <a:stCxn id="360" idx="6"/>
              <a:endCxn id="362" idx="2"/>
            </p:cNvCxnSpPr>
            <p:nvPr/>
          </p:nvCxnSpPr>
          <p:spPr>
            <a:xfrm>
              <a:off x="2847807" y="4761145"/>
              <a:ext cx="558628" cy="116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xmlns="" id="{AC08B86F-7A9D-4D24-BD4E-1B8E4F083CDE}"/>
                </a:ext>
              </a:extLst>
            </p:cNvPr>
            <p:cNvCxnSpPr>
              <a:stCxn id="360" idx="6"/>
              <a:endCxn id="363" idx="2"/>
            </p:cNvCxnSpPr>
            <p:nvPr/>
          </p:nvCxnSpPr>
          <p:spPr>
            <a:xfrm>
              <a:off x="2847807" y="4761145"/>
              <a:ext cx="558628" cy="348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xmlns="" id="{67DDD28F-F005-487F-8168-8DF6A0F149D6}"/>
                </a:ext>
              </a:extLst>
            </p:cNvPr>
            <p:cNvCxnSpPr>
              <a:stCxn id="353" idx="6"/>
              <a:endCxn id="361" idx="2"/>
            </p:cNvCxnSpPr>
            <p:nvPr/>
          </p:nvCxnSpPr>
          <p:spPr>
            <a:xfrm flipV="1">
              <a:off x="2847807" y="4645096"/>
              <a:ext cx="558628" cy="348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xmlns="" id="{FF8F9B83-75F3-4F51-AC1A-D0E46B69F45C}"/>
                </a:ext>
              </a:extLst>
            </p:cNvPr>
            <p:cNvCxnSpPr>
              <a:stCxn id="353" idx="6"/>
              <a:endCxn id="362" idx="2"/>
            </p:cNvCxnSpPr>
            <p:nvPr/>
          </p:nvCxnSpPr>
          <p:spPr>
            <a:xfrm flipV="1">
              <a:off x="2847807" y="4877194"/>
              <a:ext cx="558628" cy="116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xmlns="" id="{273E50D5-3422-4825-AC7C-FEE004A14629}"/>
                </a:ext>
              </a:extLst>
            </p:cNvPr>
            <p:cNvCxnSpPr>
              <a:stCxn id="353" idx="6"/>
              <a:endCxn id="363" idx="2"/>
            </p:cNvCxnSpPr>
            <p:nvPr/>
          </p:nvCxnSpPr>
          <p:spPr>
            <a:xfrm>
              <a:off x="2847807" y="4993244"/>
              <a:ext cx="558628" cy="116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xmlns="" id="{178D42FB-B3CD-4E6C-BB3A-E811113CEEA4}"/>
                </a:ext>
              </a:extLst>
            </p:cNvPr>
            <p:cNvCxnSpPr>
              <a:stCxn id="354" idx="6"/>
              <a:endCxn id="361" idx="2"/>
            </p:cNvCxnSpPr>
            <p:nvPr/>
          </p:nvCxnSpPr>
          <p:spPr>
            <a:xfrm flipV="1">
              <a:off x="2847807" y="4645096"/>
              <a:ext cx="558628" cy="580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xmlns="" id="{97A57FC5-F305-4FAB-B5D1-6CA5AFFB3161}"/>
                </a:ext>
              </a:extLst>
            </p:cNvPr>
            <p:cNvCxnSpPr>
              <a:stCxn id="354" idx="6"/>
              <a:endCxn id="362" idx="2"/>
            </p:cNvCxnSpPr>
            <p:nvPr/>
          </p:nvCxnSpPr>
          <p:spPr>
            <a:xfrm flipV="1">
              <a:off x="2847807" y="4877194"/>
              <a:ext cx="558628" cy="348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xmlns="" id="{7FBD29A3-C23A-446F-ADD7-694909CAD325}"/>
                </a:ext>
              </a:extLst>
            </p:cNvPr>
            <p:cNvCxnSpPr>
              <a:stCxn id="354" idx="6"/>
              <a:endCxn id="363" idx="2"/>
            </p:cNvCxnSpPr>
            <p:nvPr/>
          </p:nvCxnSpPr>
          <p:spPr>
            <a:xfrm flipV="1">
              <a:off x="2847807" y="5109293"/>
              <a:ext cx="558628" cy="116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xmlns="" id="{C3DBD136-FAAB-468F-B7E4-7C86B32F763C}"/>
                </a:ext>
              </a:extLst>
            </p:cNvPr>
            <p:cNvCxnSpPr>
              <a:stCxn id="355" idx="6"/>
              <a:endCxn id="361" idx="2"/>
            </p:cNvCxnSpPr>
            <p:nvPr/>
          </p:nvCxnSpPr>
          <p:spPr>
            <a:xfrm flipV="1">
              <a:off x="2847807" y="4645096"/>
              <a:ext cx="558628" cy="812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xmlns="" id="{14C55DFD-C72F-4D2B-A622-82F4359C5F80}"/>
                </a:ext>
              </a:extLst>
            </p:cNvPr>
            <p:cNvCxnSpPr>
              <a:stCxn id="355" idx="6"/>
              <a:endCxn id="362" idx="2"/>
            </p:cNvCxnSpPr>
            <p:nvPr/>
          </p:nvCxnSpPr>
          <p:spPr>
            <a:xfrm flipV="1">
              <a:off x="2847807" y="4877194"/>
              <a:ext cx="558628" cy="580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xmlns="" id="{54005A88-DE37-4AF1-BDCA-7F492D5F0E1E}"/>
                </a:ext>
              </a:extLst>
            </p:cNvPr>
            <p:cNvCxnSpPr>
              <a:stCxn id="355" idx="6"/>
              <a:endCxn id="363" idx="2"/>
            </p:cNvCxnSpPr>
            <p:nvPr/>
          </p:nvCxnSpPr>
          <p:spPr>
            <a:xfrm flipV="1">
              <a:off x="2847807" y="5109293"/>
              <a:ext cx="558628" cy="348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xmlns="" id="{00C30199-9E75-472D-ACCC-18BB697B6979}"/>
                </a:ext>
              </a:extLst>
            </p:cNvPr>
            <p:cNvCxnSpPr>
              <a:stCxn id="356" idx="6"/>
              <a:endCxn id="361" idx="2"/>
            </p:cNvCxnSpPr>
            <p:nvPr/>
          </p:nvCxnSpPr>
          <p:spPr>
            <a:xfrm flipV="1">
              <a:off x="2847807" y="4645096"/>
              <a:ext cx="558628" cy="1044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xmlns="" id="{AF072367-96ED-407C-99A3-60281D4A7D9E}"/>
                </a:ext>
              </a:extLst>
            </p:cNvPr>
            <p:cNvCxnSpPr>
              <a:stCxn id="356" idx="6"/>
              <a:endCxn id="362" idx="2"/>
            </p:cNvCxnSpPr>
            <p:nvPr/>
          </p:nvCxnSpPr>
          <p:spPr>
            <a:xfrm flipV="1">
              <a:off x="2847807" y="4877194"/>
              <a:ext cx="558628" cy="8123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xmlns="" id="{C1E08070-46D6-4099-AEFB-7381904788AD}"/>
                </a:ext>
              </a:extLst>
            </p:cNvPr>
            <p:cNvCxnSpPr>
              <a:stCxn id="356" idx="6"/>
              <a:endCxn id="363" idx="2"/>
            </p:cNvCxnSpPr>
            <p:nvPr/>
          </p:nvCxnSpPr>
          <p:spPr>
            <a:xfrm flipV="1">
              <a:off x="2847807" y="5109293"/>
              <a:ext cx="558628" cy="580247"/>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05" name="Picture 5">
            <a:extLst>
              <a:ext uri="{FF2B5EF4-FFF2-40B4-BE49-F238E27FC236}">
                <a16:creationId xmlns:a16="http://schemas.microsoft.com/office/drawing/2014/main" xmlns="" id="{AAD5077D-03BA-459B-90F4-27E10A176C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8785" y="920316"/>
            <a:ext cx="3277970" cy="247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506" name="TextBox 505">
            <a:extLst>
              <a:ext uri="{FF2B5EF4-FFF2-40B4-BE49-F238E27FC236}">
                <a16:creationId xmlns:a16="http://schemas.microsoft.com/office/drawing/2014/main" xmlns="" id="{EE00FD7B-BC2B-45CC-9703-90707BCB8771}"/>
              </a:ext>
            </a:extLst>
          </p:cNvPr>
          <p:cNvSpPr txBox="1"/>
          <p:nvPr/>
        </p:nvSpPr>
        <p:spPr>
          <a:xfrm>
            <a:off x="3185295" y="3524692"/>
            <a:ext cx="3544455" cy="2246769"/>
          </a:xfrm>
          <a:prstGeom prst="rect">
            <a:avLst/>
          </a:prstGeom>
          <a:noFill/>
        </p:spPr>
        <p:txBody>
          <a:bodyPr>
            <a:spAutoFit/>
          </a:bodyPr>
          <a:lstStyle/>
          <a:p>
            <a:pPr eaLnBrk="1" fontAlgn="auto" hangingPunct="1">
              <a:spcBef>
                <a:spcPts val="0"/>
              </a:spcBef>
              <a:spcAft>
                <a:spcPts val="0"/>
              </a:spcAft>
              <a:defRPr/>
            </a:pPr>
            <a:r>
              <a:rPr lang="ja-JP" altLang="en-US" sz="2000" b="1" dirty="0">
                <a:solidFill>
                  <a:srgbClr val="000000"/>
                </a:solidFill>
              </a:rPr>
              <a:t>正確性</a:t>
            </a:r>
            <a:r>
              <a:rPr lang="en-GB" sz="2000" b="1" dirty="0" smtClean="0">
                <a:solidFill>
                  <a:srgbClr val="000000"/>
                </a:solidFill>
              </a:rPr>
              <a:t> </a:t>
            </a:r>
            <a:r>
              <a:rPr lang="en-GB" sz="2000" b="1" dirty="0">
                <a:solidFill>
                  <a:srgbClr val="000000"/>
                </a:solidFill>
              </a:rPr>
              <a:t>(&lt;0.5% </a:t>
            </a:r>
            <a:r>
              <a:rPr lang="ja-JP" altLang="en-US" sz="2000" b="1" dirty="0" smtClean="0">
                <a:solidFill>
                  <a:srgbClr val="000000"/>
                </a:solidFill>
              </a:rPr>
              <a:t>の差</a:t>
            </a:r>
            <a:r>
              <a:rPr lang="en-GB" sz="2000" b="1" dirty="0" smtClean="0">
                <a:solidFill>
                  <a:srgbClr val="000000"/>
                </a:solidFill>
              </a:rPr>
              <a:t>) </a:t>
            </a:r>
            <a:endParaRPr lang="en-GB" sz="2000" b="1" dirty="0">
              <a:solidFill>
                <a:srgbClr val="000000"/>
              </a:solidFill>
            </a:endParaRPr>
          </a:p>
          <a:p>
            <a:pPr eaLnBrk="1" fontAlgn="auto" hangingPunct="1">
              <a:spcBef>
                <a:spcPts val="0"/>
              </a:spcBef>
              <a:spcAft>
                <a:spcPts val="0"/>
              </a:spcAft>
              <a:defRPr/>
            </a:pPr>
            <a:r>
              <a:rPr lang="ja-JP" altLang="en-US" sz="2000" b="1" dirty="0" smtClean="0">
                <a:solidFill>
                  <a:srgbClr val="000000"/>
                </a:solidFill>
              </a:rPr>
              <a:t>外乱安定性</a:t>
            </a:r>
            <a:r>
              <a:rPr lang="en-GB" sz="2000" b="1" dirty="0" smtClean="0">
                <a:solidFill>
                  <a:srgbClr val="000000"/>
                </a:solidFill>
              </a:rPr>
              <a:t> </a:t>
            </a:r>
            <a:r>
              <a:rPr lang="en-GB" sz="2000" b="1" dirty="0">
                <a:solidFill>
                  <a:srgbClr val="000000"/>
                </a:solidFill>
              </a:rPr>
              <a:t>(100% </a:t>
            </a:r>
            <a:r>
              <a:rPr lang="ja-JP" altLang="en-US" sz="2000" b="1" dirty="0">
                <a:solidFill>
                  <a:srgbClr val="000000"/>
                </a:solidFill>
              </a:rPr>
              <a:t>収束</a:t>
            </a:r>
            <a:r>
              <a:rPr lang="en-GB" sz="2000" b="1" dirty="0" smtClean="0">
                <a:solidFill>
                  <a:srgbClr val="000000"/>
                </a:solidFill>
              </a:rPr>
              <a:t>)</a:t>
            </a:r>
            <a:endParaRPr lang="en-GB" sz="2000" b="1" dirty="0">
              <a:solidFill>
                <a:srgbClr val="000000"/>
              </a:solidFill>
            </a:endParaRPr>
          </a:p>
          <a:p>
            <a:pPr eaLnBrk="1" fontAlgn="auto" hangingPunct="1">
              <a:spcBef>
                <a:spcPts val="0"/>
              </a:spcBef>
              <a:spcAft>
                <a:spcPts val="0"/>
              </a:spcAft>
              <a:defRPr/>
            </a:pPr>
            <a:r>
              <a:rPr lang="ja-JP" altLang="en-US" sz="2000" b="1" dirty="0">
                <a:solidFill>
                  <a:srgbClr val="000000"/>
                </a:solidFill>
              </a:rPr>
              <a:t>迅速性</a:t>
            </a:r>
            <a:r>
              <a:rPr lang="en-GB" sz="2000" b="1" dirty="0" smtClean="0">
                <a:solidFill>
                  <a:srgbClr val="000000"/>
                </a:solidFill>
              </a:rPr>
              <a:t> </a:t>
            </a:r>
            <a:r>
              <a:rPr lang="en-GB" sz="2000" b="1" dirty="0">
                <a:solidFill>
                  <a:srgbClr val="000000"/>
                </a:solidFill>
              </a:rPr>
              <a:t>(&lt;0.3 </a:t>
            </a:r>
            <a:r>
              <a:rPr lang="ja-JP" altLang="en-US" sz="2000" b="1" dirty="0" smtClean="0">
                <a:solidFill>
                  <a:srgbClr val="000000"/>
                </a:solidFill>
              </a:rPr>
              <a:t>秒</a:t>
            </a:r>
            <a:r>
              <a:rPr lang="en-GB" sz="2000" b="1" dirty="0" smtClean="0">
                <a:solidFill>
                  <a:srgbClr val="000000"/>
                </a:solidFill>
              </a:rPr>
              <a:t> </a:t>
            </a:r>
            <a:r>
              <a:rPr lang="ja-JP" altLang="en-US" sz="2000" b="1" dirty="0" smtClean="0">
                <a:solidFill>
                  <a:srgbClr val="000000"/>
                </a:solidFill>
              </a:rPr>
              <a:t>以下</a:t>
            </a:r>
            <a:r>
              <a:rPr lang="en-GB" sz="2000" b="1" dirty="0" smtClean="0">
                <a:solidFill>
                  <a:srgbClr val="000000"/>
                </a:solidFill>
              </a:rPr>
              <a:t>)</a:t>
            </a:r>
            <a:endParaRPr lang="en-GB" sz="2000" b="1" dirty="0">
              <a:solidFill>
                <a:srgbClr val="000000"/>
              </a:solidFill>
            </a:endParaRPr>
          </a:p>
          <a:p>
            <a:pPr eaLnBrk="1" fontAlgn="auto" hangingPunct="1">
              <a:spcBef>
                <a:spcPts val="0"/>
              </a:spcBef>
              <a:spcAft>
                <a:spcPts val="0"/>
              </a:spcAft>
              <a:defRPr/>
            </a:pPr>
            <a:endParaRPr lang="en-GB" sz="2000" b="1" dirty="0">
              <a:solidFill>
                <a:srgbClr val="000000"/>
              </a:solidFill>
            </a:endParaRPr>
          </a:p>
          <a:p>
            <a:pPr eaLnBrk="1" fontAlgn="auto" hangingPunct="1">
              <a:spcBef>
                <a:spcPts val="0"/>
              </a:spcBef>
              <a:spcAft>
                <a:spcPts val="0"/>
              </a:spcAft>
              <a:defRPr/>
            </a:pPr>
            <a:r>
              <a:rPr lang="ja-JP" altLang="en-US" sz="2000" b="1" dirty="0" smtClean="0">
                <a:solidFill>
                  <a:srgbClr val="000000"/>
                </a:solidFill>
              </a:rPr>
              <a:t>シミュレーション時間</a:t>
            </a:r>
            <a:r>
              <a:rPr lang="en-GB" sz="2000" b="1" dirty="0" smtClean="0">
                <a:solidFill>
                  <a:srgbClr val="000000"/>
                </a:solidFill>
              </a:rPr>
              <a:t>  </a:t>
            </a:r>
            <a:r>
              <a:rPr lang="en-GB" sz="2000" dirty="0">
                <a:solidFill>
                  <a:srgbClr val="000000"/>
                </a:solidFill>
                <a:cs typeface="+mn-cs"/>
              </a:rPr>
              <a:t>(100 </a:t>
            </a:r>
            <a:r>
              <a:rPr lang="ja-JP" altLang="en-US" sz="2000" dirty="0">
                <a:solidFill>
                  <a:srgbClr val="000000"/>
                </a:solidFill>
              </a:rPr>
              <a:t>回</a:t>
            </a:r>
            <a:r>
              <a:rPr lang="en-GB" sz="2000" dirty="0" smtClean="0">
                <a:solidFill>
                  <a:srgbClr val="000000"/>
                </a:solidFill>
                <a:cs typeface="+mn-cs"/>
              </a:rPr>
              <a:t>)</a:t>
            </a:r>
            <a:endParaRPr lang="en-GB" sz="2000" dirty="0">
              <a:solidFill>
                <a:srgbClr val="000000"/>
              </a:solidFill>
              <a:cs typeface="+mn-cs"/>
            </a:endParaRPr>
          </a:p>
          <a:p>
            <a:pPr eaLnBrk="1" fontAlgn="auto" hangingPunct="1">
              <a:spcBef>
                <a:spcPts val="0"/>
              </a:spcBef>
              <a:spcAft>
                <a:spcPts val="0"/>
              </a:spcAft>
              <a:defRPr/>
            </a:pPr>
            <a:r>
              <a:rPr lang="ja-JP" altLang="en-US" sz="2000" b="1" dirty="0" smtClean="0">
                <a:solidFill>
                  <a:srgbClr val="000000"/>
                </a:solidFill>
              </a:rPr>
              <a:t>堅牢　モデル</a:t>
            </a:r>
            <a:r>
              <a:rPr lang="en-GB" sz="2000" b="1" dirty="0" smtClean="0">
                <a:solidFill>
                  <a:srgbClr val="000000"/>
                </a:solidFill>
              </a:rPr>
              <a:t> </a:t>
            </a:r>
            <a:r>
              <a:rPr lang="en-GB" sz="2000" dirty="0" smtClean="0">
                <a:solidFill>
                  <a:srgbClr val="000000"/>
                </a:solidFill>
                <a:cs typeface="+mn-cs"/>
              </a:rPr>
              <a:t>: </a:t>
            </a:r>
            <a:r>
              <a:rPr lang="en-GB" sz="2000" b="1" dirty="0">
                <a:solidFill>
                  <a:srgbClr val="FF0000"/>
                </a:solidFill>
                <a:cs typeface="+mn-cs"/>
              </a:rPr>
              <a:t>20 </a:t>
            </a:r>
            <a:r>
              <a:rPr lang="ja-JP" altLang="en-US" sz="2000" b="1" dirty="0">
                <a:solidFill>
                  <a:srgbClr val="FF0000"/>
                </a:solidFill>
              </a:rPr>
              <a:t>分</a:t>
            </a:r>
            <a:endParaRPr lang="en-GB" sz="2000" b="1" dirty="0">
              <a:solidFill>
                <a:srgbClr val="FF0000"/>
              </a:solidFill>
              <a:cs typeface="+mn-cs"/>
            </a:endParaRPr>
          </a:p>
          <a:p>
            <a:pPr eaLnBrk="1" fontAlgn="auto" hangingPunct="1">
              <a:spcBef>
                <a:spcPts val="0"/>
              </a:spcBef>
              <a:spcAft>
                <a:spcPts val="0"/>
              </a:spcAft>
              <a:defRPr/>
            </a:pPr>
            <a:r>
              <a:rPr lang="en-GB" sz="2000" dirty="0">
                <a:solidFill>
                  <a:srgbClr val="000000"/>
                </a:solidFill>
                <a:cs typeface="+mn-cs"/>
              </a:rPr>
              <a:t>ANN:	    </a:t>
            </a:r>
            <a:r>
              <a:rPr lang="ja-JP" altLang="en-US" sz="2000" dirty="0" smtClean="0">
                <a:solidFill>
                  <a:srgbClr val="000000"/>
                </a:solidFill>
                <a:cs typeface="+mn-cs"/>
              </a:rPr>
              <a:t>　　</a:t>
            </a:r>
            <a:r>
              <a:rPr lang="en-GB" sz="2000" b="1" dirty="0" smtClean="0">
                <a:solidFill>
                  <a:srgbClr val="FF0000"/>
                </a:solidFill>
                <a:cs typeface="+mn-cs"/>
              </a:rPr>
              <a:t>0.3 </a:t>
            </a:r>
            <a:r>
              <a:rPr lang="ja-JP" altLang="en-US" sz="2000" b="1" dirty="0" smtClean="0">
                <a:solidFill>
                  <a:srgbClr val="FF0000"/>
                </a:solidFill>
                <a:cs typeface="+mn-cs"/>
              </a:rPr>
              <a:t>秒</a:t>
            </a:r>
            <a:endParaRPr lang="en-GB" sz="2000" b="1" dirty="0">
              <a:solidFill>
                <a:srgbClr val="FF0000"/>
              </a:solidFill>
              <a:cs typeface="+mn-cs"/>
            </a:endParaRPr>
          </a:p>
        </p:txBody>
      </p:sp>
      <p:sp>
        <p:nvSpPr>
          <p:cNvPr id="507" name="Rectangle 506">
            <a:extLst>
              <a:ext uri="{FF2B5EF4-FFF2-40B4-BE49-F238E27FC236}">
                <a16:creationId xmlns:a16="http://schemas.microsoft.com/office/drawing/2014/main" xmlns="" id="{A2AF52D1-4B0A-4F89-9EE4-52DF7B808E16}"/>
              </a:ext>
            </a:extLst>
          </p:cNvPr>
          <p:cNvSpPr/>
          <p:nvPr/>
        </p:nvSpPr>
        <p:spPr>
          <a:xfrm>
            <a:off x="6610771" y="856697"/>
            <a:ext cx="3298404" cy="56607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8" name="Rectangle: Rounded Corners 507">
            <a:extLst>
              <a:ext uri="{FF2B5EF4-FFF2-40B4-BE49-F238E27FC236}">
                <a16:creationId xmlns:a16="http://schemas.microsoft.com/office/drawing/2014/main" xmlns="" id="{A136CB8A-9F20-46F0-9E30-409C09365B97}"/>
              </a:ext>
            </a:extLst>
          </p:cNvPr>
          <p:cNvSpPr/>
          <p:nvPr/>
        </p:nvSpPr>
        <p:spPr>
          <a:xfrm>
            <a:off x="7212245" y="3581124"/>
            <a:ext cx="2587487" cy="2133907"/>
          </a:xfrm>
          <a:prstGeom prst="roundRect">
            <a:avLst>
              <a:gd name="adj" fmla="val 10000"/>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2">
              <a:tint val="50000"/>
              <a:hueOff val="3792777"/>
              <a:satOff val="-5206"/>
              <a:lumOff val="8383"/>
              <a:alphaOff val="0"/>
            </a:schemeClr>
          </a:effectRef>
          <a:fontRef idx="minor">
            <a:schemeClr val="lt1">
              <a:hueOff val="0"/>
              <a:satOff val="0"/>
              <a:lumOff val="0"/>
              <a:alphaOff val="0"/>
            </a:schemeClr>
          </a:fontRef>
        </p:style>
      </p:sp>
      <p:sp>
        <p:nvSpPr>
          <p:cNvPr id="509" name="Arrow: Right 508">
            <a:extLst>
              <a:ext uri="{FF2B5EF4-FFF2-40B4-BE49-F238E27FC236}">
                <a16:creationId xmlns:a16="http://schemas.microsoft.com/office/drawing/2014/main" xmlns="" id="{A882C878-D40D-42B7-8AC6-3661D0B4B76C}"/>
              </a:ext>
            </a:extLst>
          </p:cNvPr>
          <p:cNvSpPr/>
          <p:nvPr/>
        </p:nvSpPr>
        <p:spPr>
          <a:xfrm>
            <a:off x="6394747" y="2348880"/>
            <a:ext cx="891730" cy="917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TextBox 509">
            <a:extLst>
              <a:ext uri="{FF2B5EF4-FFF2-40B4-BE49-F238E27FC236}">
                <a16:creationId xmlns:a16="http://schemas.microsoft.com/office/drawing/2014/main" xmlns="" id="{9149E58D-73F1-4772-B89F-2F24BFEFEAD1}"/>
              </a:ext>
            </a:extLst>
          </p:cNvPr>
          <p:cNvSpPr txBox="1"/>
          <p:nvPr/>
        </p:nvSpPr>
        <p:spPr>
          <a:xfrm>
            <a:off x="7430493" y="2157253"/>
            <a:ext cx="1846799" cy="369332"/>
          </a:xfrm>
          <a:prstGeom prst="rect">
            <a:avLst/>
          </a:prstGeom>
          <a:noFill/>
        </p:spPr>
        <p:txBody>
          <a:bodyPr wrap="square" rtlCol="0">
            <a:spAutoFit/>
          </a:bodyPr>
          <a:lstStyle/>
          <a:p>
            <a:pPr algn="ctr"/>
            <a:r>
              <a:rPr lang="en-GB" dirty="0" smtClean="0"/>
              <a:t> </a:t>
            </a:r>
            <a:r>
              <a:rPr lang="ja-JP" altLang="en-US" b="1" dirty="0" smtClean="0"/>
              <a:t>最適化の</a:t>
            </a:r>
            <a:r>
              <a:rPr lang="ja-JP" altLang="en-US" b="1" dirty="0"/>
              <a:t>実行</a:t>
            </a:r>
            <a:endParaRPr lang="en-GB" b="1" dirty="0"/>
          </a:p>
        </p:txBody>
      </p:sp>
      <p:pic>
        <p:nvPicPr>
          <p:cNvPr id="3" name="No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07288" y="1520825"/>
            <a:ext cx="487362" cy="487363"/>
          </a:xfrm>
          <a:prstGeom prst="rect">
            <a:avLst/>
          </a:prstGeom>
        </p:spPr>
      </p:pic>
    </p:spTree>
    <p:extLst>
      <p:ext uri="{BB962C8B-B14F-4D97-AF65-F5344CB8AC3E}">
        <p14:creationId xmlns:p14="http://schemas.microsoft.com/office/powerpoint/2010/main" val="3102683682"/>
      </p:ext>
    </p:extLst>
  </p:cSld>
  <p:clrMapOvr>
    <a:masterClrMapping/>
  </p:clrMapOvr>
  <mc:AlternateContent xmlns:mc="http://schemas.openxmlformats.org/markup-compatibility/2006" xmlns:p14="http://schemas.microsoft.com/office/powerpoint/2010/main">
    <mc:Choice Requires="p14">
      <p:transition spd="slow" p14:dur="2000" advTm="73081"/>
    </mc:Choice>
    <mc:Fallback xmlns="">
      <p:transition spd="slow" advTm="7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0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remove" display="0">
                  <p:stCondLst>
                    <p:cond delay="indefinite"/>
                  </p:stCondLst>
                  <p:endCondLst>
                    <p:cond evt="onStopAudio" delay="0">
                      <p:tgtEl>
                        <p:sldTgt/>
                      </p:tgtEl>
                    </p:cond>
                  </p:endCondLst>
                </p:cTn>
                <p:tgtEl>
                  <p:spTgt spid="3"/>
                </p:tgtEl>
              </p:cMediaNode>
            </p:audio>
          </p:childTnLst>
        </p:cTn>
      </p:par>
    </p:tnLst>
    <p:bldLst>
      <p:bldP spid="506" grpId="0"/>
    </p:bldLst>
  </p:timing>
  <p:extLst mod="1">
    <p:ext uri="{E180D4A7-C9FB-4DFB-919C-405C955672EB}">
      <p14:showEvtLst xmlns:p14="http://schemas.microsoft.com/office/powerpoint/2010/main">
        <p14:playEvt time="0" objId="3"/>
        <p14:stopEvt time="70583"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5B4774B2-800F-46B4-B772-A0937606A3FE}"/>
              </a:ext>
            </a:extLst>
          </p:cNvPr>
          <p:cNvSpPr/>
          <p:nvPr/>
        </p:nvSpPr>
        <p:spPr>
          <a:xfrm>
            <a:off x="777875" y="857434"/>
            <a:ext cx="5328287" cy="557518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pPr>
            <a:endParaRPr lang="en-GB" sz="1799" dirty="0">
              <a:solidFill>
                <a:prstClr val="white"/>
              </a:solidFill>
              <a:latin typeface="Arial"/>
            </a:endParaRPr>
          </a:p>
        </p:txBody>
      </p:sp>
      <p:sp>
        <p:nvSpPr>
          <p:cNvPr id="4" name="TextBox 3">
            <a:extLst>
              <a:ext uri="{FF2B5EF4-FFF2-40B4-BE49-F238E27FC236}">
                <a16:creationId xmlns:a16="http://schemas.microsoft.com/office/drawing/2014/main" xmlns="" id="{A749969D-C817-42AF-81FA-40A306C4C5EE}"/>
              </a:ext>
            </a:extLst>
          </p:cNvPr>
          <p:cNvSpPr txBox="1"/>
          <p:nvPr/>
        </p:nvSpPr>
        <p:spPr>
          <a:xfrm>
            <a:off x="2621383" y="1301795"/>
            <a:ext cx="1541116" cy="584647"/>
          </a:xfrm>
          <a:prstGeom prst="rect">
            <a:avLst/>
          </a:prstGeom>
          <a:noFill/>
        </p:spPr>
        <p:txBody>
          <a:bodyPr wrap="square" rtlCol="0">
            <a:spAutoFit/>
          </a:bodyPr>
          <a:lstStyle/>
          <a:p>
            <a:pPr defTabSz="914126" fontAlgn="auto">
              <a:spcBef>
                <a:spcPts val="0"/>
              </a:spcBef>
              <a:spcAft>
                <a:spcPts val="0"/>
              </a:spcAft>
            </a:pPr>
            <a:r>
              <a:rPr lang="ja-JP" altLang="en-US" sz="3199" b="1" dirty="0" smtClean="0">
                <a:solidFill>
                  <a:prstClr val="black"/>
                </a:solidFill>
                <a:latin typeface="Arial"/>
              </a:rPr>
              <a:t>改造</a:t>
            </a:r>
            <a:r>
              <a:rPr lang="ja-JP" altLang="en-US" sz="3199" b="1" dirty="0">
                <a:solidFill>
                  <a:prstClr val="black"/>
                </a:solidFill>
                <a:latin typeface="Arial"/>
              </a:rPr>
              <a:t>　</a:t>
            </a:r>
            <a:endParaRPr lang="en-GB" sz="3199" b="1" dirty="0">
              <a:solidFill>
                <a:prstClr val="black"/>
              </a:solidFill>
              <a:latin typeface="Arial"/>
              <a:cs typeface="+mn-cs"/>
            </a:endParaRPr>
          </a:p>
        </p:txBody>
      </p:sp>
      <p:sp>
        <p:nvSpPr>
          <p:cNvPr id="5" name="Oval 4">
            <a:extLst>
              <a:ext uri="{FF2B5EF4-FFF2-40B4-BE49-F238E27FC236}">
                <a16:creationId xmlns:a16="http://schemas.microsoft.com/office/drawing/2014/main" xmlns="" id="{2D44ADB0-011B-4F7C-838C-61D526D941F0}"/>
              </a:ext>
            </a:extLst>
          </p:cNvPr>
          <p:cNvSpPr/>
          <p:nvPr/>
        </p:nvSpPr>
        <p:spPr>
          <a:xfrm>
            <a:off x="1116723" y="2367088"/>
            <a:ext cx="4628168" cy="4065528"/>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pPr>
            <a:endParaRPr lang="en-GB" sz="1799">
              <a:solidFill>
                <a:prstClr val="white"/>
              </a:solidFill>
              <a:latin typeface="Arial"/>
            </a:endParaRPr>
          </a:p>
        </p:txBody>
      </p:sp>
      <p:sp>
        <p:nvSpPr>
          <p:cNvPr id="6" name="TextBox 5">
            <a:extLst>
              <a:ext uri="{FF2B5EF4-FFF2-40B4-BE49-F238E27FC236}">
                <a16:creationId xmlns:a16="http://schemas.microsoft.com/office/drawing/2014/main" xmlns="" id="{1C1034EC-49C3-41E5-B304-C7AB8AC66582}"/>
              </a:ext>
            </a:extLst>
          </p:cNvPr>
          <p:cNvSpPr txBox="1"/>
          <p:nvPr/>
        </p:nvSpPr>
        <p:spPr>
          <a:xfrm>
            <a:off x="2367855" y="2858937"/>
            <a:ext cx="2125903" cy="461537"/>
          </a:xfrm>
          <a:prstGeom prst="rect">
            <a:avLst/>
          </a:prstGeom>
          <a:noFill/>
        </p:spPr>
        <p:txBody>
          <a:bodyPr wrap="none" rtlCol="0">
            <a:spAutoFit/>
          </a:bodyPr>
          <a:lstStyle/>
          <a:p>
            <a:pPr defTabSz="914126" fontAlgn="auto">
              <a:spcBef>
                <a:spcPts val="0"/>
              </a:spcBef>
              <a:spcAft>
                <a:spcPts val="0"/>
              </a:spcAft>
            </a:pPr>
            <a:r>
              <a:rPr lang="ja-JP" altLang="en-US" sz="2399" b="1" dirty="0" smtClean="0">
                <a:solidFill>
                  <a:prstClr val="black"/>
                </a:solidFill>
                <a:latin typeface="Arial"/>
              </a:rPr>
              <a:t>運転の最適</a:t>
            </a:r>
            <a:r>
              <a:rPr lang="ja-JP" altLang="en-US" sz="2399" b="1" dirty="0">
                <a:solidFill>
                  <a:prstClr val="black"/>
                </a:solidFill>
                <a:latin typeface="Arial"/>
              </a:rPr>
              <a:t>化</a:t>
            </a:r>
            <a:r>
              <a:rPr lang="en-GB" sz="2399" b="1" dirty="0" smtClean="0">
                <a:solidFill>
                  <a:prstClr val="black"/>
                </a:solidFill>
                <a:latin typeface="Arial"/>
                <a:cs typeface="+mn-cs"/>
              </a:rPr>
              <a:t> </a:t>
            </a:r>
            <a:endParaRPr lang="en-GB" sz="2399" b="1" dirty="0">
              <a:solidFill>
                <a:prstClr val="black"/>
              </a:solidFill>
              <a:latin typeface="Arial"/>
              <a:cs typeface="+mn-cs"/>
            </a:endParaRPr>
          </a:p>
        </p:txBody>
      </p:sp>
      <p:grpSp>
        <p:nvGrpSpPr>
          <p:cNvPr id="7" name="Group 6">
            <a:extLst>
              <a:ext uri="{FF2B5EF4-FFF2-40B4-BE49-F238E27FC236}">
                <a16:creationId xmlns:a16="http://schemas.microsoft.com/office/drawing/2014/main" xmlns="" id="{89B6A1D9-2B97-4665-94E9-5372B2EA1F3A}"/>
              </a:ext>
            </a:extLst>
          </p:cNvPr>
          <p:cNvGrpSpPr/>
          <p:nvPr/>
        </p:nvGrpSpPr>
        <p:grpSpPr>
          <a:xfrm>
            <a:off x="1755682" y="3461343"/>
            <a:ext cx="3372674" cy="2325260"/>
            <a:chOff x="6488113" y="4228381"/>
            <a:chExt cx="3067050" cy="2114550"/>
          </a:xfrm>
          <a:noFill/>
        </p:grpSpPr>
        <p:pic>
          <p:nvPicPr>
            <p:cNvPr id="8" name="Picture 4">
              <a:extLst>
                <a:ext uri="{FF2B5EF4-FFF2-40B4-BE49-F238E27FC236}">
                  <a16:creationId xmlns:a16="http://schemas.microsoft.com/office/drawing/2014/main" xmlns="" id="{F12BCE7E-BE2F-47D8-9504-206FB5A7C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113" y="4228381"/>
              <a:ext cx="3067050" cy="21145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xmlns="" id="{5FCEE1C9-893C-422D-926C-761107656CF1}"/>
                </a:ext>
              </a:extLst>
            </p:cNvPr>
            <p:cNvSpPr txBox="1"/>
            <p:nvPr/>
          </p:nvSpPr>
          <p:spPr>
            <a:xfrm>
              <a:off x="6733403" y="5032514"/>
              <a:ext cx="1444915" cy="419714"/>
            </a:xfrm>
            <a:prstGeom prst="rect">
              <a:avLst/>
            </a:prstGeom>
            <a:grpFill/>
          </p:spPr>
          <p:txBody>
            <a:bodyPr wrap="none" rtlCol="0">
              <a:spAutoFit/>
            </a:bodyPr>
            <a:lstStyle/>
            <a:p>
              <a:pPr defTabSz="914126" fontAlgn="auto">
                <a:spcBef>
                  <a:spcPts val="0"/>
                </a:spcBef>
                <a:spcAft>
                  <a:spcPts val="0"/>
                </a:spcAft>
              </a:pPr>
              <a:r>
                <a:rPr lang="en-GB" sz="2399" b="1" dirty="0">
                  <a:solidFill>
                    <a:prstClr val="black"/>
                  </a:solidFill>
                  <a:latin typeface="Arial"/>
                  <a:cs typeface="+mn-cs"/>
                </a:rPr>
                <a:t>ADU/VDU</a:t>
              </a:r>
            </a:p>
          </p:txBody>
        </p:sp>
        <p:sp>
          <p:nvSpPr>
            <p:cNvPr id="10" name="TextBox 9">
              <a:extLst>
                <a:ext uri="{FF2B5EF4-FFF2-40B4-BE49-F238E27FC236}">
                  <a16:creationId xmlns:a16="http://schemas.microsoft.com/office/drawing/2014/main" xmlns="" id="{7E39EC9D-2D51-4488-96A7-E39F1FD04A15}"/>
                </a:ext>
              </a:extLst>
            </p:cNvPr>
            <p:cNvSpPr txBox="1"/>
            <p:nvPr/>
          </p:nvSpPr>
          <p:spPr>
            <a:xfrm>
              <a:off x="8368943" y="5013176"/>
              <a:ext cx="658980" cy="363619"/>
            </a:xfrm>
            <a:prstGeom prst="rect">
              <a:avLst/>
            </a:prstGeom>
            <a:grpFill/>
          </p:spPr>
          <p:txBody>
            <a:bodyPr wrap="none" rtlCol="0">
              <a:spAutoFit/>
            </a:bodyPr>
            <a:lstStyle/>
            <a:p>
              <a:pPr defTabSz="914126" fontAlgn="auto">
                <a:spcBef>
                  <a:spcPts val="0"/>
                </a:spcBef>
                <a:spcAft>
                  <a:spcPts val="0"/>
                </a:spcAft>
              </a:pPr>
              <a:r>
                <a:rPr lang="en-GB" sz="1999" b="1" dirty="0">
                  <a:solidFill>
                    <a:prstClr val="black"/>
                  </a:solidFill>
                  <a:latin typeface="Arial"/>
                  <a:cs typeface="+mn-cs"/>
                </a:rPr>
                <a:t>HEN</a:t>
              </a:r>
            </a:p>
          </p:txBody>
        </p:sp>
      </p:grpSp>
      <p:sp>
        <p:nvSpPr>
          <p:cNvPr id="11" name="Rounded Rectangle 14">
            <a:extLst>
              <a:ext uri="{FF2B5EF4-FFF2-40B4-BE49-F238E27FC236}">
                <a16:creationId xmlns:a16="http://schemas.microsoft.com/office/drawing/2014/main" xmlns="" id="{46DE4CE9-713B-43C1-A9C9-A01CE931242F}"/>
              </a:ext>
            </a:extLst>
          </p:cNvPr>
          <p:cNvSpPr/>
          <p:nvPr/>
        </p:nvSpPr>
        <p:spPr>
          <a:xfrm>
            <a:off x="6291921" y="981512"/>
            <a:ext cx="3484070" cy="200334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664" indent="-285664" defTabSz="914126" fontAlgn="auto">
              <a:spcBef>
                <a:spcPts val="0"/>
              </a:spcBef>
              <a:spcAft>
                <a:spcPts val="600"/>
              </a:spcAft>
              <a:buFont typeface="Arial" panose="020B0604020202020204" pitchFamily="34" charset="0"/>
              <a:buChar char="•"/>
            </a:pPr>
            <a:r>
              <a:rPr lang="ja-JP" altLang="en-US" sz="1799" b="1" dirty="0" smtClean="0">
                <a:solidFill>
                  <a:prstClr val="black"/>
                </a:solidFill>
                <a:latin typeface="Arial"/>
              </a:rPr>
              <a:t>設備投資金額の要求</a:t>
            </a:r>
            <a:endParaRPr lang="en-GB" sz="1799" b="1" dirty="0">
              <a:solidFill>
                <a:prstClr val="black"/>
              </a:solidFill>
              <a:latin typeface="Arial"/>
            </a:endParaRPr>
          </a:p>
          <a:p>
            <a:pPr marL="285664" indent="-285664" defTabSz="914126" fontAlgn="auto">
              <a:spcBef>
                <a:spcPts val="0"/>
              </a:spcBef>
              <a:spcAft>
                <a:spcPts val="600"/>
              </a:spcAft>
              <a:buFont typeface="Arial" panose="020B0604020202020204" pitchFamily="34" charset="0"/>
              <a:buChar char="•"/>
            </a:pPr>
            <a:r>
              <a:rPr lang="ja-JP" altLang="en-US" sz="1799" b="1" dirty="0" smtClean="0">
                <a:solidFill>
                  <a:prstClr val="black"/>
                </a:solidFill>
                <a:latin typeface="Arial"/>
              </a:rPr>
              <a:t>便益額は投資金額の増大に応じて</a:t>
            </a:r>
            <a:r>
              <a:rPr lang="en-GB" sz="1799" b="1" dirty="0" smtClean="0">
                <a:solidFill>
                  <a:prstClr val="black"/>
                </a:solidFill>
                <a:latin typeface="Arial"/>
              </a:rPr>
              <a:t> </a:t>
            </a:r>
            <a:r>
              <a:rPr lang="ja-JP" altLang="en-US" sz="1799" b="1" dirty="0">
                <a:solidFill>
                  <a:prstClr val="black"/>
                </a:solidFill>
                <a:latin typeface="Arial"/>
              </a:rPr>
              <a:t>大</a:t>
            </a:r>
            <a:r>
              <a:rPr lang="ja-JP" altLang="en-US" sz="1799" b="1" dirty="0" smtClean="0">
                <a:solidFill>
                  <a:prstClr val="black"/>
                </a:solidFill>
                <a:latin typeface="Arial"/>
              </a:rPr>
              <a:t>きくなる</a:t>
            </a:r>
            <a:endParaRPr lang="en-GB" sz="1799" b="1" dirty="0">
              <a:solidFill>
                <a:prstClr val="black"/>
              </a:solidFill>
              <a:latin typeface="Arial"/>
            </a:endParaRPr>
          </a:p>
          <a:p>
            <a:pPr marL="285664" indent="-285664" defTabSz="914126" fontAlgn="auto">
              <a:spcBef>
                <a:spcPts val="0"/>
              </a:spcBef>
              <a:spcAft>
                <a:spcPts val="600"/>
              </a:spcAft>
              <a:buFont typeface="Arial" panose="020B0604020202020204" pitchFamily="34" charset="0"/>
              <a:buChar char="•"/>
            </a:pPr>
            <a:r>
              <a:rPr lang="ja-JP" altLang="en-US" sz="1799" b="1" dirty="0" smtClean="0">
                <a:solidFill>
                  <a:prstClr val="black"/>
                </a:solidFill>
                <a:latin typeface="Arial"/>
              </a:rPr>
              <a:t>実行の為</a:t>
            </a:r>
            <a:r>
              <a:rPr lang="ja-JP" altLang="en-US" sz="1799" b="1" dirty="0">
                <a:solidFill>
                  <a:prstClr val="black"/>
                </a:solidFill>
                <a:latin typeface="Arial"/>
              </a:rPr>
              <a:t>　</a:t>
            </a:r>
            <a:r>
              <a:rPr lang="ja-JP" altLang="en-US" sz="1799" b="1" dirty="0" smtClean="0">
                <a:solidFill>
                  <a:prstClr val="black"/>
                </a:solidFill>
                <a:latin typeface="Arial"/>
              </a:rPr>
              <a:t>稼働停止の要求</a:t>
            </a:r>
            <a:endParaRPr lang="en-GB" sz="1799" b="1" dirty="0">
              <a:solidFill>
                <a:prstClr val="black"/>
              </a:solidFill>
              <a:latin typeface="Arial"/>
            </a:endParaRPr>
          </a:p>
        </p:txBody>
      </p:sp>
      <p:sp>
        <p:nvSpPr>
          <p:cNvPr id="12" name="Rounded Rectangle 15">
            <a:extLst>
              <a:ext uri="{FF2B5EF4-FFF2-40B4-BE49-F238E27FC236}">
                <a16:creationId xmlns:a16="http://schemas.microsoft.com/office/drawing/2014/main" xmlns="" id="{AA978067-D13B-41F3-B903-8F2C58958FFE}"/>
              </a:ext>
            </a:extLst>
          </p:cNvPr>
          <p:cNvSpPr/>
          <p:nvPr/>
        </p:nvSpPr>
        <p:spPr>
          <a:xfrm>
            <a:off x="6291921" y="3270894"/>
            <a:ext cx="3484070" cy="20033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664" indent="-285664" defTabSz="914126" fontAlgn="auto">
              <a:spcBef>
                <a:spcPts val="0"/>
              </a:spcBef>
              <a:spcAft>
                <a:spcPts val="600"/>
              </a:spcAft>
              <a:buFont typeface="Arial" panose="020B0604020202020204" pitchFamily="34" charset="0"/>
              <a:buChar char="•"/>
            </a:pPr>
            <a:r>
              <a:rPr lang="ja-JP" altLang="en-US" sz="1799" b="1" dirty="0" smtClean="0">
                <a:solidFill>
                  <a:prstClr val="black"/>
                </a:solidFill>
                <a:latin typeface="Arial"/>
              </a:rPr>
              <a:t>設備投資が無い場合の要請</a:t>
            </a:r>
            <a:endParaRPr lang="en-GB" sz="1799" b="1" dirty="0">
              <a:solidFill>
                <a:prstClr val="black"/>
              </a:solidFill>
              <a:latin typeface="Arial"/>
            </a:endParaRPr>
          </a:p>
          <a:p>
            <a:pPr marL="285664" indent="-285664" defTabSz="914126" fontAlgn="auto">
              <a:spcBef>
                <a:spcPts val="0"/>
              </a:spcBef>
              <a:spcAft>
                <a:spcPts val="600"/>
              </a:spcAft>
              <a:buFont typeface="Arial" panose="020B0604020202020204" pitchFamily="34" charset="0"/>
              <a:buChar char="•"/>
            </a:pPr>
            <a:r>
              <a:rPr lang="ja-JP" altLang="en-US" sz="1799" b="1" dirty="0">
                <a:solidFill>
                  <a:prstClr val="black"/>
                </a:solidFill>
                <a:latin typeface="Arial"/>
              </a:rPr>
              <a:t>固定</a:t>
            </a:r>
            <a:r>
              <a:rPr lang="ja-JP" altLang="en-US" sz="1799" b="1" dirty="0" smtClean="0">
                <a:solidFill>
                  <a:prstClr val="black"/>
                </a:solidFill>
                <a:latin typeface="Arial"/>
              </a:rPr>
              <a:t>された条件から限定された便益</a:t>
            </a:r>
            <a:endParaRPr lang="en-GB" sz="1799" b="1" dirty="0">
              <a:solidFill>
                <a:prstClr val="black"/>
              </a:solidFill>
              <a:latin typeface="Arial"/>
            </a:endParaRPr>
          </a:p>
          <a:p>
            <a:pPr marL="285664" indent="-285664" defTabSz="914126" fontAlgn="auto">
              <a:spcBef>
                <a:spcPts val="0"/>
              </a:spcBef>
              <a:spcAft>
                <a:spcPts val="600"/>
              </a:spcAft>
              <a:buFont typeface="Arial" panose="020B0604020202020204" pitchFamily="34" charset="0"/>
              <a:buChar char="•"/>
            </a:pPr>
            <a:r>
              <a:rPr lang="ja-JP" altLang="en-US" sz="1799" b="1" dirty="0">
                <a:solidFill>
                  <a:prstClr val="black"/>
                </a:solidFill>
                <a:latin typeface="Arial"/>
              </a:rPr>
              <a:t>変更</a:t>
            </a:r>
            <a:r>
              <a:rPr lang="ja-JP" altLang="en-US" sz="1799" b="1" dirty="0" smtClean="0">
                <a:solidFill>
                  <a:prstClr val="black"/>
                </a:solidFill>
                <a:latin typeface="Arial"/>
              </a:rPr>
              <a:t>は容易に</a:t>
            </a:r>
            <a:r>
              <a:rPr lang="en-GB" sz="1799" b="1" dirty="0" smtClean="0">
                <a:solidFill>
                  <a:prstClr val="black"/>
                </a:solidFill>
                <a:latin typeface="Arial"/>
              </a:rPr>
              <a:t> </a:t>
            </a:r>
            <a:r>
              <a:rPr lang="ja-JP" altLang="en-US" sz="1799" b="1" dirty="0" smtClean="0">
                <a:solidFill>
                  <a:prstClr val="black"/>
                </a:solidFill>
                <a:latin typeface="Arial"/>
              </a:rPr>
              <a:t>実行可能</a:t>
            </a:r>
            <a:endParaRPr lang="en-US" altLang="ja-JP" sz="1799" b="1" dirty="0" smtClean="0">
              <a:solidFill>
                <a:prstClr val="black"/>
              </a:solidFill>
              <a:latin typeface="Arial"/>
            </a:endParaRPr>
          </a:p>
        </p:txBody>
      </p:sp>
      <p:sp>
        <p:nvSpPr>
          <p:cNvPr id="13" name="Rounded Rectangle 16">
            <a:extLst>
              <a:ext uri="{FF2B5EF4-FFF2-40B4-BE49-F238E27FC236}">
                <a16:creationId xmlns:a16="http://schemas.microsoft.com/office/drawing/2014/main" xmlns="" id="{538ED515-55B0-47B7-9051-2866E73F46FF}"/>
              </a:ext>
            </a:extLst>
          </p:cNvPr>
          <p:cNvSpPr/>
          <p:nvPr/>
        </p:nvSpPr>
        <p:spPr>
          <a:xfrm>
            <a:off x="6291921" y="5560275"/>
            <a:ext cx="3484070" cy="849612"/>
          </a:xfrm>
          <a:prstGeom prst="round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600"/>
              </a:spcAft>
            </a:pPr>
            <a:r>
              <a:rPr lang="ja-JP" altLang="en-US" sz="1799" b="1" dirty="0" smtClean="0">
                <a:solidFill>
                  <a:prstClr val="black"/>
                </a:solidFill>
                <a:latin typeface="Arial"/>
              </a:rPr>
              <a:t>蒸留</a:t>
            </a:r>
            <a:r>
              <a:rPr lang="ja-JP" altLang="en-US" sz="1799" b="1" dirty="0">
                <a:solidFill>
                  <a:prstClr val="black"/>
                </a:solidFill>
                <a:latin typeface="Arial"/>
              </a:rPr>
              <a:t>塔</a:t>
            </a:r>
            <a:r>
              <a:rPr lang="en-GB" sz="1799" b="1" dirty="0" smtClean="0">
                <a:solidFill>
                  <a:prstClr val="black"/>
                </a:solidFill>
                <a:latin typeface="Arial"/>
              </a:rPr>
              <a:t> </a:t>
            </a:r>
            <a:r>
              <a:rPr lang="ja-JP" altLang="en-US" sz="1799" b="1" dirty="0" smtClean="0">
                <a:solidFill>
                  <a:prstClr val="black"/>
                </a:solidFill>
                <a:latin typeface="Arial"/>
              </a:rPr>
              <a:t>と</a:t>
            </a:r>
            <a:r>
              <a:rPr lang="en-GB" sz="1799" b="1" dirty="0" smtClean="0">
                <a:solidFill>
                  <a:prstClr val="black"/>
                </a:solidFill>
                <a:latin typeface="Arial"/>
              </a:rPr>
              <a:t> </a:t>
            </a:r>
            <a:r>
              <a:rPr lang="en-GB" sz="1799" b="1" dirty="0">
                <a:solidFill>
                  <a:prstClr val="black"/>
                </a:solidFill>
                <a:latin typeface="Arial"/>
              </a:rPr>
              <a:t>HEN </a:t>
            </a:r>
            <a:r>
              <a:rPr lang="en-GB" sz="1799" b="1" dirty="0" smtClean="0">
                <a:solidFill>
                  <a:prstClr val="black"/>
                </a:solidFill>
                <a:latin typeface="Arial"/>
              </a:rPr>
              <a:t> </a:t>
            </a:r>
            <a:r>
              <a:rPr lang="ja-JP" altLang="en-US" sz="1799" b="1" dirty="0" smtClean="0">
                <a:solidFill>
                  <a:prstClr val="black"/>
                </a:solidFill>
                <a:latin typeface="Arial"/>
              </a:rPr>
              <a:t>同時に最適化を実行するべきである</a:t>
            </a:r>
            <a:endParaRPr lang="en-GB" sz="1799" b="1" dirty="0">
              <a:solidFill>
                <a:prstClr val="black"/>
              </a:solidFill>
              <a:latin typeface="Arial"/>
            </a:endParaRPr>
          </a:p>
        </p:txBody>
      </p:sp>
      <p:sp>
        <p:nvSpPr>
          <p:cNvPr id="14" name="タイトル 13"/>
          <p:cNvSpPr>
            <a:spLocks noGrp="1"/>
          </p:cNvSpPr>
          <p:nvPr>
            <p:ph type="title"/>
          </p:nvPr>
        </p:nvSpPr>
        <p:spPr/>
        <p:txBody>
          <a:bodyPr>
            <a:normAutofit fontScale="90000"/>
          </a:bodyPr>
          <a:lstStyle/>
          <a:p>
            <a:r>
              <a:rPr kumimoji="1" lang="en-US" altLang="ja-JP" dirty="0" smtClean="0"/>
              <a:t>CDU</a:t>
            </a:r>
            <a:r>
              <a:rPr kumimoji="1" lang="ja-JP" altLang="en-US" dirty="0" smtClean="0"/>
              <a:t>社はどのように</a:t>
            </a:r>
            <a:r>
              <a:rPr kumimoji="1" lang="en-US" altLang="ja-JP" dirty="0" smtClean="0"/>
              <a:t>CDU</a:t>
            </a:r>
            <a:r>
              <a:rPr kumimoji="1" lang="ja-JP" altLang="en-US" dirty="0" smtClean="0"/>
              <a:t>最適化の課題を解いたか</a:t>
            </a:r>
            <a:endParaRPr kumimoji="1" lang="ja-JP" altLang="en-US" dirty="0"/>
          </a:p>
        </p:txBody>
      </p:sp>
      <p:pic>
        <p:nvPicPr>
          <p:cNvPr id="15" name="No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65738" y="1482725"/>
            <a:ext cx="487362" cy="487363"/>
          </a:xfrm>
          <a:prstGeom prst="rect">
            <a:avLst/>
          </a:prstGeom>
        </p:spPr>
      </p:pic>
    </p:spTree>
    <p:extLst>
      <p:ext uri="{BB962C8B-B14F-4D97-AF65-F5344CB8AC3E}">
        <p14:creationId xmlns:p14="http://schemas.microsoft.com/office/powerpoint/2010/main" val="2208370613"/>
      </p:ext>
    </p:extLst>
  </p:cSld>
  <p:clrMapOvr>
    <a:masterClrMapping/>
  </p:clrMapOvr>
  <mc:AlternateContent xmlns:mc="http://schemas.openxmlformats.org/markup-compatibility/2006" xmlns:p14="http://schemas.microsoft.com/office/powerpoint/2010/main">
    <mc:Choice Requires="p14">
      <p:transition spd="slow" p14:dur="2000" advTm="56202"/>
    </mc:Choice>
    <mc:Fallback xmlns="">
      <p:transition spd="slow" advTm="5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3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5"/>
                </p:tgtEl>
              </p:cMediaNode>
            </p:audio>
          </p:childTnLst>
        </p:cTn>
      </p:par>
    </p:tnLst>
  </p:timing>
  <p:extLst mod="1">
    <p:ext uri="{E180D4A7-C9FB-4DFB-919C-405C955672EB}">
      <p14:showEvtLst xmlns:p14="http://schemas.microsoft.com/office/powerpoint/2010/main">
        <p14:playEvt time="0" objId="15"/>
        <p14:stopEvt time="53369" objId="1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107" y="116632"/>
            <a:ext cx="8918258" cy="645195"/>
          </a:xfrm>
        </p:spPr>
        <p:txBody>
          <a:bodyPr/>
          <a:lstStyle/>
          <a:p>
            <a:r>
              <a:rPr lang="ja-JP" altLang="en-US" dirty="0"/>
              <a:t>制限</a:t>
            </a:r>
            <a:r>
              <a:rPr lang="ja-JP" altLang="en-US" dirty="0" smtClean="0"/>
              <a:t>因子への考慮</a:t>
            </a:r>
            <a:r>
              <a:rPr lang="en-GB" dirty="0" smtClean="0"/>
              <a:t> </a:t>
            </a:r>
            <a:endParaRPr lang="en-GB" dirty="0"/>
          </a:p>
        </p:txBody>
      </p:sp>
      <p:pic>
        <p:nvPicPr>
          <p:cNvPr id="3" name="Content Placeholder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12012" y="1542794"/>
            <a:ext cx="8539119" cy="4982550"/>
          </a:xfrm>
          <a:prstGeom prst="rect">
            <a:avLst/>
          </a:prstGeom>
        </p:spPr>
      </p:pic>
      <p:grpSp>
        <p:nvGrpSpPr>
          <p:cNvPr id="9" name="Group 8"/>
          <p:cNvGrpSpPr/>
          <p:nvPr/>
        </p:nvGrpSpPr>
        <p:grpSpPr>
          <a:xfrm>
            <a:off x="922139" y="900275"/>
            <a:ext cx="8424936" cy="4343915"/>
            <a:chOff x="922139" y="900275"/>
            <a:chExt cx="8424936" cy="4343915"/>
          </a:xfrm>
        </p:grpSpPr>
        <p:sp>
          <p:nvSpPr>
            <p:cNvPr id="7" name="Right Arrow 6"/>
            <p:cNvSpPr/>
            <p:nvPr/>
          </p:nvSpPr>
          <p:spPr>
            <a:xfrm>
              <a:off x="6214727" y="2852936"/>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a:off x="6214727" y="3645024"/>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a:off x="6214727" y="2060848"/>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3370411" y="2924944"/>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a:off x="8699003" y="4221088"/>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a:off x="6214727" y="4581128"/>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a:off x="8699003" y="5028166"/>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22139" y="900275"/>
              <a:ext cx="2108538" cy="369332"/>
            </a:xfrm>
            <a:prstGeom prst="rect">
              <a:avLst/>
            </a:prstGeom>
            <a:solidFill>
              <a:srgbClr val="FF0000"/>
            </a:solidFill>
          </p:spPr>
          <p:txBody>
            <a:bodyPr wrap="square" rtlCol="0">
              <a:spAutoFit/>
            </a:bodyPr>
            <a:lstStyle/>
            <a:p>
              <a:pPr algn="ctr"/>
              <a:r>
                <a:rPr lang="ja-JP" altLang="en-US" b="1" dirty="0" smtClean="0">
                  <a:solidFill>
                    <a:schemeClr val="bg1"/>
                  </a:solidFill>
                </a:rPr>
                <a:t>製品油の品質仕様</a:t>
              </a:r>
              <a:endParaRPr lang="en-GB" b="1" dirty="0">
                <a:solidFill>
                  <a:schemeClr val="bg1"/>
                </a:solidFill>
              </a:endParaRPr>
            </a:p>
          </p:txBody>
        </p:sp>
      </p:grpSp>
      <p:grpSp>
        <p:nvGrpSpPr>
          <p:cNvPr id="12" name="Group 11"/>
          <p:cNvGrpSpPr/>
          <p:nvPr/>
        </p:nvGrpSpPr>
        <p:grpSpPr>
          <a:xfrm>
            <a:off x="897810" y="1323529"/>
            <a:ext cx="7225129" cy="4655217"/>
            <a:chOff x="897810" y="1323529"/>
            <a:chExt cx="7225129" cy="4655217"/>
          </a:xfrm>
        </p:grpSpPr>
        <p:sp>
          <p:nvSpPr>
            <p:cNvPr id="26" name="Rounded Rectangle 25"/>
            <p:cNvSpPr/>
            <p:nvPr/>
          </p:nvSpPr>
          <p:spPr>
            <a:xfrm>
              <a:off x="5204925" y="2276365"/>
              <a:ext cx="181710" cy="2971345"/>
            </a:xfrm>
            <a:prstGeom prst="round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7941229" y="3746331"/>
              <a:ext cx="181710" cy="2232415"/>
            </a:xfrm>
            <a:prstGeom prst="round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897810" y="1323529"/>
              <a:ext cx="2319392" cy="369332"/>
            </a:xfrm>
            <a:prstGeom prst="rect">
              <a:avLst/>
            </a:prstGeom>
            <a:solidFill>
              <a:srgbClr val="CC00CC"/>
            </a:solidFill>
          </p:spPr>
          <p:txBody>
            <a:bodyPr wrap="square" rtlCol="0">
              <a:spAutoFit/>
            </a:bodyPr>
            <a:lstStyle/>
            <a:p>
              <a:pPr algn="ctr"/>
              <a:r>
                <a:rPr lang="ja-JP" altLang="en-US" b="1" dirty="0" smtClean="0">
                  <a:solidFill>
                    <a:schemeClr val="bg1"/>
                  </a:solidFill>
                </a:rPr>
                <a:t>蒸留塔内</a:t>
              </a:r>
              <a:r>
                <a:rPr lang="en-GB" b="1" dirty="0" smtClean="0">
                  <a:solidFill>
                    <a:schemeClr val="bg1"/>
                  </a:solidFill>
                </a:rPr>
                <a:t> </a:t>
              </a:r>
              <a:r>
                <a:rPr lang="ja-JP" altLang="en-US" b="1" dirty="0" smtClean="0">
                  <a:solidFill>
                    <a:schemeClr val="bg1"/>
                  </a:solidFill>
                </a:rPr>
                <a:t>　流体圧</a:t>
              </a:r>
              <a:endParaRPr lang="en-GB" b="1" dirty="0">
                <a:solidFill>
                  <a:schemeClr val="bg1"/>
                </a:solidFill>
              </a:endParaRPr>
            </a:p>
          </p:txBody>
        </p:sp>
      </p:grpSp>
      <p:sp>
        <p:nvSpPr>
          <p:cNvPr id="13" name="Rounded Rectangle 12"/>
          <p:cNvSpPr/>
          <p:nvPr/>
        </p:nvSpPr>
        <p:spPr>
          <a:xfrm>
            <a:off x="1066155" y="5247710"/>
            <a:ext cx="3096344" cy="1277634"/>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691713" y="3501008"/>
            <a:ext cx="1742594" cy="1323439"/>
          </a:xfrm>
          <a:prstGeom prst="rect">
            <a:avLst/>
          </a:prstGeom>
          <a:solidFill>
            <a:srgbClr val="00B050"/>
          </a:solidFill>
        </p:spPr>
        <p:txBody>
          <a:bodyPr wrap="square" rtlCol="0">
            <a:spAutoFit/>
          </a:bodyPr>
          <a:lstStyle/>
          <a:p>
            <a:pPr algn="ctr"/>
            <a:r>
              <a:rPr lang="ja-JP" altLang="en-US" sz="1600" b="1" dirty="0" smtClean="0">
                <a:solidFill>
                  <a:schemeClr val="bg1"/>
                </a:solidFill>
              </a:rPr>
              <a:t>熱交換器の伝熱面積</a:t>
            </a:r>
            <a:endParaRPr lang="en-GB" sz="1600" b="1" dirty="0" smtClean="0">
              <a:solidFill>
                <a:schemeClr val="bg1"/>
              </a:solidFill>
            </a:endParaRPr>
          </a:p>
          <a:p>
            <a:pPr algn="ctr"/>
            <a:r>
              <a:rPr lang="ja-JP" altLang="en-US" sz="1600" b="1" dirty="0" smtClean="0">
                <a:solidFill>
                  <a:schemeClr val="bg1"/>
                </a:solidFill>
              </a:rPr>
              <a:t>ポンプ能力</a:t>
            </a:r>
            <a:r>
              <a:rPr lang="en-GB" sz="1600" b="1" dirty="0" smtClean="0">
                <a:solidFill>
                  <a:schemeClr val="bg1"/>
                </a:solidFill>
              </a:rPr>
              <a:t>, </a:t>
            </a:r>
          </a:p>
          <a:p>
            <a:pPr algn="ctr"/>
            <a:r>
              <a:rPr lang="ja-JP" altLang="en-US" sz="1600" b="1" dirty="0" smtClean="0">
                <a:solidFill>
                  <a:schemeClr val="bg1"/>
                </a:solidFill>
              </a:rPr>
              <a:t>バイパス</a:t>
            </a:r>
            <a:r>
              <a:rPr lang="en-GB" sz="1600" b="1" dirty="0" smtClean="0">
                <a:solidFill>
                  <a:schemeClr val="bg1"/>
                </a:solidFill>
              </a:rPr>
              <a:t>  </a:t>
            </a:r>
            <a:r>
              <a:rPr lang="ja-JP" altLang="en-US" sz="1600" b="1" dirty="0" smtClean="0">
                <a:solidFill>
                  <a:schemeClr val="bg1"/>
                </a:solidFill>
              </a:rPr>
              <a:t>プラント</a:t>
            </a:r>
            <a:endParaRPr lang="en-US" altLang="ja-JP" sz="1600" b="1" dirty="0" smtClean="0">
              <a:solidFill>
                <a:schemeClr val="bg1"/>
              </a:solidFill>
            </a:endParaRPr>
          </a:p>
          <a:p>
            <a:pPr algn="ctr"/>
            <a:r>
              <a:rPr lang="ja-JP" altLang="en-US" sz="1600" b="1" dirty="0" smtClean="0">
                <a:solidFill>
                  <a:schemeClr val="bg1"/>
                </a:solidFill>
              </a:rPr>
              <a:t>配置</a:t>
            </a:r>
            <a:r>
              <a:rPr lang="en-GB" sz="1600" b="1" dirty="0" smtClean="0">
                <a:solidFill>
                  <a:schemeClr val="bg1"/>
                </a:solidFill>
              </a:rPr>
              <a:t>, </a:t>
            </a:r>
            <a:r>
              <a:rPr lang="ja-JP" altLang="en-US" sz="1600" b="1" dirty="0" smtClean="0">
                <a:solidFill>
                  <a:schemeClr val="bg1"/>
                </a:solidFill>
              </a:rPr>
              <a:t>等</a:t>
            </a:r>
            <a:endParaRPr lang="en-GB" sz="1600" b="1" dirty="0">
              <a:solidFill>
                <a:schemeClr val="bg1"/>
              </a:solidFill>
            </a:endParaRPr>
          </a:p>
        </p:txBody>
      </p:sp>
      <p:sp>
        <p:nvSpPr>
          <p:cNvPr id="30" name="TextBox 29"/>
          <p:cNvSpPr txBox="1"/>
          <p:nvPr/>
        </p:nvSpPr>
        <p:spPr>
          <a:xfrm>
            <a:off x="7330851" y="974868"/>
            <a:ext cx="2429989" cy="830997"/>
          </a:xfrm>
          <a:prstGeom prst="rect">
            <a:avLst/>
          </a:prstGeom>
          <a:solidFill>
            <a:schemeClr val="tx1"/>
          </a:solidFill>
        </p:spPr>
        <p:txBody>
          <a:bodyPr wrap="square" rtlCol="0">
            <a:spAutoFit/>
          </a:bodyPr>
          <a:lstStyle/>
          <a:p>
            <a:pPr algn="ctr"/>
            <a:r>
              <a:rPr lang="ja-JP" altLang="en-US" sz="2400" b="1" dirty="0" smtClean="0">
                <a:solidFill>
                  <a:schemeClr val="bg1"/>
                </a:solidFill>
              </a:rPr>
              <a:t>目標内での</a:t>
            </a:r>
            <a:endParaRPr lang="en-US" altLang="ja-JP" sz="2400" b="1" dirty="0" smtClean="0">
              <a:solidFill>
                <a:schemeClr val="bg1"/>
              </a:solidFill>
            </a:endParaRPr>
          </a:p>
          <a:p>
            <a:pPr algn="ctr"/>
            <a:r>
              <a:rPr lang="ja-JP" altLang="en-US" sz="2400" b="1" dirty="0" smtClean="0">
                <a:solidFill>
                  <a:schemeClr val="bg1"/>
                </a:solidFill>
              </a:rPr>
              <a:t>投資金額</a:t>
            </a:r>
            <a:r>
              <a:rPr lang="en-GB" sz="2400" b="1" dirty="0" smtClean="0">
                <a:solidFill>
                  <a:schemeClr val="bg1"/>
                </a:solidFill>
              </a:rPr>
              <a:t> </a:t>
            </a:r>
            <a:endParaRPr lang="en-GB" sz="2400" b="1" dirty="0">
              <a:solidFill>
                <a:schemeClr val="bg1"/>
              </a:solidFill>
            </a:endParaRPr>
          </a:p>
        </p:txBody>
      </p:sp>
      <p:pic>
        <p:nvPicPr>
          <p:cNvPr id="4" name="No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2425" y="1219200"/>
            <a:ext cx="487363" cy="487363"/>
          </a:xfrm>
          <a:prstGeom prst="rect">
            <a:avLst/>
          </a:prstGeom>
        </p:spPr>
      </p:pic>
    </p:spTree>
    <p:extLst>
      <p:ext uri="{BB962C8B-B14F-4D97-AF65-F5344CB8AC3E}">
        <p14:creationId xmlns:p14="http://schemas.microsoft.com/office/powerpoint/2010/main" val="3060119957"/>
      </p:ext>
    </p:extLst>
  </p:cSld>
  <p:clrMapOvr>
    <a:masterClrMapping/>
  </p:clrMapOvr>
  <mc:AlternateContent xmlns:mc="http://schemas.openxmlformats.org/markup-compatibility/2006" xmlns:p14="http://schemas.microsoft.com/office/powerpoint/2010/main">
    <mc:Choice Requires="p14">
      <p:transition spd="slow" p14:dur="2000" advTm="30241"/>
    </mc:Choice>
    <mc:Fallback xmlns="">
      <p:transition spd="slow" advTm="3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28173"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C89A93-6641-449F-B420-D9ABAEDDB7E2}"/>
              </a:ext>
            </a:extLst>
          </p:cNvPr>
          <p:cNvSpPr>
            <a:spLocks noGrp="1"/>
          </p:cNvSpPr>
          <p:nvPr>
            <p:ph type="title"/>
          </p:nvPr>
        </p:nvSpPr>
        <p:spPr/>
        <p:txBody>
          <a:bodyPr>
            <a:normAutofit/>
          </a:bodyPr>
          <a:lstStyle/>
          <a:p>
            <a:r>
              <a:rPr lang="en-GB" dirty="0" smtClean="0"/>
              <a:t>PIL</a:t>
            </a:r>
            <a:r>
              <a:rPr lang="ja-JP" altLang="en-US" dirty="0" smtClean="0"/>
              <a:t>の運転最適化への</a:t>
            </a:r>
            <a:r>
              <a:rPr lang="en-GB" dirty="0" smtClean="0"/>
              <a:t> </a:t>
            </a:r>
            <a:r>
              <a:rPr lang="ja-JP" altLang="en-US" dirty="0"/>
              <a:t>アプローチ</a:t>
            </a:r>
            <a:endParaRPr lang="en-GB" dirty="0"/>
          </a:p>
        </p:txBody>
      </p:sp>
      <p:sp>
        <p:nvSpPr>
          <p:cNvPr id="3" name="Rounded Rectangle 66">
            <a:extLst>
              <a:ext uri="{FF2B5EF4-FFF2-40B4-BE49-F238E27FC236}">
                <a16:creationId xmlns:a16="http://schemas.microsoft.com/office/drawing/2014/main" xmlns="" id="{F5AF1E8E-81E5-4DB0-9056-8CC2E4F3B05C}"/>
              </a:ext>
            </a:extLst>
          </p:cNvPr>
          <p:cNvSpPr/>
          <p:nvPr/>
        </p:nvSpPr>
        <p:spPr bwMode="auto">
          <a:xfrm>
            <a:off x="8449958" y="1893974"/>
            <a:ext cx="439200" cy="267840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Rounded Rectangle 66">
            <a:extLst>
              <a:ext uri="{FF2B5EF4-FFF2-40B4-BE49-F238E27FC236}">
                <a16:creationId xmlns:a16="http://schemas.microsoft.com/office/drawing/2014/main" xmlns="" id="{724D70FF-8DA4-4B34-88FA-5C4A5E0201D3}"/>
              </a:ext>
            </a:extLst>
          </p:cNvPr>
          <p:cNvSpPr/>
          <p:nvPr/>
        </p:nvSpPr>
        <p:spPr bwMode="auto">
          <a:xfrm>
            <a:off x="4871537" y="1114561"/>
            <a:ext cx="439200" cy="342000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xmlns="" id="{D1FE49CE-4E2E-4E26-8819-3D9EAE7C3540}"/>
              </a:ext>
            </a:extLst>
          </p:cNvPr>
          <p:cNvCxnSpPr>
            <a:cxnSpLocks/>
            <a:stCxn id="32" idx="5"/>
          </p:cNvCxnSpPr>
          <p:nvPr/>
        </p:nvCxnSpPr>
        <p:spPr bwMode="auto">
          <a:xfrm>
            <a:off x="3386967" y="4221014"/>
            <a:ext cx="487500"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a:extLst>
              <a:ext uri="{FF2B5EF4-FFF2-40B4-BE49-F238E27FC236}">
                <a16:creationId xmlns:a16="http://schemas.microsoft.com/office/drawing/2014/main" xmlns="" id="{778D725C-8561-4ABD-A649-38CA4C3F667E}"/>
              </a:ext>
            </a:extLst>
          </p:cNvPr>
          <p:cNvCxnSpPr>
            <a:cxnSpLocks/>
          </p:cNvCxnSpPr>
          <p:nvPr/>
        </p:nvCxnSpPr>
        <p:spPr bwMode="auto">
          <a:xfrm>
            <a:off x="5309247" y="4215942"/>
            <a:ext cx="2165620" cy="5072"/>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xmlns="" id="{FDCEAC58-0466-4F77-AC9A-672181EA6718}"/>
              </a:ext>
            </a:extLst>
          </p:cNvPr>
          <p:cNvCxnSpPr>
            <a:cxnSpLocks/>
          </p:cNvCxnSpPr>
          <p:nvPr/>
        </p:nvCxnSpPr>
        <p:spPr bwMode="auto">
          <a:xfrm flipV="1">
            <a:off x="7887998" y="4209844"/>
            <a:ext cx="559732"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xmlns="" id="{D55E30EB-BCF2-4A87-9B0A-D91DC59EEC93}"/>
              </a:ext>
            </a:extLst>
          </p:cNvPr>
          <p:cNvCxnSpPr>
            <a:cxnSpLocks/>
            <a:stCxn id="40" idx="14"/>
            <a:endCxn id="31" idx="2"/>
          </p:cNvCxnSpPr>
          <p:nvPr/>
        </p:nvCxnSpPr>
        <p:spPr bwMode="auto">
          <a:xfrm flipV="1">
            <a:off x="2554876" y="4221910"/>
            <a:ext cx="415758" cy="2173"/>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xmlns="" id="{6CAA849E-310E-455E-8070-5EEAB250A695}"/>
              </a:ext>
            </a:extLst>
          </p:cNvPr>
          <p:cNvCxnSpPr>
            <a:cxnSpLocks/>
            <a:stCxn id="36" idx="6"/>
            <a:endCxn id="40" idx="19"/>
          </p:cNvCxnSpPr>
          <p:nvPr/>
        </p:nvCxnSpPr>
        <p:spPr bwMode="auto">
          <a:xfrm>
            <a:off x="1918923" y="4221910"/>
            <a:ext cx="300471" cy="1415"/>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xmlns="" id="{C98C6A23-DC93-45E4-9517-75558C55ED40}"/>
              </a:ext>
            </a:extLst>
          </p:cNvPr>
          <p:cNvCxnSpPr>
            <a:cxnSpLocks/>
            <a:endCxn id="37" idx="0"/>
          </p:cNvCxnSpPr>
          <p:nvPr/>
        </p:nvCxnSpPr>
        <p:spPr bwMode="auto">
          <a:xfrm flipV="1">
            <a:off x="1066155" y="4221014"/>
            <a:ext cx="436179" cy="2546"/>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xmlns="" id="{3E142DDE-1CA5-4313-9144-DFCDE4F1B6D1}"/>
              </a:ext>
            </a:extLst>
          </p:cNvPr>
          <p:cNvCxnSpPr/>
          <p:nvPr/>
        </p:nvCxnSpPr>
        <p:spPr bwMode="auto">
          <a:xfrm>
            <a:off x="5319374" y="1334097"/>
            <a:ext cx="719811"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xmlns="" id="{4C329F5E-A6D9-4DCB-A1A2-D37EE8A763BF}"/>
              </a:ext>
            </a:extLst>
          </p:cNvPr>
          <p:cNvCxnSpPr/>
          <p:nvPr/>
        </p:nvCxnSpPr>
        <p:spPr bwMode="auto">
          <a:xfrm>
            <a:off x="5319374" y="1914696"/>
            <a:ext cx="719811"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xmlns="" id="{9F7895E3-BD82-40A1-92DA-D35B26D36D21}"/>
              </a:ext>
            </a:extLst>
          </p:cNvPr>
          <p:cNvCxnSpPr/>
          <p:nvPr/>
        </p:nvCxnSpPr>
        <p:spPr bwMode="auto">
          <a:xfrm>
            <a:off x="5319374" y="2495295"/>
            <a:ext cx="719811"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xmlns="" id="{32BF62B4-4683-4A8D-9D56-06FAC1F87859}"/>
              </a:ext>
            </a:extLst>
          </p:cNvPr>
          <p:cNvCxnSpPr/>
          <p:nvPr/>
        </p:nvCxnSpPr>
        <p:spPr bwMode="auto">
          <a:xfrm>
            <a:off x="5319374" y="3075894"/>
            <a:ext cx="719811"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a:extLst>
              <a:ext uri="{FF2B5EF4-FFF2-40B4-BE49-F238E27FC236}">
                <a16:creationId xmlns:a16="http://schemas.microsoft.com/office/drawing/2014/main" xmlns="" id="{F1602CA8-D7CF-4696-BDA2-57460FE73E4A}"/>
              </a:ext>
            </a:extLst>
          </p:cNvPr>
          <p:cNvCxnSpPr/>
          <p:nvPr/>
        </p:nvCxnSpPr>
        <p:spPr bwMode="auto">
          <a:xfrm>
            <a:off x="5319374" y="3656495"/>
            <a:ext cx="719811"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xmlns="" id="{25CE7EAB-CC4D-49DE-99BB-D951AC53D333}"/>
              </a:ext>
            </a:extLst>
          </p:cNvPr>
          <p:cNvCxnSpPr/>
          <p:nvPr/>
        </p:nvCxnSpPr>
        <p:spPr bwMode="auto">
          <a:xfrm>
            <a:off x="8906259" y="2103160"/>
            <a:ext cx="594885"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xmlns="" id="{DC4A62F0-230D-4885-8E28-48A6B22851D5}"/>
              </a:ext>
            </a:extLst>
          </p:cNvPr>
          <p:cNvCxnSpPr/>
          <p:nvPr/>
        </p:nvCxnSpPr>
        <p:spPr bwMode="auto">
          <a:xfrm>
            <a:off x="8900394" y="2802650"/>
            <a:ext cx="594885"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xmlns="" id="{5F2640DA-5C0D-43D0-B7FE-B0ED47CC222F}"/>
              </a:ext>
            </a:extLst>
          </p:cNvPr>
          <p:cNvCxnSpPr/>
          <p:nvPr/>
        </p:nvCxnSpPr>
        <p:spPr bwMode="auto">
          <a:xfrm>
            <a:off x="8900394" y="3502140"/>
            <a:ext cx="594885"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xmlns="" id="{35EE25B1-AD99-4FEB-8E8B-262F8B13373A}"/>
              </a:ext>
            </a:extLst>
          </p:cNvPr>
          <p:cNvCxnSpPr/>
          <p:nvPr/>
        </p:nvCxnSpPr>
        <p:spPr bwMode="auto">
          <a:xfrm>
            <a:off x="8894529" y="4201630"/>
            <a:ext cx="594885"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a:extLst>
              <a:ext uri="{FF2B5EF4-FFF2-40B4-BE49-F238E27FC236}">
                <a16:creationId xmlns:a16="http://schemas.microsoft.com/office/drawing/2014/main" xmlns="" id="{C95BF6E5-A346-4501-8358-776A02658930}"/>
              </a:ext>
            </a:extLst>
          </p:cNvPr>
          <p:cNvSpPr txBox="1"/>
          <p:nvPr/>
        </p:nvSpPr>
        <p:spPr>
          <a:xfrm>
            <a:off x="5460378" y="1052736"/>
            <a:ext cx="380232"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LN</a:t>
            </a:r>
          </a:p>
        </p:txBody>
      </p:sp>
      <p:sp>
        <p:nvSpPr>
          <p:cNvPr id="21" name="TextBox 20">
            <a:extLst>
              <a:ext uri="{FF2B5EF4-FFF2-40B4-BE49-F238E27FC236}">
                <a16:creationId xmlns:a16="http://schemas.microsoft.com/office/drawing/2014/main" xmlns="" id="{5A043B52-1211-4C47-BB66-7871E7EB4804}"/>
              </a:ext>
            </a:extLst>
          </p:cNvPr>
          <p:cNvSpPr txBox="1"/>
          <p:nvPr/>
        </p:nvSpPr>
        <p:spPr>
          <a:xfrm>
            <a:off x="5483232" y="1627176"/>
            <a:ext cx="389850"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Jet</a:t>
            </a:r>
          </a:p>
        </p:txBody>
      </p:sp>
      <p:sp>
        <p:nvSpPr>
          <p:cNvPr id="22" name="TextBox 21">
            <a:extLst>
              <a:ext uri="{FF2B5EF4-FFF2-40B4-BE49-F238E27FC236}">
                <a16:creationId xmlns:a16="http://schemas.microsoft.com/office/drawing/2014/main" xmlns="" id="{4CC9CB7C-EEEC-41A7-BAE4-2D4AA6DE200D}"/>
              </a:ext>
            </a:extLst>
          </p:cNvPr>
          <p:cNvSpPr txBox="1"/>
          <p:nvPr/>
        </p:nvSpPr>
        <p:spPr>
          <a:xfrm>
            <a:off x="5397664" y="2207481"/>
            <a:ext cx="508473" cy="276999"/>
          </a:xfrm>
          <a:prstGeom prst="rect">
            <a:avLst/>
          </a:prstGeom>
          <a:noFill/>
        </p:spPr>
        <p:txBody>
          <a:bodyPr wrap="none" rtlCol="0">
            <a:spAutoFit/>
          </a:bodyPr>
          <a:lstStyle/>
          <a:p>
            <a:r>
              <a:rPr lang="en-GB" sz="1200" dirty="0" err="1">
                <a:latin typeface="Arial" panose="020B0604020202020204" pitchFamily="34" charset="0"/>
                <a:cs typeface="Arial" panose="020B0604020202020204" pitchFamily="34" charset="0"/>
              </a:rPr>
              <a:t>Kero</a:t>
            </a:r>
            <a:endParaRPr lang="en-GB" sz="12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24A7DB1A-8E15-4AAC-97AD-6EBEA20BA053}"/>
              </a:ext>
            </a:extLst>
          </p:cNvPr>
          <p:cNvSpPr txBox="1"/>
          <p:nvPr/>
        </p:nvSpPr>
        <p:spPr>
          <a:xfrm>
            <a:off x="5364930" y="2805371"/>
            <a:ext cx="609462"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Diesel</a:t>
            </a:r>
          </a:p>
        </p:txBody>
      </p:sp>
      <p:sp>
        <p:nvSpPr>
          <p:cNvPr id="24" name="TextBox 23">
            <a:extLst>
              <a:ext uri="{FF2B5EF4-FFF2-40B4-BE49-F238E27FC236}">
                <a16:creationId xmlns:a16="http://schemas.microsoft.com/office/drawing/2014/main" xmlns="" id="{48BEEE6C-9533-409C-8507-9E1C95CEF26D}"/>
              </a:ext>
            </a:extLst>
          </p:cNvPr>
          <p:cNvSpPr txBox="1"/>
          <p:nvPr/>
        </p:nvSpPr>
        <p:spPr>
          <a:xfrm>
            <a:off x="5419625" y="3350506"/>
            <a:ext cx="52770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GOA</a:t>
            </a:r>
          </a:p>
        </p:txBody>
      </p:sp>
      <p:sp>
        <p:nvSpPr>
          <p:cNvPr id="25" name="TextBox 24">
            <a:extLst>
              <a:ext uri="{FF2B5EF4-FFF2-40B4-BE49-F238E27FC236}">
                <a16:creationId xmlns:a16="http://schemas.microsoft.com/office/drawing/2014/main" xmlns="" id="{13FEFB76-02FF-40C9-870C-25AF4CE04D71}"/>
              </a:ext>
            </a:extLst>
          </p:cNvPr>
          <p:cNvSpPr txBox="1"/>
          <p:nvPr/>
        </p:nvSpPr>
        <p:spPr>
          <a:xfrm>
            <a:off x="5337327" y="3930811"/>
            <a:ext cx="559769" cy="276999"/>
          </a:xfrm>
          <a:prstGeom prst="rect">
            <a:avLst/>
          </a:prstGeom>
          <a:noFill/>
        </p:spPr>
        <p:txBody>
          <a:bodyPr wrap="none" rtlCol="0">
            <a:spAutoFit/>
          </a:bodyPr>
          <a:lstStyle/>
          <a:p>
            <a:r>
              <a:rPr lang="en-GB" sz="1200" dirty="0" err="1">
                <a:latin typeface="Arial" panose="020B0604020202020204" pitchFamily="34" charset="0"/>
                <a:cs typeface="Arial" panose="020B0604020202020204" pitchFamily="34" charset="0"/>
              </a:rPr>
              <a:t>ARes</a:t>
            </a:r>
            <a:endParaRPr lang="en-GB" sz="12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42C20B72-D73B-4E4F-A58E-889A9D7819FA}"/>
              </a:ext>
            </a:extLst>
          </p:cNvPr>
          <p:cNvSpPr txBox="1"/>
          <p:nvPr/>
        </p:nvSpPr>
        <p:spPr>
          <a:xfrm>
            <a:off x="8985023" y="1781064"/>
            <a:ext cx="601255"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LVGO</a:t>
            </a:r>
          </a:p>
        </p:txBody>
      </p:sp>
      <p:sp>
        <p:nvSpPr>
          <p:cNvPr id="27" name="TextBox 26">
            <a:extLst>
              <a:ext uri="{FF2B5EF4-FFF2-40B4-BE49-F238E27FC236}">
                <a16:creationId xmlns:a16="http://schemas.microsoft.com/office/drawing/2014/main" xmlns="" id="{1F482E7C-0672-4950-BC18-80FFC9DC6146}"/>
              </a:ext>
            </a:extLst>
          </p:cNvPr>
          <p:cNvSpPr txBox="1"/>
          <p:nvPr/>
        </p:nvSpPr>
        <p:spPr>
          <a:xfrm>
            <a:off x="8979158" y="2496184"/>
            <a:ext cx="65594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MVGO</a:t>
            </a:r>
          </a:p>
        </p:txBody>
      </p:sp>
      <p:sp>
        <p:nvSpPr>
          <p:cNvPr id="28" name="TextBox 27">
            <a:extLst>
              <a:ext uri="{FF2B5EF4-FFF2-40B4-BE49-F238E27FC236}">
                <a16:creationId xmlns:a16="http://schemas.microsoft.com/office/drawing/2014/main" xmlns="" id="{84D194E5-11CA-4D91-96A3-87997EB0BA9C}"/>
              </a:ext>
            </a:extLst>
          </p:cNvPr>
          <p:cNvSpPr txBox="1"/>
          <p:nvPr/>
        </p:nvSpPr>
        <p:spPr>
          <a:xfrm>
            <a:off x="8961573" y="3199584"/>
            <a:ext cx="63831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HVGO</a:t>
            </a:r>
          </a:p>
        </p:txBody>
      </p:sp>
      <p:sp>
        <p:nvSpPr>
          <p:cNvPr id="29" name="TextBox 28">
            <a:extLst>
              <a:ext uri="{FF2B5EF4-FFF2-40B4-BE49-F238E27FC236}">
                <a16:creationId xmlns:a16="http://schemas.microsoft.com/office/drawing/2014/main" xmlns="" id="{A99F1911-C7A5-4C9A-BBB6-255DA71E1EF3}"/>
              </a:ext>
            </a:extLst>
          </p:cNvPr>
          <p:cNvSpPr txBox="1"/>
          <p:nvPr/>
        </p:nvSpPr>
        <p:spPr>
          <a:xfrm>
            <a:off x="8943988" y="3902984"/>
            <a:ext cx="559769" cy="276999"/>
          </a:xfrm>
          <a:prstGeom prst="rect">
            <a:avLst/>
          </a:prstGeom>
          <a:noFill/>
        </p:spPr>
        <p:txBody>
          <a:bodyPr wrap="none" rtlCol="0">
            <a:spAutoFit/>
          </a:bodyPr>
          <a:lstStyle/>
          <a:p>
            <a:r>
              <a:rPr lang="en-GB" sz="1200" dirty="0" err="1">
                <a:latin typeface="Arial" panose="020B0604020202020204" pitchFamily="34" charset="0"/>
                <a:cs typeface="Arial" panose="020B0604020202020204" pitchFamily="34" charset="0"/>
              </a:rPr>
              <a:t>VRes</a:t>
            </a:r>
            <a:endParaRPr lang="en-GB" sz="1200" dirty="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xmlns="" id="{DF083B4B-D892-40B2-8977-10F87E060188}"/>
              </a:ext>
            </a:extLst>
          </p:cNvPr>
          <p:cNvGrpSpPr>
            <a:grpSpLocks noChangeAspect="1"/>
          </p:cNvGrpSpPr>
          <p:nvPr/>
        </p:nvGrpSpPr>
        <p:grpSpPr>
          <a:xfrm>
            <a:off x="2866355" y="3909213"/>
            <a:ext cx="625394" cy="625348"/>
            <a:chOff x="3154387" y="3069040"/>
            <a:chExt cx="1440106" cy="1440000"/>
          </a:xfrm>
        </p:grpSpPr>
        <p:sp>
          <p:nvSpPr>
            <p:cNvPr id="31" name="Oval 30">
              <a:extLst>
                <a:ext uri="{FF2B5EF4-FFF2-40B4-BE49-F238E27FC236}">
                  <a16:creationId xmlns:a16="http://schemas.microsoft.com/office/drawing/2014/main" xmlns="" id="{4FEE86B7-111C-4E6B-B9B4-7B38BC62EFE8}"/>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w="6350">
                  <a:solidFill>
                    <a:prstClr val="black"/>
                  </a:solidFill>
                </a:ln>
                <a:solidFill>
                  <a:prstClr val="white"/>
                </a:solidFill>
                <a:effectLst/>
                <a:uLnTx/>
                <a:uFillTx/>
                <a:latin typeface="Arial" panose="020B0604020202020204" pitchFamily="34" charset="0"/>
                <a:cs typeface="Arial" panose="020B0604020202020204" pitchFamily="34" charset="0"/>
              </a:endParaRPr>
            </a:p>
          </p:txBody>
        </p:sp>
        <p:sp>
          <p:nvSpPr>
            <p:cNvPr id="32" name="Freeform 34">
              <a:extLst>
                <a:ext uri="{FF2B5EF4-FFF2-40B4-BE49-F238E27FC236}">
                  <a16:creationId xmlns:a16="http://schemas.microsoft.com/office/drawing/2014/main" xmlns="" id="{AAA35E02-2E8E-47C4-B8A5-4876DF1F16A1}"/>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xmlns="" id="{34F2BD9D-6718-4801-ABC7-5FC12FA181B4}"/>
                </a:ext>
              </a:extLst>
            </p:cNvPr>
            <p:cNvCxnSpPr>
              <a:endCxn id="31"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34" name="Straight Arrow Connector 33">
              <a:extLst>
                <a:ext uri="{FF2B5EF4-FFF2-40B4-BE49-F238E27FC236}">
                  <a16:creationId xmlns:a16="http://schemas.microsoft.com/office/drawing/2014/main" xmlns="" id="{C2A1034B-2309-46F8-9DF5-D782F6A2202B}"/>
                </a:ext>
              </a:extLst>
            </p:cNvPr>
            <p:cNvCxnSpPr>
              <a:stCxn id="31"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grpSp>
        <p:nvGrpSpPr>
          <p:cNvPr id="35" name="Group 34">
            <a:extLst>
              <a:ext uri="{FF2B5EF4-FFF2-40B4-BE49-F238E27FC236}">
                <a16:creationId xmlns:a16="http://schemas.microsoft.com/office/drawing/2014/main" xmlns="" id="{3F487EF4-0B91-4DAD-BC19-415DA61F1D62}"/>
              </a:ext>
            </a:extLst>
          </p:cNvPr>
          <p:cNvGrpSpPr>
            <a:grpSpLocks noChangeAspect="1"/>
          </p:cNvGrpSpPr>
          <p:nvPr/>
        </p:nvGrpSpPr>
        <p:grpSpPr>
          <a:xfrm>
            <a:off x="1397761" y="3909213"/>
            <a:ext cx="625394" cy="625348"/>
            <a:chOff x="3154387" y="3069040"/>
            <a:chExt cx="1440106" cy="1440000"/>
          </a:xfrm>
        </p:grpSpPr>
        <p:sp>
          <p:nvSpPr>
            <p:cNvPr id="36" name="Oval 35">
              <a:extLst>
                <a:ext uri="{FF2B5EF4-FFF2-40B4-BE49-F238E27FC236}">
                  <a16:creationId xmlns:a16="http://schemas.microsoft.com/office/drawing/2014/main" xmlns="" id="{DAA2E972-2EC8-4D46-BB69-DA6411A6C8AA}"/>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w="6350">
                  <a:solidFill>
                    <a:prstClr val="black"/>
                  </a:solidFill>
                </a:ln>
                <a:solidFill>
                  <a:prstClr val="white"/>
                </a:solidFill>
                <a:effectLst/>
                <a:uLnTx/>
                <a:uFillTx/>
                <a:latin typeface="Arial"/>
                <a:ea typeface="+mn-ea"/>
                <a:cs typeface="+mn-cs"/>
              </a:endParaRPr>
            </a:p>
          </p:txBody>
        </p:sp>
        <p:sp>
          <p:nvSpPr>
            <p:cNvPr id="37" name="Freeform 34">
              <a:extLst>
                <a:ext uri="{FF2B5EF4-FFF2-40B4-BE49-F238E27FC236}">
                  <a16:creationId xmlns:a16="http://schemas.microsoft.com/office/drawing/2014/main" xmlns="" id="{8E83D3DE-8D1A-432C-903B-805877539AF8}"/>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cxnSp>
          <p:nvCxnSpPr>
            <p:cNvPr id="38" name="Straight Connector 37">
              <a:extLst>
                <a:ext uri="{FF2B5EF4-FFF2-40B4-BE49-F238E27FC236}">
                  <a16:creationId xmlns:a16="http://schemas.microsoft.com/office/drawing/2014/main" xmlns="" id="{8CF80935-431F-4D81-9CE9-8E0B85D7280E}"/>
                </a:ext>
              </a:extLst>
            </p:cNvPr>
            <p:cNvCxnSpPr>
              <a:endCxn id="36"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39" name="Straight Arrow Connector 38">
              <a:extLst>
                <a:ext uri="{FF2B5EF4-FFF2-40B4-BE49-F238E27FC236}">
                  <a16:creationId xmlns:a16="http://schemas.microsoft.com/office/drawing/2014/main" xmlns="" id="{F9B68542-6C2B-4D8E-B3FF-4D1E9A9AF006}"/>
                </a:ext>
              </a:extLst>
            </p:cNvPr>
            <p:cNvCxnSpPr>
              <a:stCxn id="36"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sp>
        <p:nvSpPr>
          <p:cNvPr id="40" name="Rounded Rectangle 66">
            <a:extLst>
              <a:ext uri="{FF2B5EF4-FFF2-40B4-BE49-F238E27FC236}">
                <a16:creationId xmlns:a16="http://schemas.microsoft.com/office/drawing/2014/main" xmlns="" id="{98803807-F546-4139-82C1-7BDAA108EDDF}"/>
              </a:ext>
            </a:extLst>
          </p:cNvPr>
          <p:cNvSpPr/>
          <p:nvPr/>
        </p:nvSpPr>
        <p:spPr bwMode="auto">
          <a:xfrm>
            <a:off x="2218283" y="3236523"/>
            <a:ext cx="336625" cy="11470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300" b="0" i="0" u="none" strike="noStrike" cap="none" normalizeH="0" baseline="0">
              <a:ln>
                <a:noFill/>
              </a:ln>
              <a:solidFill>
                <a:schemeClr val="tx1"/>
              </a:solidFill>
              <a:effectLst/>
              <a:latin typeface="Arial" charset="0"/>
            </a:endParaRPr>
          </a:p>
        </p:txBody>
      </p:sp>
      <p:grpSp>
        <p:nvGrpSpPr>
          <p:cNvPr id="41" name="Group 40">
            <a:extLst>
              <a:ext uri="{FF2B5EF4-FFF2-40B4-BE49-F238E27FC236}">
                <a16:creationId xmlns:a16="http://schemas.microsoft.com/office/drawing/2014/main" xmlns="" id="{841E6317-1D85-4802-B89D-81062A047C61}"/>
              </a:ext>
            </a:extLst>
          </p:cNvPr>
          <p:cNvGrpSpPr>
            <a:grpSpLocks noChangeAspect="1"/>
          </p:cNvGrpSpPr>
          <p:nvPr/>
        </p:nvGrpSpPr>
        <p:grpSpPr>
          <a:xfrm>
            <a:off x="3874467" y="3876505"/>
            <a:ext cx="414590" cy="552787"/>
            <a:chOff x="2146275" y="930665"/>
            <a:chExt cx="1080120" cy="1440160"/>
          </a:xfrm>
        </p:grpSpPr>
        <p:sp>
          <p:nvSpPr>
            <p:cNvPr id="42" name="Freeform 14">
              <a:extLst>
                <a:ext uri="{FF2B5EF4-FFF2-40B4-BE49-F238E27FC236}">
                  <a16:creationId xmlns:a16="http://schemas.microsoft.com/office/drawing/2014/main" xmlns="" id="{F6C1B304-3497-4890-81A1-FF713D82FC5E}"/>
                </a:ext>
              </a:extLst>
            </p:cNvPr>
            <p:cNvSpPr/>
            <p:nvPr/>
          </p:nvSpPr>
          <p:spPr>
            <a:xfrm>
              <a:off x="2146275" y="930665"/>
              <a:ext cx="1080120" cy="1440160"/>
            </a:xfrm>
            <a:custGeom>
              <a:avLst/>
              <a:gdLst>
                <a:gd name="connsiteX0" fmla="*/ 723900 w 2171700"/>
                <a:gd name="connsiteY0" fmla="*/ 0 h 3604260"/>
                <a:gd name="connsiteX1" fmla="*/ 723900 w 2171700"/>
                <a:gd name="connsiteY1" fmla="*/ 731520 h 3604260"/>
                <a:gd name="connsiteX2" fmla="*/ 0 w 2171700"/>
                <a:gd name="connsiteY2" fmla="*/ 1440180 h 3604260"/>
                <a:gd name="connsiteX3" fmla="*/ 0 w 2171700"/>
                <a:gd name="connsiteY3" fmla="*/ 3604260 h 3604260"/>
                <a:gd name="connsiteX4" fmla="*/ 2171700 w 2171700"/>
                <a:gd name="connsiteY4" fmla="*/ 3604260 h 3604260"/>
                <a:gd name="connsiteX5" fmla="*/ 2164080 w 2171700"/>
                <a:gd name="connsiteY5" fmla="*/ 1447800 h 3604260"/>
                <a:gd name="connsiteX6" fmla="*/ 1447800 w 2171700"/>
                <a:gd name="connsiteY6" fmla="*/ 731520 h 3604260"/>
                <a:gd name="connsiteX7" fmla="*/ 1447800 w 2171700"/>
                <a:gd name="connsiteY7" fmla="*/ 15240 h 3604260"/>
                <a:gd name="connsiteX8" fmla="*/ 723900 w 2171700"/>
                <a:gd name="connsiteY8" fmla="*/ 0 h 3604260"/>
                <a:gd name="connsiteX0" fmla="*/ 717550 w 2171700"/>
                <a:gd name="connsiteY0" fmla="*/ 635 h 3589020"/>
                <a:gd name="connsiteX1" fmla="*/ 723900 w 2171700"/>
                <a:gd name="connsiteY1" fmla="*/ 716280 h 3589020"/>
                <a:gd name="connsiteX2" fmla="*/ 0 w 2171700"/>
                <a:gd name="connsiteY2" fmla="*/ 1424940 h 3589020"/>
                <a:gd name="connsiteX3" fmla="*/ 0 w 2171700"/>
                <a:gd name="connsiteY3" fmla="*/ 3589020 h 3589020"/>
                <a:gd name="connsiteX4" fmla="*/ 2171700 w 2171700"/>
                <a:gd name="connsiteY4" fmla="*/ 3589020 h 3589020"/>
                <a:gd name="connsiteX5" fmla="*/ 2164080 w 2171700"/>
                <a:gd name="connsiteY5" fmla="*/ 1432560 h 3589020"/>
                <a:gd name="connsiteX6" fmla="*/ 1447800 w 2171700"/>
                <a:gd name="connsiteY6" fmla="*/ 716280 h 3589020"/>
                <a:gd name="connsiteX7" fmla="*/ 1447800 w 2171700"/>
                <a:gd name="connsiteY7" fmla="*/ 0 h 3589020"/>
                <a:gd name="connsiteX8" fmla="*/ 717550 w 2171700"/>
                <a:gd name="connsiteY8" fmla="*/ 635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589020">
                  <a:moveTo>
                    <a:pt x="717550" y="635"/>
                  </a:moveTo>
                  <a:cubicBezTo>
                    <a:pt x="719667" y="239183"/>
                    <a:pt x="721783" y="477732"/>
                    <a:pt x="723900" y="716280"/>
                  </a:cubicBezTo>
                  <a:lnTo>
                    <a:pt x="0" y="1424940"/>
                  </a:lnTo>
                  <a:lnTo>
                    <a:pt x="0" y="3589020"/>
                  </a:lnTo>
                  <a:lnTo>
                    <a:pt x="2171700" y="3589020"/>
                  </a:lnTo>
                  <a:lnTo>
                    <a:pt x="2164080" y="1432560"/>
                  </a:lnTo>
                  <a:lnTo>
                    <a:pt x="1447800" y="716280"/>
                  </a:lnTo>
                  <a:lnTo>
                    <a:pt x="1447800" y="0"/>
                  </a:lnTo>
                  <a:lnTo>
                    <a:pt x="717550" y="635"/>
                  </a:lnTo>
                  <a:close/>
                </a:path>
              </a:pathLst>
            </a:custGeom>
            <a:gradFill flip="none" rotWithShape="1">
              <a:gsLst>
                <a:gs pos="0">
                  <a:srgbClr val="FFF200"/>
                </a:gs>
                <a:gs pos="45000">
                  <a:srgbClr val="FF7A00"/>
                </a:gs>
                <a:gs pos="70000">
                  <a:srgbClr val="FF0300"/>
                </a:gs>
                <a:gs pos="100000">
                  <a:srgbClr val="4D0808"/>
                </a:gs>
              </a:gsLst>
              <a:lin ang="54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43" name="Freeform 16">
              <a:extLst>
                <a:ext uri="{FF2B5EF4-FFF2-40B4-BE49-F238E27FC236}">
                  <a16:creationId xmlns:a16="http://schemas.microsoft.com/office/drawing/2014/main" xmlns="" id="{977D04FF-5849-46F4-89D0-3E5C325ABC1E}"/>
                </a:ext>
              </a:extLst>
            </p:cNvPr>
            <p:cNvSpPr/>
            <p:nvPr/>
          </p:nvSpPr>
          <p:spPr>
            <a:xfrm>
              <a:off x="2502515" y="1812187"/>
              <a:ext cx="720080" cy="290478"/>
            </a:xfrm>
            <a:custGeom>
              <a:avLst/>
              <a:gdLst>
                <a:gd name="connsiteX0" fmla="*/ 1440180 w 1447800"/>
                <a:gd name="connsiteY0" fmla="*/ 0 h 723900"/>
                <a:gd name="connsiteX1" fmla="*/ 0 w 1447800"/>
                <a:gd name="connsiteY1" fmla="*/ 0 h 723900"/>
                <a:gd name="connsiteX2" fmla="*/ 723900 w 1447800"/>
                <a:gd name="connsiteY2" fmla="*/ 365760 h 723900"/>
                <a:gd name="connsiteX3" fmla="*/ 0 w 1447800"/>
                <a:gd name="connsiteY3" fmla="*/ 723900 h 723900"/>
                <a:gd name="connsiteX4" fmla="*/ 1447800 w 1447800"/>
                <a:gd name="connsiteY4" fmla="*/ 7239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723900">
                  <a:moveTo>
                    <a:pt x="1440180" y="0"/>
                  </a:moveTo>
                  <a:lnTo>
                    <a:pt x="0" y="0"/>
                  </a:lnTo>
                  <a:lnTo>
                    <a:pt x="723900" y="365760"/>
                  </a:lnTo>
                  <a:lnTo>
                    <a:pt x="0" y="723900"/>
                  </a:lnTo>
                  <a:lnTo>
                    <a:pt x="1447800" y="723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xmlns="" id="{D33CBD7A-63BA-423C-8E94-85600F198CFF}"/>
              </a:ext>
            </a:extLst>
          </p:cNvPr>
          <p:cNvGrpSpPr>
            <a:grpSpLocks noChangeAspect="1"/>
          </p:cNvGrpSpPr>
          <p:nvPr/>
        </p:nvGrpSpPr>
        <p:grpSpPr>
          <a:xfrm>
            <a:off x="7474867" y="3876505"/>
            <a:ext cx="414590" cy="552787"/>
            <a:chOff x="2146275" y="930665"/>
            <a:chExt cx="1080120" cy="1440160"/>
          </a:xfrm>
        </p:grpSpPr>
        <p:sp>
          <p:nvSpPr>
            <p:cNvPr id="45" name="Freeform 14">
              <a:extLst>
                <a:ext uri="{FF2B5EF4-FFF2-40B4-BE49-F238E27FC236}">
                  <a16:creationId xmlns:a16="http://schemas.microsoft.com/office/drawing/2014/main" xmlns="" id="{9F29F808-C758-45A3-A7E9-55F9A1AA8287}"/>
                </a:ext>
              </a:extLst>
            </p:cNvPr>
            <p:cNvSpPr/>
            <p:nvPr/>
          </p:nvSpPr>
          <p:spPr>
            <a:xfrm>
              <a:off x="2146275" y="930665"/>
              <a:ext cx="1080120" cy="1440160"/>
            </a:xfrm>
            <a:custGeom>
              <a:avLst/>
              <a:gdLst>
                <a:gd name="connsiteX0" fmla="*/ 723900 w 2171700"/>
                <a:gd name="connsiteY0" fmla="*/ 0 h 3604260"/>
                <a:gd name="connsiteX1" fmla="*/ 723900 w 2171700"/>
                <a:gd name="connsiteY1" fmla="*/ 731520 h 3604260"/>
                <a:gd name="connsiteX2" fmla="*/ 0 w 2171700"/>
                <a:gd name="connsiteY2" fmla="*/ 1440180 h 3604260"/>
                <a:gd name="connsiteX3" fmla="*/ 0 w 2171700"/>
                <a:gd name="connsiteY3" fmla="*/ 3604260 h 3604260"/>
                <a:gd name="connsiteX4" fmla="*/ 2171700 w 2171700"/>
                <a:gd name="connsiteY4" fmla="*/ 3604260 h 3604260"/>
                <a:gd name="connsiteX5" fmla="*/ 2164080 w 2171700"/>
                <a:gd name="connsiteY5" fmla="*/ 1447800 h 3604260"/>
                <a:gd name="connsiteX6" fmla="*/ 1447800 w 2171700"/>
                <a:gd name="connsiteY6" fmla="*/ 731520 h 3604260"/>
                <a:gd name="connsiteX7" fmla="*/ 1447800 w 2171700"/>
                <a:gd name="connsiteY7" fmla="*/ 15240 h 3604260"/>
                <a:gd name="connsiteX8" fmla="*/ 723900 w 2171700"/>
                <a:gd name="connsiteY8" fmla="*/ 0 h 3604260"/>
                <a:gd name="connsiteX0" fmla="*/ 717550 w 2171700"/>
                <a:gd name="connsiteY0" fmla="*/ 635 h 3589020"/>
                <a:gd name="connsiteX1" fmla="*/ 723900 w 2171700"/>
                <a:gd name="connsiteY1" fmla="*/ 716280 h 3589020"/>
                <a:gd name="connsiteX2" fmla="*/ 0 w 2171700"/>
                <a:gd name="connsiteY2" fmla="*/ 1424940 h 3589020"/>
                <a:gd name="connsiteX3" fmla="*/ 0 w 2171700"/>
                <a:gd name="connsiteY3" fmla="*/ 3589020 h 3589020"/>
                <a:gd name="connsiteX4" fmla="*/ 2171700 w 2171700"/>
                <a:gd name="connsiteY4" fmla="*/ 3589020 h 3589020"/>
                <a:gd name="connsiteX5" fmla="*/ 2164080 w 2171700"/>
                <a:gd name="connsiteY5" fmla="*/ 1432560 h 3589020"/>
                <a:gd name="connsiteX6" fmla="*/ 1447800 w 2171700"/>
                <a:gd name="connsiteY6" fmla="*/ 716280 h 3589020"/>
                <a:gd name="connsiteX7" fmla="*/ 1447800 w 2171700"/>
                <a:gd name="connsiteY7" fmla="*/ 0 h 3589020"/>
                <a:gd name="connsiteX8" fmla="*/ 717550 w 2171700"/>
                <a:gd name="connsiteY8" fmla="*/ 635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589020">
                  <a:moveTo>
                    <a:pt x="717550" y="635"/>
                  </a:moveTo>
                  <a:cubicBezTo>
                    <a:pt x="719667" y="239183"/>
                    <a:pt x="721783" y="477732"/>
                    <a:pt x="723900" y="716280"/>
                  </a:cubicBezTo>
                  <a:lnTo>
                    <a:pt x="0" y="1424940"/>
                  </a:lnTo>
                  <a:lnTo>
                    <a:pt x="0" y="3589020"/>
                  </a:lnTo>
                  <a:lnTo>
                    <a:pt x="2171700" y="3589020"/>
                  </a:lnTo>
                  <a:lnTo>
                    <a:pt x="2164080" y="1432560"/>
                  </a:lnTo>
                  <a:lnTo>
                    <a:pt x="1447800" y="716280"/>
                  </a:lnTo>
                  <a:lnTo>
                    <a:pt x="1447800" y="0"/>
                  </a:lnTo>
                  <a:lnTo>
                    <a:pt x="717550" y="635"/>
                  </a:lnTo>
                  <a:close/>
                </a:path>
              </a:pathLst>
            </a:custGeom>
            <a:gradFill flip="none" rotWithShape="1">
              <a:gsLst>
                <a:gs pos="0">
                  <a:srgbClr val="FFF200"/>
                </a:gs>
                <a:gs pos="45000">
                  <a:srgbClr val="FF7A00"/>
                </a:gs>
                <a:gs pos="70000">
                  <a:srgbClr val="FF0300"/>
                </a:gs>
                <a:gs pos="100000">
                  <a:srgbClr val="4D0808"/>
                </a:gs>
              </a:gsLst>
              <a:lin ang="54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46" name="Freeform 16">
              <a:extLst>
                <a:ext uri="{FF2B5EF4-FFF2-40B4-BE49-F238E27FC236}">
                  <a16:creationId xmlns:a16="http://schemas.microsoft.com/office/drawing/2014/main" xmlns="" id="{CC98E161-2A49-45A9-B4B9-C72D69C1A861}"/>
                </a:ext>
              </a:extLst>
            </p:cNvPr>
            <p:cNvSpPr/>
            <p:nvPr/>
          </p:nvSpPr>
          <p:spPr>
            <a:xfrm>
              <a:off x="2502515" y="1812187"/>
              <a:ext cx="720080" cy="290478"/>
            </a:xfrm>
            <a:custGeom>
              <a:avLst/>
              <a:gdLst>
                <a:gd name="connsiteX0" fmla="*/ 1440180 w 1447800"/>
                <a:gd name="connsiteY0" fmla="*/ 0 h 723900"/>
                <a:gd name="connsiteX1" fmla="*/ 0 w 1447800"/>
                <a:gd name="connsiteY1" fmla="*/ 0 h 723900"/>
                <a:gd name="connsiteX2" fmla="*/ 723900 w 1447800"/>
                <a:gd name="connsiteY2" fmla="*/ 365760 h 723900"/>
                <a:gd name="connsiteX3" fmla="*/ 0 w 1447800"/>
                <a:gd name="connsiteY3" fmla="*/ 723900 h 723900"/>
                <a:gd name="connsiteX4" fmla="*/ 1447800 w 1447800"/>
                <a:gd name="connsiteY4" fmla="*/ 7239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723900">
                  <a:moveTo>
                    <a:pt x="1440180" y="0"/>
                  </a:moveTo>
                  <a:lnTo>
                    <a:pt x="0" y="0"/>
                  </a:lnTo>
                  <a:lnTo>
                    <a:pt x="723900" y="365760"/>
                  </a:lnTo>
                  <a:lnTo>
                    <a:pt x="0" y="723900"/>
                  </a:lnTo>
                  <a:lnTo>
                    <a:pt x="1447800" y="723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grpSp>
      <p:cxnSp>
        <p:nvCxnSpPr>
          <p:cNvPr id="47" name="Straight Arrow Connector 46">
            <a:extLst>
              <a:ext uri="{FF2B5EF4-FFF2-40B4-BE49-F238E27FC236}">
                <a16:creationId xmlns:a16="http://schemas.microsoft.com/office/drawing/2014/main" xmlns="" id="{AE951893-BDE9-4797-9CC4-48AA17061F56}"/>
              </a:ext>
            </a:extLst>
          </p:cNvPr>
          <p:cNvCxnSpPr>
            <a:cxnSpLocks/>
          </p:cNvCxnSpPr>
          <p:nvPr/>
        </p:nvCxnSpPr>
        <p:spPr bwMode="auto">
          <a:xfrm flipV="1">
            <a:off x="4287598" y="4210951"/>
            <a:ext cx="588597"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 name="Group 54">
            <a:extLst>
              <a:ext uri="{FF2B5EF4-FFF2-40B4-BE49-F238E27FC236}">
                <a16:creationId xmlns:a16="http://schemas.microsoft.com/office/drawing/2014/main" xmlns="" id="{699ED3B2-BEA0-479E-8A5C-CD078E8E0516}"/>
              </a:ext>
            </a:extLst>
          </p:cNvPr>
          <p:cNvGrpSpPr/>
          <p:nvPr/>
        </p:nvGrpSpPr>
        <p:grpSpPr>
          <a:xfrm>
            <a:off x="5997425" y="897237"/>
            <a:ext cx="3866378" cy="2855723"/>
            <a:chOff x="5907767" y="1991849"/>
            <a:chExt cx="3944091" cy="2972630"/>
          </a:xfrm>
        </p:grpSpPr>
        <p:sp>
          <p:nvSpPr>
            <p:cNvPr id="56" name="Up-Down Arrow 2061">
              <a:extLst>
                <a:ext uri="{FF2B5EF4-FFF2-40B4-BE49-F238E27FC236}">
                  <a16:creationId xmlns:a16="http://schemas.microsoft.com/office/drawing/2014/main" xmlns="" id="{FB79E6DE-39D0-4368-9583-F9D782A522D4}"/>
                </a:ext>
              </a:extLst>
            </p:cNvPr>
            <p:cNvSpPr/>
            <p:nvPr/>
          </p:nvSpPr>
          <p:spPr bwMode="auto">
            <a:xfrm>
              <a:off x="5907767" y="4252478"/>
              <a:ext cx="440683" cy="712001"/>
            </a:xfrm>
            <a:prstGeom prst="upDownArrow">
              <a:avLst/>
            </a:prstGeom>
            <a:ln>
              <a:headEnd type="none" w="sm" len="sm"/>
              <a:tailEnd type="none" w="sm" len="sm"/>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11" tIns="45705" rIns="91411" bIns="45705" numCol="1" rtlCol="0" anchor="t" anchorCtr="0" compatLnSpc="1">
              <a:prstTxWarp prst="textNoShape">
                <a:avLst/>
              </a:prstTxWarp>
            </a:bodyPr>
            <a:lstStyle/>
            <a:p>
              <a:pPr defTabSz="839536"/>
              <a:endParaRPr lang="en-GB" sz="3299">
                <a:solidFill>
                  <a:prstClr val="black"/>
                </a:solidFill>
                <a:cs typeface="+mn-cs"/>
              </a:endParaRPr>
            </a:p>
          </p:txBody>
        </p:sp>
        <p:sp>
          <p:nvSpPr>
            <p:cNvPr id="57" name="Up-Down Arrow 55">
              <a:extLst>
                <a:ext uri="{FF2B5EF4-FFF2-40B4-BE49-F238E27FC236}">
                  <a16:creationId xmlns:a16="http://schemas.microsoft.com/office/drawing/2014/main" xmlns="" id="{566FB47E-0495-43D4-BA4C-60E9A9CCA19F}"/>
                </a:ext>
              </a:extLst>
            </p:cNvPr>
            <p:cNvSpPr/>
            <p:nvPr/>
          </p:nvSpPr>
          <p:spPr bwMode="auto">
            <a:xfrm>
              <a:off x="9411175" y="3226736"/>
              <a:ext cx="440683" cy="712001"/>
            </a:xfrm>
            <a:prstGeom prst="upDownArrow">
              <a:avLst/>
            </a:prstGeom>
            <a:ln>
              <a:headEnd type="none" w="sm" len="sm"/>
              <a:tailEnd type="none" w="sm" len="sm"/>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11" tIns="45705" rIns="91411" bIns="45705" numCol="1" rtlCol="0" anchor="t" anchorCtr="0" compatLnSpc="1">
              <a:prstTxWarp prst="textNoShape">
                <a:avLst/>
              </a:prstTxWarp>
            </a:bodyPr>
            <a:lstStyle/>
            <a:p>
              <a:pPr defTabSz="839536"/>
              <a:endParaRPr lang="en-GB" sz="3299">
                <a:solidFill>
                  <a:prstClr val="black"/>
                </a:solidFill>
                <a:cs typeface="+mn-cs"/>
              </a:endParaRPr>
            </a:p>
          </p:txBody>
        </p:sp>
        <p:sp>
          <p:nvSpPr>
            <p:cNvPr id="58" name="TextBox 57">
              <a:extLst>
                <a:ext uri="{FF2B5EF4-FFF2-40B4-BE49-F238E27FC236}">
                  <a16:creationId xmlns:a16="http://schemas.microsoft.com/office/drawing/2014/main" xmlns="" id="{F207580B-09BA-4385-B5D0-2436724DBFB7}"/>
                </a:ext>
              </a:extLst>
            </p:cNvPr>
            <p:cNvSpPr txBox="1"/>
            <p:nvPr/>
          </p:nvSpPr>
          <p:spPr>
            <a:xfrm>
              <a:off x="6166164" y="1991849"/>
              <a:ext cx="3096158" cy="736599"/>
            </a:xfrm>
            <a:prstGeom prst="rect">
              <a:avLst/>
            </a:prstGeom>
            <a:solidFill>
              <a:schemeClr val="accent5"/>
            </a:solidFill>
          </p:spPr>
          <p:txBody>
            <a:bodyPr wrap="square" rtlCol="0">
              <a:spAutoFit/>
            </a:bodyPr>
            <a:lstStyle/>
            <a:p>
              <a:pPr algn="ctr" defTabSz="914126" fontAlgn="auto">
                <a:spcBef>
                  <a:spcPts val="0"/>
                </a:spcBef>
                <a:spcAft>
                  <a:spcPts val="0"/>
                </a:spcAft>
              </a:pPr>
              <a:r>
                <a:rPr lang="ja-JP" altLang="en-US" sz="1999" b="1" dirty="0" smtClean="0">
                  <a:solidFill>
                    <a:prstClr val="black"/>
                  </a:solidFill>
                  <a:latin typeface="Arial"/>
                  <a:cs typeface="+mn-cs"/>
                </a:rPr>
                <a:t>ポン</a:t>
              </a:r>
              <a:r>
                <a:rPr lang="ja-JP" altLang="en-US" sz="1999" b="1" dirty="0" smtClean="0">
                  <a:solidFill>
                    <a:prstClr val="black"/>
                  </a:solidFill>
                  <a:latin typeface="Arial"/>
                </a:rPr>
                <a:t>プ　アラン</a:t>
              </a:r>
              <a:r>
                <a:rPr lang="ja-JP" altLang="en-US" sz="1999" b="1" dirty="0">
                  <a:solidFill>
                    <a:prstClr val="black"/>
                  </a:solidFill>
                  <a:latin typeface="Arial"/>
                </a:rPr>
                <a:t>ド</a:t>
              </a:r>
              <a:endParaRPr lang="en-US" altLang="ja-JP" sz="1999" b="1" dirty="0" smtClean="0">
                <a:solidFill>
                  <a:prstClr val="black"/>
                </a:solidFill>
                <a:latin typeface="Arial"/>
              </a:endParaRPr>
            </a:p>
            <a:p>
              <a:pPr algn="ctr" defTabSz="914126" fontAlgn="auto">
                <a:spcBef>
                  <a:spcPts val="0"/>
                </a:spcBef>
                <a:spcAft>
                  <a:spcPts val="0"/>
                </a:spcAft>
              </a:pPr>
              <a:r>
                <a:rPr lang="ja-JP" altLang="en-US" sz="1999" b="1" dirty="0" smtClean="0">
                  <a:solidFill>
                    <a:prstClr val="black"/>
                  </a:solidFill>
                  <a:latin typeface="Arial"/>
                </a:rPr>
                <a:t>流量の調節</a:t>
              </a:r>
              <a:endParaRPr lang="en-GB" sz="1999" b="1" dirty="0">
                <a:solidFill>
                  <a:prstClr val="black"/>
                </a:solidFill>
                <a:latin typeface="Arial"/>
                <a:cs typeface="+mn-cs"/>
              </a:endParaRPr>
            </a:p>
          </p:txBody>
        </p:sp>
      </p:grpSp>
      <p:grpSp>
        <p:nvGrpSpPr>
          <p:cNvPr id="59" name="Group 58">
            <a:extLst>
              <a:ext uri="{FF2B5EF4-FFF2-40B4-BE49-F238E27FC236}">
                <a16:creationId xmlns:a16="http://schemas.microsoft.com/office/drawing/2014/main" xmlns="" id="{1FA7FEEB-3E99-4E63-BF25-F6415AA600EC}"/>
              </a:ext>
            </a:extLst>
          </p:cNvPr>
          <p:cNvGrpSpPr/>
          <p:nvPr/>
        </p:nvGrpSpPr>
        <p:grpSpPr>
          <a:xfrm>
            <a:off x="4369355" y="3911917"/>
            <a:ext cx="3980082" cy="1173271"/>
            <a:chOff x="4279542" y="5143853"/>
            <a:chExt cx="4060080" cy="1221304"/>
          </a:xfrm>
        </p:grpSpPr>
        <p:sp>
          <p:nvSpPr>
            <p:cNvPr id="60" name="Up Arrow 2067">
              <a:extLst>
                <a:ext uri="{FF2B5EF4-FFF2-40B4-BE49-F238E27FC236}">
                  <a16:creationId xmlns:a16="http://schemas.microsoft.com/office/drawing/2014/main" xmlns="" id="{36F86292-AC7B-4647-96FC-17065B245DD8}"/>
                </a:ext>
              </a:extLst>
            </p:cNvPr>
            <p:cNvSpPr/>
            <p:nvPr/>
          </p:nvSpPr>
          <p:spPr bwMode="auto">
            <a:xfrm>
              <a:off x="4279542" y="5143854"/>
              <a:ext cx="387315" cy="630418"/>
            </a:xfrm>
            <a:prstGeom prst="upDownArrow">
              <a:avLst/>
            </a:prstGeom>
            <a:ln>
              <a:headEnd type="none" w="sm" len="sm"/>
              <a:tailEnd type="none" w="sm" len="sm"/>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1" tIns="45705" rIns="91411" bIns="45705" numCol="1" rtlCol="0" anchor="t" anchorCtr="0" compatLnSpc="1">
              <a:prstTxWarp prst="textNoShape">
                <a:avLst/>
              </a:prstTxWarp>
            </a:bodyPr>
            <a:lstStyle/>
            <a:p>
              <a:pPr defTabSz="839536"/>
              <a:endParaRPr lang="en-GB" sz="3299" dirty="0">
                <a:solidFill>
                  <a:prstClr val="black"/>
                </a:solidFill>
                <a:cs typeface="+mn-cs"/>
              </a:endParaRPr>
            </a:p>
          </p:txBody>
        </p:sp>
        <p:sp>
          <p:nvSpPr>
            <p:cNvPr id="61" name="Up Arrow 71">
              <a:extLst>
                <a:ext uri="{FF2B5EF4-FFF2-40B4-BE49-F238E27FC236}">
                  <a16:creationId xmlns:a16="http://schemas.microsoft.com/office/drawing/2014/main" xmlns="" id="{00113936-1873-4B7D-9A65-66EBBA90EC3D}"/>
                </a:ext>
              </a:extLst>
            </p:cNvPr>
            <p:cNvSpPr/>
            <p:nvPr/>
          </p:nvSpPr>
          <p:spPr bwMode="auto">
            <a:xfrm>
              <a:off x="7952307" y="5143853"/>
              <a:ext cx="387315" cy="630418"/>
            </a:xfrm>
            <a:prstGeom prst="upDownArrow">
              <a:avLst/>
            </a:prstGeom>
            <a:ln>
              <a:headEnd type="none" w="sm" len="sm"/>
              <a:tailEnd type="none" w="sm" len="sm"/>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1" tIns="45705" rIns="91411" bIns="45705" numCol="1" rtlCol="0" anchor="t" anchorCtr="0" compatLnSpc="1">
              <a:prstTxWarp prst="textNoShape">
                <a:avLst/>
              </a:prstTxWarp>
            </a:bodyPr>
            <a:lstStyle/>
            <a:p>
              <a:pPr defTabSz="839536"/>
              <a:endParaRPr lang="en-GB" sz="3299">
                <a:solidFill>
                  <a:prstClr val="black"/>
                </a:solidFill>
                <a:cs typeface="+mn-cs"/>
              </a:endParaRPr>
            </a:p>
          </p:txBody>
        </p:sp>
        <p:sp>
          <p:nvSpPr>
            <p:cNvPr id="62" name="TextBox 61">
              <a:extLst>
                <a:ext uri="{FF2B5EF4-FFF2-40B4-BE49-F238E27FC236}">
                  <a16:creationId xmlns:a16="http://schemas.microsoft.com/office/drawing/2014/main" xmlns="" id="{0AA1EA58-23CE-48FC-8B5C-D71D2166D23A}"/>
                </a:ext>
              </a:extLst>
            </p:cNvPr>
            <p:cNvSpPr txBox="1"/>
            <p:nvPr/>
          </p:nvSpPr>
          <p:spPr>
            <a:xfrm>
              <a:off x="4912796" y="5948801"/>
              <a:ext cx="2968125" cy="416356"/>
            </a:xfrm>
            <a:prstGeom prst="rect">
              <a:avLst/>
            </a:prstGeom>
            <a:solidFill>
              <a:schemeClr val="accent3"/>
            </a:solidFill>
          </p:spPr>
          <p:txBody>
            <a:bodyPr wrap="square" rtlCol="0">
              <a:spAutoFit/>
            </a:bodyPr>
            <a:lstStyle/>
            <a:p>
              <a:pPr algn="ctr" defTabSz="914126" fontAlgn="auto">
                <a:spcBef>
                  <a:spcPts val="0"/>
                </a:spcBef>
                <a:spcAft>
                  <a:spcPts val="0"/>
                </a:spcAft>
              </a:pPr>
              <a:r>
                <a:rPr lang="en-GB" sz="1999" b="1" dirty="0">
                  <a:solidFill>
                    <a:prstClr val="black"/>
                  </a:solidFill>
                  <a:latin typeface="Arial"/>
                  <a:cs typeface="+mn-cs"/>
                </a:rPr>
                <a:t>COT </a:t>
              </a:r>
              <a:r>
                <a:rPr lang="ja-JP" altLang="en-US" sz="1999" b="1" dirty="0" smtClean="0">
                  <a:solidFill>
                    <a:prstClr val="black"/>
                  </a:solidFill>
                  <a:latin typeface="Arial"/>
                </a:rPr>
                <a:t>調</a:t>
              </a:r>
              <a:r>
                <a:rPr lang="ja-JP" altLang="en-US" sz="1999" b="1" dirty="0">
                  <a:solidFill>
                    <a:prstClr val="black"/>
                  </a:solidFill>
                  <a:latin typeface="Arial"/>
                </a:rPr>
                <a:t>節</a:t>
              </a:r>
              <a:endParaRPr lang="en-GB" sz="1999" b="1" dirty="0">
                <a:solidFill>
                  <a:prstClr val="black"/>
                </a:solidFill>
                <a:latin typeface="Arial"/>
                <a:cs typeface="+mn-cs"/>
              </a:endParaRPr>
            </a:p>
          </p:txBody>
        </p:sp>
      </p:grpSp>
      <p:grpSp>
        <p:nvGrpSpPr>
          <p:cNvPr id="63" name="Group 62">
            <a:extLst>
              <a:ext uri="{FF2B5EF4-FFF2-40B4-BE49-F238E27FC236}">
                <a16:creationId xmlns:a16="http://schemas.microsoft.com/office/drawing/2014/main" xmlns="" id="{730614CD-90A3-4F70-AE8B-E4B7A5AE8B8D}"/>
              </a:ext>
            </a:extLst>
          </p:cNvPr>
          <p:cNvGrpSpPr/>
          <p:nvPr/>
        </p:nvGrpSpPr>
        <p:grpSpPr>
          <a:xfrm>
            <a:off x="2609966" y="2363104"/>
            <a:ext cx="3251457" cy="1648324"/>
            <a:chOff x="2417697" y="3561223"/>
            <a:chExt cx="3316810" cy="1715804"/>
          </a:xfrm>
        </p:grpSpPr>
        <p:sp>
          <p:nvSpPr>
            <p:cNvPr id="64" name="Up Arrow 77">
              <a:extLst>
                <a:ext uri="{FF2B5EF4-FFF2-40B4-BE49-F238E27FC236}">
                  <a16:creationId xmlns:a16="http://schemas.microsoft.com/office/drawing/2014/main" xmlns="" id="{C8C289C0-CD4B-4359-9270-2014B11C5E9D}"/>
                </a:ext>
              </a:extLst>
            </p:cNvPr>
            <p:cNvSpPr/>
            <p:nvPr/>
          </p:nvSpPr>
          <p:spPr bwMode="auto">
            <a:xfrm>
              <a:off x="5347191" y="4595424"/>
              <a:ext cx="387316" cy="681603"/>
            </a:xfrm>
            <a:prstGeom prst="upDownArrow">
              <a:avLst/>
            </a:prstGeom>
            <a:solidFill>
              <a:schemeClr val="tx1"/>
            </a:solidFill>
            <a:ln w="12700" cap="flat" cmpd="sng" algn="ctr">
              <a:solidFill>
                <a:schemeClr val="tx1"/>
              </a:solidFill>
              <a:prstDash val="solid"/>
              <a:round/>
              <a:headEnd type="none" w="sm" len="sm"/>
              <a:tailEnd type="none" w="sm" len="sm"/>
            </a:ln>
            <a:effectLst/>
            <a:extLst/>
          </p:spPr>
          <p:txBody>
            <a:bodyPr vert="horz" wrap="square" lIns="91411" tIns="45705" rIns="91411" bIns="45705" numCol="1" rtlCol="0" anchor="t" anchorCtr="0" compatLnSpc="1">
              <a:prstTxWarp prst="textNoShape">
                <a:avLst/>
              </a:prstTxWarp>
            </a:bodyPr>
            <a:lstStyle/>
            <a:p>
              <a:pPr defTabSz="839536"/>
              <a:endParaRPr lang="en-GB" sz="3299" dirty="0">
                <a:solidFill>
                  <a:prstClr val="black"/>
                </a:solidFill>
                <a:cs typeface="+mn-cs"/>
              </a:endParaRPr>
            </a:p>
          </p:txBody>
        </p:sp>
        <p:sp>
          <p:nvSpPr>
            <p:cNvPr id="65" name="TextBox 64">
              <a:extLst>
                <a:ext uri="{FF2B5EF4-FFF2-40B4-BE49-F238E27FC236}">
                  <a16:creationId xmlns:a16="http://schemas.microsoft.com/office/drawing/2014/main" xmlns="" id="{5731AC97-AC42-472F-BAFE-45075E31805B}"/>
                </a:ext>
              </a:extLst>
            </p:cNvPr>
            <p:cNvSpPr txBox="1"/>
            <p:nvPr/>
          </p:nvSpPr>
          <p:spPr>
            <a:xfrm>
              <a:off x="2417697" y="3561223"/>
              <a:ext cx="2114717" cy="672791"/>
            </a:xfrm>
            <a:prstGeom prst="rect">
              <a:avLst/>
            </a:prstGeom>
            <a:solidFill>
              <a:schemeClr val="tx1"/>
            </a:solidFill>
          </p:spPr>
          <p:txBody>
            <a:bodyPr wrap="square" rtlCol="0">
              <a:spAutoFit/>
            </a:bodyPr>
            <a:lstStyle/>
            <a:p>
              <a:pPr algn="ctr" defTabSz="914126" fontAlgn="auto">
                <a:spcBef>
                  <a:spcPts val="0"/>
                </a:spcBef>
                <a:spcAft>
                  <a:spcPts val="0"/>
                </a:spcAft>
              </a:pPr>
              <a:r>
                <a:rPr lang="ja-JP" altLang="en-US" b="1" dirty="0" smtClean="0">
                  <a:solidFill>
                    <a:schemeClr val="bg1"/>
                  </a:solidFill>
                  <a:latin typeface="Arial"/>
                </a:rPr>
                <a:t>ストリッピング蒸気量の調節</a:t>
              </a:r>
              <a:r>
                <a:rPr lang="en-GB" b="1" dirty="0" smtClean="0">
                  <a:solidFill>
                    <a:schemeClr val="bg1"/>
                  </a:solidFill>
                  <a:latin typeface="Arial"/>
                  <a:cs typeface="+mn-cs"/>
                </a:rPr>
                <a:t> </a:t>
              </a:r>
              <a:endParaRPr lang="en-GB" b="1" dirty="0">
                <a:solidFill>
                  <a:schemeClr val="bg1"/>
                </a:solidFill>
                <a:latin typeface="Arial"/>
                <a:cs typeface="+mn-cs"/>
              </a:endParaRPr>
            </a:p>
          </p:txBody>
        </p:sp>
      </p:grpSp>
      <p:grpSp>
        <p:nvGrpSpPr>
          <p:cNvPr id="72" name="Group 71">
            <a:extLst>
              <a:ext uri="{FF2B5EF4-FFF2-40B4-BE49-F238E27FC236}">
                <a16:creationId xmlns:a16="http://schemas.microsoft.com/office/drawing/2014/main" xmlns="" id="{736AC555-3E67-4C07-9364-39EECFDC387E}"/>
              </a:ext>
            </a:extLst>
          </p:cNvPr>
          <p:cNvGrpSpPr/>
          <p:nvPr/>
        </p:nvGrpSpPr>
        <p:grpSpPr>
          <a:xfrm>
            <a:off x="4882579" y="1124744"/>
            <a:ext cx="4009298" cy="3447338"/>
            <a:chOff x="4882579" y="1124744"/>
            <a:chExt cx="4009298" cy="3447338"/>
          </a:xfrm>
        </p:grpSpPr>
        <p:sp>
          <p:nvSpPr>
            <p:cNvPr id="69" name="Rectangle 68">
              <a:extLst>
                <a:ext uri="{FF2B5EF4-FFF2-40B4-BE49-F238E27FC236}">
                  <a16:creationId xmlns:a16="http://schemas.microsoft.com/office/drawing/2014/main" xmlns="" id="{8871A421-F40C-4EB7-9094-F04EEBF7ACB8}"/>
                </a:ext>
              </a:extLst>
            </p:cNvPr>
            <p:cNvSpPr/>
            <p:nvPr/>
          </p:nvSpPr>
          <p:spPr>
            <a:xfrm>
              <a:off x="6654754" y="2166726"/>
              <a:ext cx="1396177" cy="90223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rPr>
                <a:t>最適な温度</a:t>
              </a:r>
              <a:endParaRPr lang="en-US" altLang="ja-JP" sz="1400" b="1" dirty="0" smtClean="0">
                <a:solidFill>
                  <a:schemeClr val="tx1"/>
                </a:solidFill>
              </a:endParaRPr>
            </a:p>
            <a:p>
              <a:pPr algn="ctr"/>
              <a:r>
                <a:rPr lang="ja-JP" altLang="en-US" sz="1400" b="1" dirty="0" smtClean="0">
                  <a:solidFill>
                    <a:schemeClr val="tx1"/>
                  </a:solidFill>
                </a:rPr>
                <a:t>プロファイルの決定</a:t>
              </a:r>
              <a:endParaRPr lang="en-GB" sz="1400" b="1" dirty="0">
                <a:solidFill>
                  <a:schemeClr val="tx1"/>
                </a:solidFill>
              </a:endParaRPr>
            </a:p>
          </p:txBody>
        </p:sp>
        <p:sp>
          <p:nvSpPr>
            <p:cNvPr id="70" name="Rounded Rectangle 66">
              <a:extLst>
                <a:ext uri="{FF2B5EF4-FFF2-40B4-BE49-F238E27FC236}">
                  <a16:creationId xmlns:a16="http://schemas.microsoft.com/office/drawing/2014/main" xmlns="" id="{64A2E79C-7C23-4E02-858B-2A21A859E234}"/>
                </a:ext>
              </a:extLst>
            </p:cNvPr>
            <p:cNvSpPr/>
            <p:nvPr/>
          </p:nvSpPr>
          <p:spPr bwMode="auto">
            <a:xfrm>
              <a:off x="4882579" y="1124744"/>
              <a:ext cx="439200" cy="342000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ln w="57150">
              <a:headEnd type="none" w="sm" len="sm"/>
              <a:tailEnd type="none" w="sm" len="sm"/>
            </a:ln>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1" name="Rounded Rectangle 66">
              <a:extLst>
                <a:ext uri="{FF2B5EF4-FFF2-40B4-BE49-F238E27FC236}">
                  <a16:creationId xmlns:a16="http://schemas.microsoft.com/office/drawing/2014/main" xmlns="" id="{537F9890-26BE-4D28-B1B5-71AFC637D932}"/>
                </a:ext>
              </a:extLst>
            </p:cNvPr>
            <p:cNvSpPr/>
            <p:nvPr/>
          </p:nvSpPr>
          <p:spPr bwMode="auto">
            <a:xfrm>
              <a:off x="8452677" y="1893682"/>
              <a:ext cx="439200" cy="267840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ln w="57150">
              <a:headEnd type="none" w="sm" len="sm"/>
              <a:tailEnd type="none" w="sm" len="sm"/>
            </a:ln>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74" name="TextBox 73">
            <a:extLst>
              <a:ext uri="{FF2B5EF4-FFF2-40B4-BE49-F238E27FC236}">
                <a16:creationId xmlns:a16="http://schemas.microsoft.com/office/drawing/2014/main" xmlns="" id="{00E28D00-80A1-4775-899C-B64C3A7D81E6}"/>
              </a:ext>
            </a:extLst>
          </p:cNvPr>
          <p:cNvSpPr txBox="1"/>
          <p:nvPr/>
        </p:nvSpPr>
        <p:spPr>
          <a:xfrm>
            <a:off x="1302533" y="5256864"/>
            <a:ext cx="2346114" cy="646331"/>
          </a:xfrm>
          <a:prstGeom prst="rect">
            <a:avLst/>
          </a:prstGeom>
          <a:solidFill>
            <a:srgbClr val="0070C0"/>
          </a:solidFill>
        </p:spPr>
        <p:txBody>
          <a:bodyPr wrap="square" rtlCol="0">
            <a:spAutoFit/>
          </a:bodyPr>
          <a:lstStyle/>
          <a:p>
            <a:pPr algn="ctr" defTabSz="914126" fontAlgn="auto">
              <a:spcBef>
                <a:spcPts val="0"/>
              </a:spcBef>
              <a:spcAft>
                <a:spcPts val="0"/>
              </a:spcAft>
            </a:pPr>
            <a:r>
              <a:rPr lang="ja-JP" altLang="en-US" b="1" dirty="0">
                <a:solidFill>
                  <a:schemeClr val="bg1"/>
                </a:solidFill>
                <a:latin typeface="Arial"/>
              </a:rPr>
              <a:t>バイパス</a:t>
            </a:r>
            <a:r>
              <a:rPr lang="en-GB" b="1" dirty="0" smtClean="0">
                <a:solidFill>
                  <a:schemeClr val="bg1"/>
                </a:solidFill>
                <a:latin typeface="Arial"/>
                <a:cs typeface="+mn-cs"/>
              </a:rPr>
              <a:t>, </a:t>
            </a:r>
            <a:r>
              <a:rPr lang="ja-JP" altLang="en-US" b="1" dirty="0" smtClean="0">
                <a:solidFill>
                  <a:schemeClr val="bg1"/>
                </a:solidFill>
                <a:latin typeface="Arial"/>
                <a:cs typeface="+mn-cs"/>
              </a:rPr>
              <a:t>分配　</a:t>
            </a:r>
            <a:endParaRPr lang="en-US" altLang="ja-JP" b="1" dirty="0" smtClean="0">
              <a:solidFill>
                <a:schemeClr val="bg1"/>
              </a:solidFill>
              <a:latin typeface="Arial"/>
              <a:cs typeface="+mn-cs"/>
            </a:endParaRPr>
          </a:p>
          <a:p>
            <a:pPr algn="ctr" defTabSz="914126" fontAlgn="auto">
              <a:spcBef>
                <a:spcPts val="0"/>
              </a:spcBef>
              <a:spcAft>
                <a:spcPts val="0"/>
              </a:spcAft>
            </a:pPr>
            <a:r>
              <a:rPr lang="ja-JP" altLang="en-US" b="1" dirty="0" smtClean="0">
                <a:solidFill>
                  <a:schemeClr val="bg1"/>
                </a:solidFill>
                <a:latin typeface="Arial"/>
                <a:cs typeface="+mn-cs"/>
              </a:rPr>
              <a:t>比率</a:t>
            </a:r>
            <a:r>
              <a:rPr lang="en-GB" b="1" dirty="0" smtClean="0">
                <a:solidFill>
                  <a:schemeClr val="bg1"/>
                </a:solidFill>
                <a:latin typeface="Arial"/>
                <a:cs typeface="+mn-cs"/>
              </a:rPr>
              <a:t> </a:t>
            </a:r>
            <a:r>
              <a:rPr lang="ja-JP" altLang="en-US" b="1" dirty="0" smtClean="0">
                <a:solidFill>
                  <a:schemeClr val="bg1"/>
                </a:solidFill>
                <a:latin typeface="Arial"/>
                <a:cs typeface="+mn-cs"/>
              </a:rPr>
              <a:t>調節</a:t>
            </a:r>
            <a:endParaRPr lang="en-GB" b="1" dirty="0">
              <a:solidFill>
                <a:schemeClr val="bg1"/>
              </a:solidFill>
              <a:latin typeface="Arial"/>
              <a:cs typeface="+mn-cs"/>
            </a:endParaRPr>
          </a:p>
        </p:txBody>
      </p:sp>
      <p:sp>
        <p:nvSpPr>
          <p:cNvPr id="48" name="Arrow: Up 47">
            <a:extLst>
              <a:ext uri="{FF2B5EF4-FFF2-40B4-BE49-F238E27FC236}">
                <a16:creationId xmlns:a16="http://schemas.microsoft.com/office/drawing/2014/main" xmlns="" id="{08644A81-866C-4319-AD4C-2924C6703D1B}"/>
              </a:ext>
            </a:extLst>
          </p:cNvPr>
          <p:cNvSpPr/>
          <p:nvPr/>
        </p:nvSpPr>
        <p:spPr>
          <a:xfrm>
            <a:off x="1460873" y="4553574"/>
            <a:ext cx="484632" cy="58006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Arrow: Up 74">
            <a:extLst>
              <a:ext uri="{FF2B5EF4-FFF2-40B4-BE49-F238E27FC236}">
                <a16:creationId xmlns:a16="http://schemas.microsoft.com/office/drawing/2014/main" xmlns="" id="{C28F84B3-E821-4ED1-AD97-892AFF77BFD5}"/>
              </a:ext>
            </a:extLst>
          </p:cNvPr>
          <p:cNvSpPr/>
          <p:nvPr/>
        </p:nvSpPr>
        <p:spPr>
          <a:xfrm>
            <a:off x="2953117" y="4543512"/>
            <a:ext cx="484632" cy="5800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6" name="Group 65">
            <a:extLst>
              <a:ext uri="{FF2B5EF4-FFF2-40B4-BE49-F238E27FC236}">
                <a16:creationId xmlns:a16="http://schemas.microsoft.com/office/drawing/2014/main" xmlns="" id="{9E843741-8395-4A7A-80CE-9F3B508D251E}"/>
              </a:ext>
            </a:extLst>
          </p:cNvPr>
          <p:cNvGrpSpPr/>
          <p:nvPr/>
        </p:nvGrpSpPr>
        <p:grpSpPr>
          <a:xfrm>
            <a:off x="695856" y="857045"/>
            <a:ext cx="2933828" cy="1384781"/>
            <a:chOff x="3195342" y="429022"/>
            <a:chExt cx="2454224" cy="2454224"/>
          </a:xfrm>
        </p:grpSpPr>
        <p:sp>
          <p:nvSpPr>
            <p:cNvPr id="67" name="Oval 66">
              <a:extLst>
                <a:ext uri="{FF2B5EF4-FFF2-40B4-BE49-F238E27FC236}">
                  <a16:creationId xmlns:a16="http://schemas.microsoft.com/office/drawing/2014/main" xmlns="" id="{91178DEF-3648-4500-9478-579EADFDEBDF}"/>
                </a:ext>
              </a:extLst>
            </p:cNvPr>
            <p:cNvSpPr/>
            <p:nvPr/>
          </p:nvSpPr>
          <p:spPr>
            <a:xfrm>
              <a:off x="3195342" y="429022"/>
              <a:ext cx="2454224" cy="2454224"/>
            </a:xfrm>
            <a:prstGeom prst="ellipse">
              <a:avLst/>
            </a:prstGeom>
            <a:solidFill>
              <a:srgbClr val="CC0066">
                <a:alpha val="90000"/>
                <a:hueOff val="0"/>
                <a:satOff val="0"/>
                <a:lumOff val="0"/>
                <a:alphaOff val="-4000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8" name="Oval 4">
              <a:extLst>
                <a:ext uri="{FF2B5EF4-FFF2-40B4-BE49-F238E27FC236}">
                  <a16:creationId xmlns:a16="http://schemas.microsoft.com/office/drawing/2014/main" xmlns="" id="{44866F33-0AE9-4D8C-AE26-FEC8D72E6FB9}"/>
                </a:ext>
              </a:extLst>
            </p:cNvPr>
            <p:cNvSpPr txBox="1"/>
            <p:nvPr/>
          </p:nvSpPr>
          <p:spPr>
            <a:xfrm>
              <a:off x="3554755" y="788435"/>
              <a:ext cx="1735398" cy="1735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ja-JP" altLang="en-US" sz="2000" smtClean="0"/>
                <a:t>便益金額</a:t>
              </a:r>
              <a:r>
                <a:rPr lang="en-GB" sz="2000" smtClean="0"/>
                <a:t>:</a:t>
              </a:r>
              <a:endParaRPr lang="en-GB" sz="2000" dirty="0"/>
            </a:p>
            <a:p>
              <a:pPr lvl="0" algn="ctr" defTabSz="933450">
                <a:lnSpc>
                  <a:spcPct val="90000"/>
                </a:lnSpc>
                <a:spcBef>
                  <a:spcPct val="0"/>
                </a:spcBef>
                <a:spcAft>
                  <a:spcPct val="35000"/>
                </a:spcAft>
              </a:pPr>
              <a:r>
                <a:rPr lang="en-GB" sz="2000" dirty="0"/>
                <a:t>3– 10 ¢/</a:t>
              </a:r>
              <a:r>
                <a:rPr lang="en-GB" sz="2000" dirty="0" err="1"/>
                <a:t>bbl</a:t>
              </a:r>
              <a:endParaRPr lang="en-GB" sz="2000" kern="1200" dirty="0">
                <a:solidFill>
                  <a:srgbClr val="FFFFFF"/>
                </a:solidFill>
                <a:latin typeface="Verdana"/>
                <a:ea typeface="+mn-ea"/>
                <a:cs typeface="+mn-cs"/>
              </a:endParaRPr>
            </a:p>
          </p:txBody>
        </p:sp>
      </p:grpSp>
      <p:pic>
        <p:nvPicPr>
          <p:cNvPr id="49" name="No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5588" y="5465763"/>
            <a:ext cx="487362" cy="487362"/>
          </a:xfrm>
          <a:prstGeom prst="rect">
            <a:avLst/>
          </a:prstGeom>
        </p:spPr>
      </p:pic>
    </p:spTree>
    <p:extLst>
      <p:ext uri="{BB962C8B-B14F-4D97-AF65-F5344CB8AC3E}">
        <p14:creationId xmlns:p14="http://schemas.microsoft.com/office/powerpoint/2010/main" val="2559149433"/>
      </p:ext>
    </p:extLst>
  </p:cSld>
  <p:clrMapOvr>
    <a:masterClrMapping/>
  </p:clrMapOvr>
  <mc:AlternateContent xmlns:mc="http://schemas.openxmlformats.org/markup-compatibility/2006" xmlns:p14="http://schemas.microsoft.com/office/powerpoint/2010/main">
    <mc:Choice Requires="p14">
      <p:transition spd="slow" p14:dur="2000" advTm="42761"/>
    </mc:Choice>
    <mc:Fallback xmlns="">
      <p:transition spd="slow" advTm="4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43"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9"/>
                </p:tgtEl>
              </p:cMediaNode>
            </p:audio>
          </p:childTnLst>
        </p:cTn>
      </p:par>
    </p:tnLst>
  </p:timing>
  <p:extLst mod="1">
    <p:ext uri="{E180D4A7-C9FB-4DFB-919C-405C955672EB}">
      <p14:showEvtLst xmlns:p14="http://schemas.microsoft.com/office/powerpoint/2010/main">
        <p14:playEvt time="0" objId="49"/>
        <p14:stopEvt time="40886" objId="49"/>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PIL</a:t>
            </a:r>
            <a:r>
              <a:rPr lang="ja-JP" altLang="en-US" dirty="0" smtClean="0"/>
              <a:t>の予熱系　熱交換器群への</a:t>
            </a:r>
            <a:r>
              <a:rPr lang="en-GB" dirty="0" smtClean="0"/>
              <a:t> </a:t>
            </a:r>
            <a:r>
              <a:rPr lang="ja-JP" altLang="en-US" dirty="0" smtClean="0"/>
              <a:t>改造アプローチ</a:t>
            </a:r>
            <a:r>
              <a:rPr lang="en-GB" dirty="0" smtClean="0"/>
              <a:t> </a:t>
            </a:r>
            <a:endParaRPr lang="en-US" dirty="0"/>
          </a:p>
        </p:txBody>
      </p:sp>
      <p:grpSp>
        <p:nvGrpSpPr>
          <p:cNvPr id="9" name="Group 8">
            <a:extLst>
              <a:ext uri="{FF2B5EF4-FFF2-40B4-BE49-F238E27FC236}">
                <a16:creationId xmlns:a16="http://schemas.microsoft.com/office/drawing/2014/main" xmlns="" id="{17B6F4C1-4B08-48F9-B639-BB48EEF10983}"/>
              </a:ext>
            </a:extLst>
          </p:cNvPr>
          <p:cNvGrpSpPr/>
          <p:nvPr/>
        </p:nvGrpSpPr>
        <p:grpSpPr>
          <a:xfrm>
            <a:off x="1364067" y="1052736"/>
            <a:ext cx="7983008" cy="5112568"/>
            <a:chOff x="2100991" y="2780928"/>
            <a:chExt cx="7822148" cy="3384376"/>
          </a:xfrm>
        </p:grpSpPr>
        <p:pic>
          <p:nvPicPr>
            <p:cNvPr id="17" name="Picture 16"/>
            <p:cNvPicPr>
              <a:picLocks noChangeAspect="1"/>
            </p:cNvPicPr>
            <p:nvPr/>
          </p:nvPicPr>
          <p:blipFill rotWithShape="1">
            <a:blip r:embed="rId5"/>
            <a:srcRect b="7700"/>
            <a:stretch/>
          </p:blipFill>
          <p:spPr>
            <a:xfrm>
              <a:off x="2734856" y="2780928"/>
              <a:ext cx="5533712" cy="3384376"/>
            </a:xfrm>
            <a:prstGeom prst="rect">
              <a:avLst/>
            </a:prstGeom>
          </p:spPr>
        </p:pic>
        <p:sp>
          <p:nvSpPr>
            <p:cNvPr id="20" name="AutoShape 6"/>
            <p:cNvSpPr>
              <a:spLocks noChangeArrowheads="1"/>
            </p:cNvSpPr>
            <p:nvPr/>
          </p:nvSpPr>
          <p:spPr bwMode="auto">
            <a:xfrm>
              <a:off x="2446569" y="4786728"/>
              <a:ext cx="2036762" cy="710332"/>
            </a:xfrm>
            <a:prstGeom prst="wedgeRoundRectCallout">
              <a:avLst>
                <a:gd name="adj1" fmla="val 45886"/>
                <a:gd name="adj2" fmla="val -87674"/>
                <a:gd name="adj3" fmla="val 16667"/>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ja-JP" altLang="en-US" sz="1600" b="1" dirty="0" smtClean="0">
                  <a:latin typeface="Arial" charset="0"/>
                  <a:cs typeface="Arial" charset="0"/>
                </a:rPr>
                <a:t>流体を分流に変更</a:t>
              </a:r>
              <a:endParaRPr lang="en-GB" sz="1600" b="1" dirty="0">
                <a:latin typeface="Arial" charset="0"/>
                <a:cs typeface="Arial" charset="0"/>
              </a:endParaRPr>
            </a:p>
          </p:txBody>
        </p:sp>
        <p:sp>
          <p:nvSpPr>
            <p:cNvPr id="21" name="AutoShape 7"/>
            <p:cNvSpPr>
              <a:spLocks noChangeArrowheads="1"/>
            </p:cNvSpPr>
            <p:nvPr/>
          </p:nvSpPr>
          <p:spPr bwMode="auto">
            <a:xfrm>
              <a:off x="7379723" y="5055903"/>
              <a:ext cx="2354263" cy="614363"/>
            </a:xfrm>
            <a:prstGeom prst="wedgeRoundRectCallout">
              <a:avLst>
                <a:gd name="adj1" fmla="val -63989"/>
                <a:gd name="adj2" fmla="val -36725"/>
                <a:gd name="adj3" fmla="val 16667"/>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ja-JP" altLang="en-US" sz="1600" b="1" dirty="0" smtClean="0">
                  <a:latin typeface="Arial" charset="0"/>
                  <a:cs typeface="Arial" charset="0"/>
                </a:rPr>
                <a:t>いくつかの熱交換器の再配置</a:t>
              </a:r>
              <a:r>
                <a:rPr lang="en-GB" sz="1600" b="1" dirty="0" smtClean="0">
                  <a:latin typeface="Arial" charset="0"/>
                  <a:cs typeface="Arial" charset="0"/>
                </a:rPr>
                <a:t> </a:t>
              </a:r>
              <a:endParaRPr lang="en-GB" sz="1600" b="1" dirty="0">
                <a:latin typeface="Arial" charset="0"/>
                <a:cs typeface="Arial" charset="0"/>
              </a:endParaRPr>
            </a:p>
          </p:txBody>
        </p:sp>
        <p:sp>
          <p:nvSpPr>
            <p:cNvPr id="22" name="AutoShape 8"/>
            <p:cNvSpPr>
              <a:spLocks noChangeArrowheads="1"/>
            </p:cNvSpPr>
            <p:nvPr/>
          </p:nvSpPr>
          <p:spPr bwMode="auto">
            <a:xfrm>
              <a:off x="2100991" y="3506580"/>
              <a:ext cx="2354263" cy="588962"/>
            </a:xfrm>
            <a:prstGeom prst="wedgeRoundRectCallout">
              <a:avLst>
                <a:gd name="adj1" fmla="val 40125"/>
                <a:gd name="adj2" fmla="val 97001"/>
                <a:gd name="adj3" fmla="val 16667"/>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ja-JP" altLang="en-US" sz="1600" b="1" dirty="0" smtClean="0">
                  <a:latin typeface="Arial" charset="0"/>
                  <a:cs typeface="Arial" charset="0"/>
                </a:rPr>
                <a:t>熱交換器群へ</a:t>
              </a:r>
              <a:endParaRPr lang="en-US" altLang="ja-JP" sz="1600" b="1" dirty="0" smtClean="0">
                <a:latin typeface="Arial" charset="0"/>
                <a:cs typeface="Arial" charset="0"/>
              </a:endParaRPr>
            </a:p>
            <a:p>
              <a:pPr algn="ctr" eaLnBrk="1" hangingPunct="1">
                <a:defRPr/>
              </a:pPr>
              <a:r>
                <a:rPr lang="ja-JP" altLang="en-US" sz="1600" b="1" dirty="0" smtClean="0">
                  <a:latin typeface="Arial" charset="0"/>
                  <a:cs typeface="Arial" charset="0"/>
                </a:rPr>
                <a:t>胴の追加</a:t>
              </a:r>
              <a:endParaRPr lang="en-GB" sz="1600" b="1" dirty="0">
                <a:latin typeface="Arial" charset="0"/>
                <a:cs typeface="Arial" charset="0"/>
              </a:endParaRPr>
            </a:p>
          </p:txBody>
        </p:sp>
        <p:sp>
          <p:nvSpPr>
            <p:cNvPr id="23" name="AutoShape 9"/>
            <p:cNvSpPr>
              <a:spLocks noChangeArrowheads="1"/>
            </p:cNvSpPr>
            <p:nvPr/>
          </p:nvSpPr>
          <p:spPr bwMode="auto">
            <a:xfrm>
              <a:off x="7185097" y="2991360"/>
              <a:ext cx="2355850" cy="827088"/>
            </a:xfrm>
            <a:prstGeom prst="wedgeRoundRectCallout">
              <a:avLst>
                <a:gd name="adj1" fmla="val -20294"/>
                <a:gd name="adj2" fmla="val 82462"/>
                <a:gd name="adj3" fmla="val 16667"/>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GB" sz="1600" b="1" dirty="0" smtClean="0">
                  <a:latin typeface="Arial" charset="0"/>
                  <a:cs typeface="Arial" charset="0"/>
                </a:rPr>
                <a:t> </a:t>
              </a:r>
              <a:r>
                <a:rPr lang="ja-JP" altLang="en-US" sz="1600" b="1" dirty="0" smtClean="0">
                  <a:latin typeface="Arial" charset="0"/>
                  <a:cs typeface="Arial" charset="0"/>
                </a:rPr>
                <a:t>可能な場所にある</a:t>
              </a:r>
              <a:endParaRPr lang="en-US" altLang="ja-JP" sz="1600" b="1" dirty="0" smtClean="0">
                <a:latin typeface="Arial" charset="0"/>
                <a:cs typeface="Arial" charset="0"/>
              </a:endParaRPr>
            </a:p>
            <a:p>
              <a:pPr algn="ctr" eaLnBrk="1" hangingPunct="1">
                <a:defRPr/>
              </a:pPr>
              <a:r>
                <a:rPr lang="ja-JP" altLang="en-US" sz="1600" b="1" dirty="0" smtClean="0">
                  <a:latin typeface="Arial" charset="0"/>
                  <a:cs typeface="Arial" charset="0"/>
                </a:rPr>
                <a:t>熱交換器温度を変更</a:t>
              </a:r>
              <a:endParaRPr lang="en-GB" sz="1600" b="1" dirty="0">
                <a:latin typeface="Arial" charset="0"/>
                <a:cs typeface="Arial" charset="0"/>
              </a:endParaRPr>
            </a:p>
          </p:txBody>
        </p:sp>
        <p:sp>
          <p:nvSpPr>
            <p:cNvPr id="24" name="AutoShape 6"/>
            <p:cNvSpPr>
              <a:spLocks noChangeArrowheads="1"/>
            </p:cNvSpPr>
            <p:nvPr/>
          </p:nvSpPr>
          <p:spPr bwMode="auto">
            <a:xfrm>
              <a:off x="4720244" y="3208984"/>
              <a:ext cx="2036762" cy="710332"/>
            </a:xfrm>
            <a:prstGeom prst="wedgeRoundRectCallout">
              <a:avLst>
                <a:gd name="adj1" fmla="val 19074"/>
                <a:gd name="adj2" fmla="val 78600"/>
                <a:gd name="adj3" fmla="val 16667"/>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GB" sz="1600" b="1" dirty="0" smtClean="0">
                  <a:latin typeface="Arial" charset="0"/>
                  <a:cs typeface="Arial" charset="0"/>
                </a:rPr>
                <a:t> </a:t>
              </a:r>
              <a:r>
                <a:rPr lang="ja-JP" altLang="en-US" sz="1600" b="1" dirty="0" smtClean="0">
                  <a:latin typeface="Arial" charset="0"/>
                  <a:cs typeface="Arial" charset="0"/>
                </a:rPr>
                <a:t>熱交換器の</a:t>
              </a:r>
              <a:endParaRPr lang="en-US" altLang="ja-JP" sz="1600" b="1" dirty="0" smtClean="0">
                <a:latin typeface="Arial" charset="0"/>
                <a:cs typeface="Arial" charset="0"/>
              </a:endParaRPr>
            </a:p>
            <a:p>
              <a:pPr algn="ctr" eaLnBrk="1" hangingPunct="1">
                <a:defRPr/>
              </a:pPr>
              <a:r>
                <a:rPr lang="ja-JP" altLang="en-US" sz="1600" b="1" dirty="0" smtClean="0">
                  <a:latin typeface="Arial" charset="0"/>
                  <a:cs typeface="Arial" charset="0"/>
                </a:rPr>
                <a:t>追加あるいは削</a:t>
              </a:r>
              <a:r>
                <a:rPr lang="ja-JP" altLang="en-US" sz="1600" dirty="0" smtClean="0">
                  <a:latin typeface="Arial" charset="0"/>
                  <a:cs typeface="Arial" charset="0"/>
                </a:rPr>
                <a:t>除</a:t>
              </a:r>
              <a:endParaRPr lang="en-GB" sz="1600" dirty="0">
                <a:latin typeface="Arial" charset="0"/>
                <a:cs typeface="Arial" charset="0"/>
              </a:endParaRPr>
            </a:p>
          </p:txBody>
        </p:sp>
        <p:sp>
          <p:nvSpPr>
            <p:cNvPr id="25" name="AutoShape 6"/>
            <p:cNvSpPr>
              <a:spLocks noChangeArrowheads="1"/>
            </p:cNvSpPr>
            <p:nvPr/>
          </p:nvSpPr>
          <p:spPr bwMode="auto">
            <a:xfrm>
              <a:off x="7886377" y="4247730"/>
              <a:ext cx="2036762" cy="538998"/>
            </a:xfrm>
            <a:prstGeom prst="wedgeRoundRectCallout">
              <a:avLst>
                <a:gd name="adj1" fmla="val -66975"/>
                <a:gd name="adj2" fmla="val -37613"/>
                <a:gd name="adj3" fmla="val 16667"/>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ja-JP" altLang="en-US" sz="1600" b="1" dirty="0" smtClean="0">
                  <a:latin typeface="Arial" charset="0"/>
                  <a:cs typeface="Arial" charset="0"/>
                </a:rPr>
                <a:t>バイパスの追加と分配流れに修正</a:t>
              </a:r>
              <a:r>
                <a:rPr lang="en-GB" sz="1600" b="1" dirty="0" smtClean="0">
                  <a:latin typeface="Arial" charset="0"/>
                  <a:cs typeface="Arial" charset="0"/>
                </a:rPr>
                <a:t> </a:t>
              </a:r>
              <a:endParaRPr lang="en-GB" sz="1600" b="1" dirty="0">
                <a:latin typeface="Arial" charset="0"/>
                <a:cs typeface="Arial" charset="0"/>
              </a:endParaRPr>
            </a:p>
          </p:txBody>
        </p:sp>
        <p:sp>
          <p:nvSpPr>
            <p:cNvPr id="26" name="AutoShape 6"/>
            <p:cNvSpPr>
              <a:spLocks noChangeArrowheads="1"/>
            </p:cNvSpPr>
            <p:nvPr/>
          </p:nvSpPr>
          <p:spPr bwMode="auto">
            <a:xfrm>
              <a:off x="4695605" y="5055903"/>
              <a:ext cx="2036762" cy="710332"/>
            </a:xfrm>
            <a:prstGeom prst="wedgeRoundRectCallout">
              <a:avLst>
                <a:gd name="adj1" fmla="val 50874"/>
                <a:gd name="adj2" fmla="val -93038"/>
                <a:gd name="adj3" fmla="val 16667"/>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ja-JP" altLang="en-US" sz="1600" b="1" dirty="0" smtClean="0">
                  <a:latin typeface="Arial" charset="0"/>
                  <a:cs typeface="Arial" charset="0"/>
                </a:rPr>
                <a:t>熱交換器へ伝熱促進体の挿入</a:t>
              </a:r>
              <a:r>
                <a:rPr lang="en-GB" sz="1600" b="1" dirty="0" smtClean="0">
                  <a:latin typeface="Arial" charset="0"/>
                  <a:cs typeface="Arial" charset="0"/>
                </a:rPr>
                <a:t>  </a:t>
              </a:r>
              <a:endParaRPr lang="en-GB" sz="1600" b="1" dirty="0">
                <a:latin typeface="Arial" charset="0"/>
                <a:cs typeface="Arial" charset="0"/>
              </a:endParaRPr>
            </a:p>
          </p:txBody>
        </p:sp>
      </p:grpSp>
      <p:pic>
        <p:nvPicPr>
          <p:cNvPr id="3" name="No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2900" y="5778500"/>
            <a:ext cx="487363" cy="487363"/>
          </a:xfrm>
          <a:prstGeom prst="rect">
            <a:avLst/>
          </a:prstGeom>
        </p:spPr>
      </p:pic>
    </p:spTree>
    <p:extLst>
      <p:ext uri="{BB962C8B-B14F-4D97-AF65-F5344CB8AC3E}">
        <p14:creationId xmlns:p14="http://schemas.microsoft.com/office/powerpoint/2010/main" val="251179539"/>
      </p:ext>
    </p:extLst>
  </p:cSld>
  <p:clrMapOvr>
    <a:masterClrMapping/>
  </p:clrMapOvr>
  <mc:AlternateContent xmlns:mc="http://schemas.openxmlformats.org/markup-compatibility/2006" xmlns:p14="http://schemas.microsoft.com/office/powerpoint/2010/main">
    <mc:Choice Requires="p14">
      <p:transition spd="slow" p14:dur="2000" advTm="35650"/>
    </mc:Choice>
    <mc:Fallback xmlns="">
      <p:transition spd="slow" advTm="35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pauseEvt time="2932" objId="3"/>
        <p14:seekEvt time="2932" objId="3" seek="2924"/>
        <p14:resumeEvt time="3133" objId="3"/>
        <p14:stopEvt time="34000"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107" y="118000"/>
            <a:ext cx="8918258" cy="645195"/>
          </a:xfrm>
        </p:spPr>
        <p:txBody>
          <a:bodyPr>
            <a:normAutofit/>
          </a:bodyPr>
          <a:lstStyle/>
          <a:p>
            <a:r>
              <a:rPr lang="en-GB" dirty="0" smtClean="0"/>
              <a:t>PIL</a:t>
            </a:r>
            <a:r>
              <a:rPr lang="ja-JP" altLang="en-US" dirty="0" smtClean="0"/>
              <a:t>の蒸留塔カラムへの改造　アプローチ</a:t>
            </a:r>
            <a:r>
              <a:rPr lang="en-GB" dirty="0" smtClean="0"/>
              <a:t> </a:t>
            </a:r>
            <a:endParaRPr lang="en-US" dirty="0"/>
          </a:p>
        </p:txBody>
      </p:sp>
      <p:grpSp>
        <p:nvGrpSpPr>
          <p:cNvPr id="8" name="Group 7">
            <a:extLst>
              <a:ext uri="{FF2B5EF4-FFF2-40B4-BE49-F238E27FC236}">
                <a16:creationId xmlns:a16="http://schemas.microsoft.com/office/drawing/2014/main" xmlns="" id="{15AAA8D7-50CB-48AF-8815-7C223A72A90C}"/>
              </a:ext>
            </a:extLst>
          </p:cNvPr>
          <p:cNvGrpSpPr/>
          <p:nvPr/>
        </p:nvGrpSpPr>
        <p:grpSpPr>
          <a:xfrm>
            <a:off x="624546" y="1012230"/>
            <a:ext cx="7416824" cy="5489210"/>
            <a:chOff x="1303533" y="2157735"/>
            <a:chExt cx="8271105" cy="4335054"/>
          </a:xfrm>
        </p:grpSpPr>
        <p:grpSp>
          <p:nvGrpSpPr>
            <p:cNvPr id="3" name="Group 2">
              <a:extLst>
                <a:ext uri="{FF2B5EF4-FFF2-40B4-BE49-F238E27FC236}">
                  <a16:creationId xmlns:a16="http://schemas.microsoft.com/office/drawing/2014/main" xmlns="" id="{79AA70DF-7C36-4108-95BF-23D2D0A79602}"/>
                </a:ext>
              </a:extLst>
            </p:cNvPr>
            <p:cNvGrpSpPr/>
            <p:nvPr/>
          </p:nvGrpSpPr>
          <p:grpSpPr>
            <a:xfrm>
              <a:off x="1303533" y="2157735"/>
              <a:ext cx="8271105" cy="4335054"/>
              <a:chOff x="1303533" y="2157735"/>
              <a:chExt cx="8271105" cy="4335054"/>
            </a:xfrm>
          </p:grpSpPr>
          <p:pic>
            <p:nvPicPr>
              <p:cNvPr id="4" name="Picture 3"/>
              <p:cNvPicPr>
                <a:picLocks noChangeAspect="1"/>
              </p:cNvPicPr>
              <p:nvPr/>
            </p:nvPicPr>
            <p:blipFill>
              <a:blip r:embed="rId5"/>
              <a:stretch>
                <a:fillRect/>
              </a:stretch>
            </p:blipFill>
            <p:spPr>
              <a:xfrm>
                <a:off x="1303533" y="2157735"/>
                <a:ext cx="8271105" cy="4335054"/>
              </a:xfrm>
              <a:prstGeom prst="rect">
                <a:avLst/>
              </a:prstGeom>
            </p:spPr>
          </p:pic>
          <p:grpSp>
            <p:nvGrpSpPr>
              <p:cNvPr id="14" name="Group 13"/>
              <p:cNvGrpSpPr/>
              <p:nvPr/>
            </p:nvGrpSpPr>
            <p:grpSpPr>
              <a:xfrm>
                <a:off x="1670710" y="2390502"/>
                <a:ext cx="3308616" cy="1038499"/>
                <a:chOff x="1354187" y="2678533"/>
                <a:chExt cx="3308616" cy="1038499"/>
              </a:xfrm>
            </p:grpSpPr>
            <p:grpSp>
              <p:nvGrpSpPr>
                <p:cNvPr id="7" name="Group 6"/>
                <p:cNvGrpSpPr/>
                <p:nvPr/>
              </p:nvGrpSpPr>
              <p:grpSpPr>
                <a:xfrm>
                  <a:off x="1354187" y="2678533"/>
                  <a:ext cx="1368152" cy="646331"/>
                  <a:chOff x="9225099" y="4810124"/>
                  <a:chExt cx="1368152" cy="646331"/>
                </a:xfrm>
              </p:grpSpPr>
              <p:sp>
                <p:nvSpPr>
                  <p:cNvPr id="5" name="Oval 4"/>
                  <p:cNvSpPr/>
                  <p:nvPr/>
                </p:nvSpPr>
                <p:spPr>
                  <a:xfrm>
                    <a:off x="9225099" y="4810124"/>
                    <a:ext cx="1368152" cy="563091"/>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rgbClr val="008000"/>
                      </a:solidFill>
                    </a:endParaRPr>
                  </a:p>
                </p:txBody>
              </p:sp>
              <p:sp>
                <p:nvSpPr>
                  <p:cNvPr id="6" name="TextBox 5"/>
                  <p:cNvSpPr txBox="1"/>
                  <p:nvPr/>
                </p:nvSpPr>
                <p:spPr>
                  <a:xfrm>
                    <a:off x="9352114" y="4810124"/>
                    <a:ext cx="1174168" cy="646331"/>
                  </a:xfrm>
                  <a:prstGeom prst="rect">
                    <a:avLst/>
                  </a:prstGeom>
                  <a:noFill/>
                </p:spPr>
                <p:txBody>
                  <a:bodyPr wrap="square" rtlCol="0">
                    <a:spAutoFit/>
                  </a:bodyPr>
                  <a:lstStyle/>
                  <a:p>
                    <a:pPr algn="ctr"/>
                    <a:r>
                      <a:rPr lang="en-US" sz="1200" b="1" dirty="0">
                        <a:solidFill>
                          <a:srgbClr val="008000"/>
                        </a:solidFill>
                      </a:rPr>
                      <a:t>Modify pumparound location</a:t>
                    </a:r>
                  </a:p>
                </p:txBody>
              </p:sp>
            </p:grpSp>
            <p:cxnSp>
              <p:nvCxnSpPr>
                <p:cNvPr id="9" name="Straight Arrow Connector 8"/>
                <p:cNvCxnSpPr>
                  <a:cxnSpLocks/>
                  <a:stCxn id="5" idx="6"/>
                </p:cNvCxnSpPr>
                <p:nvPr/>
              </p:nvCxnSpPr>
              <p:spPr>
                <a:xfrm>
                  <a:off x="2722339" y="2960079"/>
                  <a:ext cx="1940464" cy="756953"/>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2" name="Group 31"/>
            <p:cNvGrpSpPr/>
            <p:nvPr/>
          </p:nvGrpSpPr>
          <p:grpSpPr>
            <a:xfrm>
              <a:off x="3222103" y="4581129"/>
              <a:ext cx="2088232" cy="1462321"/>
              <a:chOff x="1354187" y="1779303"/>
              <a:chExt cx="2088232" cy="1462321"/>
            </a:xfrm>
          </p:grpSpPr>
          <p:grpSp>
            <p:nvGrpSpPr>
              <p:cNvPr id="33" name="Group 32"/>
              <p:cNvGrpSpPr/>
              <p:nvPr/>
            </p:nvGrpSpPr>
            <p:grpSpPr>
              <a:xfrm>
                <a:off x="1354187" y="2678533"/>
                <a:ext cx="1368152" cy="563091"/>
                <a:chOff x="9225099" y="4810124"/>
                <a:chExt cx="1368152" cy="563091"/>
              </a:xfrm>
            </p:grpSpPr>
            <p:sp>
              <p:nvSpPr>
                <p:cNvPr id="35" name="Oval 34"/>
                <p:cNvSpPr/>
                <p:nvPr/>
              </p:nvSpPr>
              <p:spPr>
                <a:xfrm>
                  <a:off x="9225099" y="4810124"/>
                  <a:ext cx="1368152" cy="563091"/>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rgbClr val="008000"/>
                    </a:solidFill>
                  </a:endParaRPr>
                </a:p>
              </p:txBody>
            </p:sp>
            <p:sp>
              <p:nvSpPr>
                <p:cNvPr id="36" name="TextBox 35"/>
                <p:cNvSpPr txBox="1"/>
                <p:nvPr/>
              </p:nvSpPr>
              <p:spPr>
                <a:xfrm>
                  <a:off x="9302610" y="4844093"/>
                  <a:ext cx="1261768" cy="461665"/>
                </a:xfrm>
                <a:prstGeom prst="rect">
                  <a:avLst/>
                </a:prstGeom>
                <a:noFill/>
              </p:spPr>
              <p:txBody>
                <a:bodyPr wrap="square" rtlCol="0">
                  <a:spAutoFit/>
                </a:bodyPr>
                <a:lstStyle/>
                <a:p>
                  <a:pPr algn="ctr"/>
                  <a:r>
                    <a:rPr lang="en-US" sz="1200" b="1" dirty="0">
                      <a:solidFill>
                        <a:srgbClr val="008000"/>
                      </a:solidFill>
                    </a:rPr>
                    <a:t>Add new pumparound</a:t>
                  </a:r>
                </a:p>
              </p:txBody>
            </p:sp>
          </p:grpSp>
          <p:cxnSp>
            <p:nvCxnSpPr>
              <p:cNvPr id="34" name="Straight Arrow Connector 33"/>
              <p:cNvCxnSpPr>
                <a:cxnSpLocks/>
              </p:cNvCxnSpPr>
              <p:nvPr/>
            </p:nvCxnSpPr>
            <p:spPr>
              <a:xfrm flipV="1">
                <a:off x="2434307" y="1779303"/>
                <a:ext cx="1008112" cy="936103"/>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 name="Group 15">
            <a:extLst>
              <a:ext uri="{FF2B5EF4-FFF2-40B4-BE49-F238E27FC236}">
                <a16:creationId xmlns:a16="http://schemas.microsoft.com/office/drawing/2014/main" xmlns="" id="{287B17AD-A82B-4151-909A-7F7635BBFCA5}"/>
              </a:ext>
            </a:extLst>
          </p:cNvPr>
          <p:cNvGrpSpPr/>
          <p:nvPr/>
        </p:nvGrpSpPr>
        <p:grpSpPr>
          <a:xfrm>
            <a:off x="6903709" y="1012230"/>
            <a:ext cx="2933828" cy="1384781"/>
            <a:chOff x="3195342" y="429022"/>
            <a:chExt cx="2454224" cy="2454224"/>
          </a:xfrm>
        </p:grpSpPr>
        <p:sp>
          <p:nvSpPr>
            <p:cNvPr id="17" name="Oval 16">
              <a:extLst>
                <a:ext uri="{FF2B5EF4-FFF2-40B4-BE49-F238E27FC236}">
                  <a16:creationId xmlns:a16="http://schemas.microsoft.com/office/drawing/2014/main" xmlns="" id="{3EC3A281-6301-4292-B63E-987395D43EF3}"/>
                </a:ext>
              </a:extLst>
            </p:cNvPr>
            <p:cNvSpPr/>
            <p:nvPr/>
          </p:nvSpPr>
          <p:spPr>
            <a:xfrm>
              <a:off x="3195342" y="429022"/>
              <a:ext cx="2454224" cy="2454224"/>
            </a:xfrm>
            <a:prstGeom prst="ellipse">
              <a:avLst/>
            </a:prstGeom>
            <a:solidFill>
              <a:srgbClr val="CC0066">
                <a:alpha val="90000"/>
                <a:hueOff val="0"/>
                <a:satOff val="0"/>
                <a:lumOff val="0"/>
                <a:alphaOff val="-4000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18" name="Oval 4">
              <a:extLst>
                <a:ext uri="{FF2B5EF4-FFF2-40B4-BE49-F238E27FC236}">
                  <a16:creationId xmlns:a16="http://schemas.microsoft.com/office/drawing/2014/main" xmlns="" id="{F8676CC1-6C37-45A0-BC3A-375B1B0B5E8C}"/>
                </a:ext>
              </a:extLst>
            </p:cNvPr>
            <p:cNvSpPr txBox="1"/>
            <p:nvPr/>
          </p:nvSpPr>
          <p:spPr>
            <a:xfrm>
              <a:off x="3554755" y="788435"/>
              <a:ext cx="1735398" cy="1735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ja-JP" altLang="en-US" sz="2000" dirty="0"/>
                <a:t>便益</a:t>
              </a:r>
              <a:endParaRPr lang="en-GB" sz="2000" dirty="0"/>
            </a:p>
            <a:p>
              <a:pPr lvl="0" algn="ctr" defTabSz="933450">
                <a:lnSpc>
                  <a:spcPct val="90000"/>
                </a:lnSpc>
                <a:spcBef>
                  <a:spcPct val="0"/>
                </a:spcBef>
                <a:spcAft>
                  <a:spcPct val="35000"/>
                </a:spcAft>
              </a:pPr>
              <a:r>
                <a:rPr lang="en-GB" sz="2000" dirty="0"/>
                <a:t>6– 16 ¢/</a:t>
              </a:r>
              <a:r>
                <a:rPr lang="en-GB" sz="2000" dirty="0" err="1"/>
                <a:t>bbl</a:t>
              </a:r>
              <a:endParaRPr lang="en-GB" sz="2000" kern="1200" dirty="0">
                <a:solidFill>
                  <a:srgbClr val="FFFFFF"/>
                </a:solidFill>
                <a:latin typeface="Verdana"/>
                <a:ea typeface="+mn-ea"/>
                <a:cs typeface="+mn-cs"/>
              </a:endParaRPr>
            </a:p>
          </p:txBody>
        </p:sp>
      </p:grpSp>
      <p:pic>
        <p:nvPicPr>
          <p:cNvPr id="10" name="No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5413" y="5089525"/>
            <a:ext cx="487362" cy="487363"/>
          </a:xfrm>
          <a:prstGeom prst="rect">
            <a:avLst/>
          </a:prstGeom>
        </p:spPr>
      </p:pic>
    </p:spTree>
    <p:extLst>
      <p:ext uri="{BB962C8B-B14F-4D97-AF65-F5344CB8AC3E}">
        <p14:creationId xmlns:p14="http://schemas.microsoft.com/office/powerpoint/2010/main" val="1236984684"/>
      </p:ext>
    </p:extLst>
  </p:cSld>
  <p:clrMapOvr>
    <a:masterClrMapping/>
  </p:clrMapOvr>
  <mc:AlternateContent xmlns:mc="http://schemas.openxmlformats.org/markup-compatibility/2006" xmlns:p14="http://schemas.microsoft.com/office/powerpoint/2010/main">
    <mc:Choice Requires="p14">
      <p:transition spd="slow" p14:dur="2000" advTm="34149"/>
    </mc:Choice>
    <mc:Fallback xmlns="">
      <p:transition spd="slow" advTm="3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0"/>
                </p:tgtEl>
              </p:cMediaNode>
            </p:audio>
          </p:childTnLst>
        </p:cTn>
      </p:par>
    </p:tnLst>
  </p:timing>
  <p:extLst mod="1">
    <p:ext uri="{E180D4A7-C9FB-4DFB-919C-405C955672EB}">
      <p14:showEvtLst xmlns:p14="http://schemas.microsoft.com/office/powerpoint/2010/main">
        <p14:playEvt time="0" objId="10"/>
        <p14:stopEvt time="32674" objId="10"/>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8F66513-B7C8-4D31-B4FB-BC2D1516C699}"/>
              </a:ext>
            </a:extLst>
          </p:cNvPr>
          <p:cNvSpPr>
            <a:spLocks noGrp="1"/>
          </p:cNvSpPr>
          <p:nvPr>
            <p:ph type="title"/>
          </p:nvPr>
        </p:nvSpPr>
        <p:spPr/>
        <p:txBody>
          <a:bodyPr>
            <a:normAutofit/>
          </a:bodyPr>
          <a:lstStyle/>
          <a:p>
            <a:r>
              <a:rPr lang="ja-JP" altLang="en-US" dirty="0"/>
              <a:t>実例</a:t>
            </a:r>
            <a:r>
              <a:rPr lang="en-GB" dirty="0" smtClean="0"/>
              <a:t>– </a:t>
            </a:r>
            <a:r>
              <a:rPr lang="ja-JP" altLang="en-US" dirty="0" smtClean="0"/>
              <a:t>某欧州の製油所</a:t>
            </a:r>
            <a:r>
              <a:rPr lang="en-GB" dirty="0" smtClean="0"/>
              <a:t> </a:t>
            </a:r>
            <a:endParaRPr lang="en-GB" dirty="0"/>
          </a:p>
        </p:txBody>
      </p:sp>
      <p:grpSp>
        <p:nvGrpSpPr>
          <p:cNvPr id="5" name="Group 4">
            <a:extLst>
              <a:ext uri="{FF2B5EF4-FFF2-40B4-BE49-F238E27FC236}">
                <a16:creationId xmlns:a16="http://schemas.microsoft.com/office/drawing/2014/main" xmlns="" id="{00A51836-9749-4F29-88F6-F144A0CE8D3E}"/>
              </a:ext>
            </a:extLst>
          </p:cNvPr>
          <p:cNvGrpSpPr/>
          <p:nvPr/>
        </p:nvGrpSpPr>
        <p:grpSpPr>
          <a:xfrm>
            <a:off x="659815" y="1916832"/>
            <a:ext cx="8918259" cy="3844687"/>
            <a:chOff x="1726606" y="2592746"/>
            <a:chExt cx="10265783" cy="3705081"/>
          </a:xfrm>
        </p:grpSpPr>
        <p:sp>
          <p:nvSpPr>
            <p:cNvPr id="6" name="Rounded Rectangle 66">
              <a:extLst>
                <a:ext uri="{FF2B5EF4-FFF2-40B4-BE49-F238E27FC236}">
                  <a16:creationId xmlns:a16="http://schemas.microsoft.com/office/drawing/2014/main" xmlns="" id="{51BC9ED7-BC05-40C5-88A4-B6EF9127A813}"/>
                </a:ext>
              </a:extLst>
            </p:cNvPr>
            <p:cNvSpPr/>
            <p:nvPr/>
          </p:nvSpPr>
          <p:spPr bwMode="auto">
            <a:xfrm>
              <a:off x="9605920" y="3619427"/>
              <a:ext cx="439200" cy="267840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ysClr val="window" lastClr="FFFFFF">
                    <a:lumMod val="50000"/>
                  </a:sysClr>
                </a:gs>
                <a:gs pos="50000">
                  <a:sysClr val="window" lastClr="FFFFFF">
                    <a:lumMod val="95000"/>
                  </a:sysClr>
                </a:gs>
                <a:gs pos="100000">
                  <a:sysClr val="window" lastClr="FFFFFF">
                    <a:lumMod val="50000"/>
                  </a:sysClr>
                </a:gs>
              </a:gsLst>
              <a:lin ang="0" scaled="1"/>
              <a:tileRect/>
            </a:gradFill>
            <a:ln w="12700" cap="flat" cmpd="sng" algn="ctr">
              <a:solidFill>
                <a:sysClr val="windowText" lastClr="00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defTabSz="839788" eaLnBrk="1" fontAlgn="base" latinLnBrk="0" hangingPunct="1">
                <a:lnSpc>
                  <a:spcPct val="100000"/>
                </a:lnSpc>
                <a:spcBef>
                  <a:spcPct val="0"/>
                </a:spcBef>
                <a:spcAft>
                  <a:spcPct val="0"/>
                </a:spcAft>
                <a:buClrTx/>
                <a:buSzTx/>
                <a:buFontTx/>
                <a:buNone/>
                <a:tabLst/>
                <a:defRPr/>
              </a:pPr>
              <a:endParaRPr kumimoji="0" lang="en-GB" sz="3200" b="0" i="0" u="none" strike="noStrike" kern="0" cap="none" spc="0" normalizeH="0" baseline="0" noProof="0">
                <a:ln>
                  <a:noFill/>
                </a:ln>
                <a:solidFill>
                  <a:prstClr val="black"/>
                </a:solidFill>
                <a:effectLst/>
                <a:uLnTx/>
                <a:uFillTx/>
                <a:cs typeface="Arial" panose="020B0604020202020204" pitchFamily="34" charset="0"/>
              </a:endParaRPr>
            </a:p>
          </p:txBody>
        </p:sp>
        <p:sp>
          <p:nvSpPr>
            <p:cNvPr id="7" name="Rounded Rectangle 66">
              <a:extLst>
                <a:ext uri="{FF2B5EF4-FFF2-40B4-BE49-F238E27FC236}">
                  <a16:creationId xmlns:a16="http://schemas.microsoft.com/office/drawing/2014/main" xmlns="" id="{3DD7D539-1E9D-461C-B47E-58C441A1DB61}"/>
                </a:ext>
              </a:extLst>
            </p:cNvPr>
            <p:cNvSpPr/>
            <p:nvPr/>
          </p:nvSpPr>
          <p:spPr bwMode="auto">
            <a:xfrm>
              <a:off x="6734652" y="2840014"/>
              <a:ext cx="439200" cy="342000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ysClr val="window" lastClr="FFFFFF">
                    <a:lumMod val="50000"/>
                  </a:sysClr>
                </a:gs>
                <a:gs pos="50000">
                  <a:sysClr val="window" lastClr="FFFFFF">
                    <a:lumMod val="95000"/>
                  </a:sysClr>
                </a:gs>
                <a:gs pos="100000">
                  <a:sysClr val="window" lastClr="FFFFFF">
                    <a:lumMod val="50000"/>
                  </a:sysClr>
                </a:gs>
              </a:gsLst>
              <a:lin ang="0" scaled="1"/>
              <a:tileRect/>
            </a:gradFill>
            <a:ln w="12700" cap="flat" cmpd="sng" algn="ctr">
              <a:solidFill>
                <a:sysClr val="windowText" lastClr="00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defTabSz="839788" eaLnBrk="1" fontAlgn="base" latinLnBrk="0" hangingPunct="1">
                <a:lnSpc>
                  <a:spcPct val="100000"/>
                </a:lnSpc>
                <a:spcBef>
                  <a:spcPct val="0"/>
                </a:spcBef>
                <a:spcAft>
                  <a:spcPct val="0"/>
                </a:spcAft>
                <a:buClrTx/>
                <a:buSzTx/>
                <a:buFontTx/>
                <a:buNone/>
                <a:tabLst/>
                <a:defRPr/>
              </a:pPr>
              <a:endParaRPr kumimoji="0" lang="en-GB" sz="3200" b="0" i="0" u="none" strike="noStrike" kern="0" cap="none" spc="0" normalizeH="0" baseline="0" noProof="0">
                <a:ln>
                  <a:noFill/>
                </a:ln>
                <a:solidFill>
                  <a:prstClr val="black"/>
                </a:solidFill>
                <a:effectLst/>
                <a:uLnTx/>
                <a:uFillTx/>
                <a:cs typeface="Arial" panose="020B0604020202020204" pitchFamily="34" charset="0"/>
              </a:endParaRPr>
            </a:p>
          </p:txBody>
        </p:sp>
        <p:cxnSp>
          <p:nvCxnSpPr>
            <p:cNvPr id="8" name="Straight Arrow Connector 7">
              <a:extLst>
                <a:ext uri="{FF2B5EF4-FFF2-40B4-BE49-F238E27FC236}">
                  <a16:creationId xmlns:a16="http://schemas.microsoft.com/office/drawing/2014/main" xmlns="" id="{6C464B15-E625-4F9B-A189-D736A58E9E84}"/>
                </a:ext>
              </a:extLst>
            </p:cNvPr>
            <p:cNvCxnSpPr>
              <a:cxnSpLocks/>
              <a:stCxn id="58" idx="5"/>
            </p:cNvCxnSpPr>
            <p:nvPr/>
          </p:nvCxnSpPr>
          <p:spPr bwMode="auto">
            <a:xfrm flipV="1">
              <a:off x="5363893" y="5941393"/>
              <a:ext cx="576000" cy="5074"/>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xmlns="" id="{40671BCB-75D6-4693-B2ED-4521070D42F1}"/>
                </a:ext>
              </a:extLst>
            </p:cNvPr>
            <p:cNvCxnSpPr>
              <a:cxnSpLocks/>
            </p:cNvCxnSpPr>
            <p:nvPr/>
          </p:nvCxnSpPr>
          <p:spPr bwMode="auto">
            <a:xfrm flipV="1">
              <a:off x="7172362" y="5941393"/>
              <a:ext cx="1674000" cy="1"/>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xmlns="" id="{9689596E-62DF-4601-BF42-3A63D21BDB8A}"/>
                </a:ext>
              </a:extLst>
            </p:cNvPr>
            <p:cNvCxnSpPr>
              <a:cxnSpLocks/>
            </p:cNvCxnSpPr>
            <p:nvPr/>
          </p:nvCxnSpPr>
          <p:spPr bwMode="auto">
            <a:xfrm>
              <a:off x="9271946" y="5941393"/>
              <a:ext cx="331746"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xmlns="" id="{0FB427E3-9F9A-4E92-A2FC-BFAC2BD6454F}"/>
                </a:ext>
              </a:extLst>
            </p:cNvPr>
            <p:cNvCxnSpPr>
              <a:cxnSpLocks/>
              <a:stCxn id="43" idx="14"/>
              <a:endCxn id="57" idx="2"/>
            </p:cNvCxnSpPr>
            <p:nvPr/>
          </p:nvCxnSpPr>
          <p:spPr bwMode="auto">
            <a:xfrm flipV="1">
              <a:off x="4513436" y="5947363"/>
              <a:ext cx="434124" cy="2173"/>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xmlns="" id="{E54335A0-1DC8-40F1-9E84-F2959BA5FFEE}"/>
                </a:ext>
              </a:extLst>
            </p:cNvPr>
            <p:cNvCxnSpPr>
              <a:cxnSpLocks/>
              <a:stCxn id="53" idx="6"/>
              <a:endCxn id="43" idx="19"/>
            </p:cNvCxnSpPr>
            <p:nvPr/>
          </p:nvCxnSpPr>
          <p:spPr bwMode="auto">
            <a:xfrm>
              <a:off x="3782038" y="5947363"/>
              <a:ext cx="395916" cy="1415"/>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xmlns="" id="{3AD8535C-247B-4522-BC96-0F8BCF1923D0}"/>
                </a:ext>
              </a:extLst>
            </p:cNvPr>
            <p:cNvCxnSpPr>
              <a:cxnSpLocks/>
              <a:endCxn id="54" idx="0"/>
            </p:cNvCxnSpPr>
            <p:nvPr/>
          </p:nvCxnSpPr>
          <p:spPr bwMode="auto">
            <a:xfrm flipV="1">
              <a:off x="2929270" y="5946467"/>
              <a:ext cx="436179" cy="2546"/>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xmlns="" id="{916D7162-9C83-4A50-B6F3-3B0853DB3504}"/>
                </a:ext>
              </a:extLst>
            </p:cNvPr>
            <p:cNvCxnSpPr/>
            <p:nvPr/>
          </p:nvCxnSpPr>
          <p:spPr bwMode="auto">
            <a:xfrm>
              <a:off x="7182489" y="3059550"/>
              <a:ext cx="719811"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a:extLst>
                <a:ext uri="{FF2B5EF4-FFF2-40B4-BE49-F238E27FC236}">
                  <a16:creationId xmlns:a16="http://schemas.microsoft.com/office/drawing/2014/main" xmlns="" id="{9063E51E-0755-4477-87C9-6D7FED92F1D0}"/>
                </a:ext>
              </a:extLst>
            </p:cNvPr>
            <p:cNvCxnSpPr/>
            <p:nvPr/>
          </p:nvCxnSpPr>
          <p:spPr bwMode="auto">
            <a:xfrm>
              <a:off x="7182489" y="3640149"/>
              <a:ext cx="719811"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xmlns="" id="{84ADA7D9-FC76-4F50-A380-DA2378C60F38}"/>
                </a:ext>
              </a:extLst>
            </p:cNvPr>
            <p:cNvCxnSpPr/>
            <p:nvPr/>
          </p:nvCxnSpPr>
          <p:spPr bwMode="auto">
            <a:xfrm>
              <a:off x="7182489" y="4220748"/>
              <a:ext cx="719811"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xmlns="" id="{B45281D9-31F0-4BCA-9734-254B5AE9DAFC}"/>
                </a:ext>
              </a:extLst>
            </p:cNvPr>
            <p:cNvCxnSpPr/>
            <p:nvPr/>
          </p:nvCxnSpPr>
          <p:spPr bwMode="auto">
            <a:xfrm>
              <a:off x="7182489" y="4801347"/>
              <a:ext cx="719811"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xmlns="" id="{DA67D28F-EA96-4624-8093-FF7F0933D34C}"/>
                </a:ext>
              </a:extLst>
            </p:cNvPr>
            <p:cNvCxnSpPr/>
            <p:nvPr/>
          </p:nvCxnSpPr>
          <p:spPr bwMode="auto">
            <a:xfrm>
              <a:off x="7182489" y="5381948"/>
              <a:ext cx="719811"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xmlns="" id="{9DD910EE-C6BA-4A9C-BCDA-6DDE9F7DDE81}"/>
                </a:ext>
              </a:extLst>
            </p:cNvPr>
            <p:cNvCxnSpPr/>
            <p:nvPr/>
          </p:nvCxnSpPr>
          <p:spPr bwMode="auto">
            <a:xfrm>
              <a:off x="10062221" y="3828613"/>
              <a:ext cx="594885"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xmlns="" id="{815C5EA0-8E25-45D9-AA53-3DA9648EC1C6}"/>
                </a:ext>
              </a:extLst>
            </p:cNvPr>
            <p:cNvCxnSpPr/>
            <p:nvPr/>
          </p:nvCxnSpPr>
          <p:spPr bwMode="auto">
            <a:xfrm>
              <a:off x="10056356" y="4528103"/>
              <a:ext cx="594885"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xmlns="" id="{2B3B9D66-3D16-4BE0-80CF-D3B1E80FE656}"/>
                </a:ext>
              </a:extLst>
            </p:cNvPr>
            <p:cNvCxnSpPr/>
            <p:nvPr/>
          </p:nvCxnSpPr>
          <p:spPr bwMode="auto">
            <a:xfrm>
              <a:off x="10056356" y="5227593"/>
              <a:ext cx="594885"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xmlns="" id="{AF811AB0-B039-41B6-AF69-0B26162004FF}"/>
                </a:ext>
              </a:extLst>
            </p:cNvPr>
            <p:cNvCxnSpPr/>
            <p:nvPr/>
          </p:nvCxnSpPr>
          <p:spPr bwMode="auto">
            <a:xfrm>
              <a:off x="10050491" y="5927083"/>
              <a:ext cx="594885"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a:extLst>
                <a:ext uri="{FF2B5EF4-FFF2-40B4-BE49-F238E27FC236}">
                  <a16:creationId xmlns:a16="http://schemas.microsoft.com/office/drawing/2014/main" xmlns="" id="{D092DD73-1345-41E6-99AB-9B2B2DA11B76}"/>
                </a:ext>
              </a:extLst>
            </p:cNvPr>
            <p:cNvSpPr txBox="1"/>
            <p:nvPr/>
          </p:nvSpPr>
          <p:spPr>
            <a:xfrm>
              <a:off x="7323493" y="2778189"/>
              <a:ext cx="1058688" cy="276999"/>
            </a:xfrm>
            <a:prstGeom prst="rect">
              <a:avLst/>
            </a:prstGeom>
            <a:noFill/>
          </p:spPr>
          <p:txBody>
            <a:bodyPr wrap="none" rtlCol="0">
              <a:spAutoFit/>
            </a:bodyPr>
            <a:lstStyle/>
            <a:p>
              <a:r>
                <a:rPr lang="en-GB" sz="1200" dirty="0">
                  <a:solidFill>
                    <a:prstClr val="black"/>
                  </a:solidFill>
                  <a:cs typeface="Arial" panose="020B0604020202020204" pitchFamily="34" charset="0"/>
                </a:rPr>
                <a:t>Light Naphtha</a:t>
              </a:r>
            </a:p>
          </p:txBody>
        </p:sp>
        <p:sp>
          <p:nvSpPr>
            <p:cNvPr id="24" name="TextBox 23">
              <a:extLst>
                <a:ext uri="{FF2B5EF4-FFF2-40B4-BE49-F238E27FC236}">
                  <a16:creationId xmlns:a16="http://schemas.microsoft.com/office/drawing/2014/main" xmlns="" id="{BC121F89-68D3-46A8-B21A-A0F35894E132}"/>
                </a:ext>
              </a:extLst>
            </p:cNvPr>
            <p:cNvSpPr txBox="1"/>
            <p:nvPr/>
          </p:nvSpPr>
          <p:spPr>
            <a:xfrm>
              <a:off x="7346347" y="3352629"/>
              <a:ext cx="389850" cy="276999"/>
            </a:xfrm>
            <a:prstGeom prst="rect">
              <a:avLst/>
            </a:prstGeom>
            <a:noFill/>
          </p:spPr>
          <p:txBody>
            <a:bodyPr wrap="none" rtlCol="0">
              <a:spAutoFit/>
            </a:bodyPr>
            <a:lstStyle/>
            <a:p>
              <a:r>
                <a:rPr lang="en-GB" sz="1200" dirty="0">
                  <a:solidFill>
                    <a:prstClr val="black"/>
                  </a:solidFill>
                  <a:cs typeface="Arial" panose="020B0604020202020204" pitchFamily="34" charset="0"/>
                </a:rPr>
                <a:t>Jet</a:t>
              </a:r>
            </a:p>
          </p:txBody>
        </p:sp>
        <p:sp>
          <p:nvSpPr>
            <p:cNvPr id="25" name="TextBox 24">
              <a:extLst>
                <a:ext uri="{FF2B5EF4-FFF2-40B4-BE49-F238E27FC236}">
                  <a16:creationId xmlns:a16="http://schemas.microsoft.com/office/drawing/2014/main" xmlns="" id="{AC831830-CBCD-47E4-B2A1-D5893E2519CC}"/>
                </a:ext>
              </a:extLst>
            </p:cNvPr>
            <p:cNvSpPr txBox="1"/>
            <p:nvPr/>
          </p:nvSpPr>
          <p:spPr>
            <a:xfrm>
              <a:off x="7260779" y="3932934"/>
              <a:ext cx="766107" cy="276999"/>
            </a:xfrm>
            <a:prstGeom prst="rect">
              <a:avLst/>
            </a:prstGeom>
            <a:noFill/>
          </p:spPr>
          <p:txBody>
            <a:bodyPr wrap="none" rtlCol="0">
              <a:spAutoFit/>
            </a:bodyPr>
            <a:lstStyle/>
            <a:p>
              <a:r>
                <a:rPr lang="en-GB" sz="1200" dirty="0">
                  <a:solidFill>
                    <a:prstClr val="black"/>
                  </a:solidFill>
                  <a:cs typeface="Arial" panose="020B0604020202020204" pitchFamily="34" charset="0"/>
                </a:rPr>
                <a:t>Kerosene</a:t>
              </a:r>
            </a:p>
          </p:txBody>
        </p:sp>
        <p:sp>
          <p:nvSpPr>
            <p:cNvPr id="26" name="TextBox 25">
              <a:extLst>
                <a:ext uri="{FF2B5EF4-FFF2-40B4-BE49-F238E27FC236}">
                  <a16:creationId xmlns:a16="http://schemas.microsoft.com/office/drawing/2014/main" xmlns="" id="{D169463D-97C2-4BE2-90FD-C3EA6DC97B3E}"/>
                </a:ext>
              </a:extLst>
            </p:cNvPr>
            <p:cNvSpPr txBox="1"/>
            <p:nvPr/>
          </p:nvSpPr>
          <p:spPr>
            <a:xfrm>
              <a:off x="7228045" y="4530824"/>
              <a:ext cx="609462" cy="276999"/>
            </a:xfrm>
            <a:prstGeom prst="rect">
              <a:avLst/>
            </a:prstGeom>
            <a:noFill/>
          </p:spPr>
          <p:txBody>
            <a:bodyPr wrap="none" rtlCol="0">
              <a:spAutoFit/>
            </a:bodyPr>
            <a:lstStyle/>
            <a:p>
              <a:r>
                <a:rPr lang="en-GB" sz="1200" dirty="0">
                  <a:solidFill>
                    <a:prstClr val="black"/>
                  </a:solidFill>
                  <a:cs typeface="Arial" panose="020B0604020202020204" pitchFamily="34" charset="0"/>
                </a:rPr>
                <a:t>Diesel</a:t>
              </a:r>
            </a:p>
          </p:txBody>
        </p:sp>
        <p:sp>
          <p:nvSpPr>
            <p:cNvPr id="27" name="TextBox 26">
              <a:extLst>
                <a:ext uri="{FF2B5EF4-FFF2-40B4-BE49-F238E27FC236}">
                  <a16:creationId xmlns:a16="http://schemas.microsoft.com/office/drawing/2014/main" xmlns="" id="{C4505C85-2BFA-48B3-90D0-46786445C459}"/>
                </a:ext>
              </a:extLst>
            </p:cNvPr>
            <p:cNvSpPr txBox="1"/>
            <p:nvPr/>
          </p:nvSpPr>
          <p:spPr>
            <a:xfrm>
              <a:off x="7282740" y="5075959"/>
              <a:ext cx="604653" cy="276999"/>
            </a:xfrm>
            <a:prstGeom prst="rect">
              <a:avLst/>
            </a:prstGeom>
            <a:noFill/>
          </p:spPr>
          <p:txBody>
            <a:bodyPr wrap="none" rtlCol="0">
              <a:spAutoFit/>
            </a:bodyPr>
            <a:lstStyle/>
            <a:p>
              <a:r>
                <a:rPr lang="en-GB" sz="1200" dirty="0">
                  <a:solidFill>
                    <a:prstClr val="black"/>
                  </a:solidFill>
                  <a:cs typeface="Arial" panose="020B0604020202020204" pitchFamily="34" charset="0"/>
                </a:rPr>
                <a:t>Gas oil</a:t>
              </a:r>
            </a:p>
          </p:txBody>
        </p:sp>
        <p:sp>
          <p:nvSpPr>
            <p:cNvPr id="28" name="TextBox 27">
              <a:extLst>
                <a:ext uri="{FF2B5EF4-FFF2-40B4-BE49-F238E27FC236}">
                  <a16:creationId xmlns:a16="http://schemas.microsoft.com/office/drawing/2014/main" xmlns="" id="{B8C2985D-33D1-40FD-ABDF-E7945C5DF6F9}"/>
                </a:ext>
              </a:extLst>
            </p:cNvPr>
            <p:cNvSpPr txBox="1"/>
            <p:nvPr/>
          </p:nvSpPr>
          <p:spPr>
            <a:xfrm>
              <a:off x="7200442" y="5656264"/>
              <a:ext cx="980205" cy="276999"/>
            </a:xfrm>
            <a:prstGeom prst="rect">
              <a:avLst/>
            </a:prstGeom>
            <a:noFill/>
          </p:spPr>
          <p:txBody>
            <a:bodyPr wrap="none" rtlCol="0">
              <a:spAutoFit/>
            </a:bodyPr>
            <a:lstStyle/>
            <a:p>
              <a:r>
                <a:rPr lang="en-GB" sz="1200" dirty="0">
                  <a:solidFill>
                    <a:prstClr val="black"/>
                  </a:solidFill>
                  <a:cs typeface="Arial" panose="020B0604020202020204" pitchFamily="34" charset="0"/>
                </a:rPr>
                <a:t>Atm. residue</a:t>
              </a:r>
            </a:p>
          </p:txBody>
        </p:sp>
        <p:sp>
          <p:nvSpPr>
            <p:cNvPr id="29" name="TextBox 28">
              <a:extLst>
                <a:ext uri="{FF2B5EF4-FFF2-40B4-BE49-F238E27FC236}">
                  <a16:creationId xmlns:a16="http://schemas.microsoft.com/office/drawing/2014/main" xmlns="" id="{CE3E3D56-33D4-4322-AF36-5FBB1E7AF993}"/>
                </a:ext>
              </a:extLst>
            </p:cNvPr>
            <p:cNvSpPr txBox="1"/>
            <p:nvPr/>
          </p:nvSpPr>
          <p:spPr>
            <a:xfrm>
              <a:off x="10140985" y="3506517"/>
              <a:ext cx="1851404" cy="276999"/>
            </a:xfrm>
            <a:prstGeom prst="rect">
              <a:avLst/>
            </a:prstGeom>
            <a:noFill/>
          </p:spPr>
          <p:txBody>
            <a:bodyPr wrap="none" rtlCol="0">
              <a:spAutoFit/>
            </a:bodyPr>
            <a:lstStyle/>
            <a:p>
              <a:r>
                <a:rPr lang="en-GB" sz="1200" dirty="0">
                  <a:solidFill>
                    <a:prstClr val="black"/>
                  </a:solidFill>
                  <a:cs typeface="Arial" panose="020B0604020202020204" pitchFamily="34" charset="0"/>
                </a:rPr>
                <a:t>Light vacuum gas oil (</a:t>
              </a:r>
              <a:r>
                <a:rPr lang="en-GB" sz="1200" dirty="0" err="1">
                  <a:solidFill>
                    <a:prstClr val="black"/>
                  </a:solidFill>
                  <a:cs typeface="Arial" panose="020B0604020202020204" pitchFamily="34" charset="0"/>
                </a:rPr>
                <a:t>VGO</a:t>
              </a:r>
              <a:r>
                <a:rPr lang="en-GB" sz="1200" dirty="0">
                  <a:solidFill>
                    <a:prstClr val="black"/>
                  </a:solidFill>
                  <a:cs typeface="Arial" panose="020B0604020202020204" pitchFamily="34" charset="0"/>
                </a:rPr>
                <a:t>)</a:t>
              </a:r>
            </a:p>
          </p:txBody>
        </p:sp>
        <p:sp>
          <p:nvSpPr>
            <p:cNvPr id="30" name="TextBox 29">
              <a:extLst>
                <a:ext uri="{FF2B5EF4-FFF2-40B4-BE49-F238E27FC236}">
                  <a16:creationId xmlns:a16="http://schemas.microsoft.com/office/drawing/2014/main" xmlns="" id="{31C034FF-ACA2-4C9E-943C-D66363FF63F4}"/>
                </a:ext>
              </a:extLst>
            </p:cNvPr>
            <p:cNvSpPr txBox="1"/>
            <p:nvPr/>
          </p:nvSpPr>
          <p:spPr>
            <a:xfrm>
              <a:off x="10135120" y="4221637"/>
              <a:ext cx="1032399" cy="276999"/>
            </a:xfrm>
            <a:prstGeom prst="rect">
              <a:avLst/>
            </a:prstGeom>
            <a:noFill/>
          </p:spPr>
          <p:txBody>
            <a:bodyPr wrap="none" rtlCol="0">
              <a:spAutoFit/>
            </a:bodyPr>
            <a:lstStyle/>
            <a:p>
              <a:r>
                <a:rPr lang="en-GB" sz="1200" dirty="0">
                  <a:solidFill>
                    <a:prstClr val="black"/>
                  </a:solidFill>
                  <a:cs typeface="Arial" panose="020B0604020202020204" pitchFamily="34" charset="0"/>
                </a:rPr>
                <a:t>Medium </a:t>
              </a:r>
              <a:r>
                <a:rPr lang="en-GB" sz="1200" dirty="0" err="1">
                  <a:solidFill>
                    <a:prstClr val="black"/>
                  </a:solidFill>
                  <a:cs typeface="Arial" panose="020B0604020202020204" pitchFamily="34" charset="0"/>
                </a:rPr>
                <a:t>VGO</a:t>
              </a:r>
              <a:endParaRPr lang="en-GB" sz="1200" dirty="0">
                <a:solidFill>
                  <a:prstClr val="black"/>
                </a:solidFill>
                <a:cs typeface="Arial" panose="020B0604020202020204" pitchFamily="34" charset="0"/>
              </a:endParaRPr>
            </a:p>
          </p:txBody>
        </p:sp>
        <p:sp>
          <p:nvSpPr>
            <p:cNvPr id="31" name="TextBox 30">
              <a:extLst>
                <a:ext uri="{FF2B5EF4-FFF2-40B4-BE49-F238E27FC236}">
                  <a16:creationId xmlns:a16="http://schemas.microsoft.com/office/drawing/2014/main" xmlns="" id="{472F91F2-860C-42C5-A689-626AC88A26D0}"/>
                </a:ext>
              </a:extLst>
            </p:cNvPr>
            <p:cNvSpPr txBox="1"/>
            <p:nvPr/>
          </p:nvSpPr>
          <p:spPr>
            <a:xfrm>
              <a:off x="10117535" y="4925037"/>
              <a:ext cx="888064" cy="276999"/>
            </a:xfrm>
            <a:prstGeom prst="rect">
              <a:avLst/>
            </a:prstGeom>
            <a:noFill/>
          </p:spPr>
          <p:txBody>
            <a:bodyPr wrap="none" rtlCol="0">
              <a:spAutoFit/>
            </a:bodyPr>
            <a:lstStyle/>
            <a:p>
              <a:r>
                <a:rPr lang="en-GB" sz="1200" dirty="0">
                  <a:solidFill>
                    <a:prstClr val="black"/>
                  </a:solidFill>
                  <a:cs typeface="Arial" panose="020B0604020202020204" pitchFamily="34" charset="0"/>
                </a:rPr>
                <a:t>Heavy </a:t>
              </a:r>
              <a:r>
                <a:rPr lang="en-GB" sz="1200" dirty="0" err="1">
                  <a:solidFill>
                    <a:prstClr val="black"/>
                  </a:solidFill>
                  <a:cs typeface="Arial" panose="020B0604020202020204" pitchFamily="34" charset="0"/>
                </a:rPr>
                <a:t>VGO</a:t>
              </a:r>
              <a:endParaRPr lang="en-GB" sz="1200" dirty="0">
                <a:solidFill>
                  <a:prstClr val="black"/>
                </a:solidFill>
                <a:cs typeface="Arial" panose="020B0604020202020204" pitchFamily="34" charset="0"/>
              </a:endParaRPr>
            </a:p>
          </p:txBody>
        </p:sp>
        <p:sp>
          <p:nvSpPr>
            <p:cNvPr id="32" name="TextBox 31">
              <a:extLst>
                <a:ext uri="{FF2B5EF4-FFF2-40B4-BE49-F238E27FC236}">
                  <a16:creationId xmlns:a16="http://schemas.microsoft.com/office/drawing/2014/main" xmlns="" id="{53D0795A-E5D2-498A-BBDD-1724FCF36F2E}"/>
                </a:ext>
              </a:extLst>
            </p:cNvPr>
            <p:cNvSpPr txBox="1"/>
            <p:nvPr/>
          </p:nvSpPr>
          <p:spPr>
            <a:xfrm>
              <a:off x="10099950" y="5628437"/>
              <a:ext cx="1212127" cy="276999"/>
            </a:xfrm>
            <a:prstGeom prst="rect">
              <a:avLst/>
            </a:prstGeom>
            <a:noFill/>
          </p:spPr>
          <p:txBody>
            <a:bodyPr wrap="none" rtlCol="0">
              <a:spAutoFit/>
            </a:bodyPr>
            <a:lstStyle/>
            <a:p>
              <a:r>
                <a:rPr lang="en-GB" sz="1200" dirty="0">
                  <a:solidFill>
                    <a:prstClr val="black"/>
                  </a:solidFill>
                  <a:cs typeface="Arial" panose="020B0604020202020204" pitchFamily="34" charset="0"/>
                </a:rPr>
                <a:t>Vacuum Residue</a:t>
              </a:r>
            </a:p>
          </p:txBody>
        </p:sp>
        <p:sp>
          <p:nvSpPr>
            <p:cNvPr id="33" name="Oval 32">
              <a:extLst>
                <a:ext uri="{FF2B5EF4-FFF2-40B4-BE49-F238E27FC236}">
                  <a16:creationId xmlns:a16="http://schemas.microsoft.com/office/drawing/2014/main" xmlns="" id="{D2C978A2-FCC7-42E6-A3FF-DA6277E516E3}"/>
                </a:ext>
              </a:extLst>
            </p:cNvPr>
            <p:cNvSpPr/>
            <p:nvPr/>
          </p:nvSpPr>
          <p:spPr bwMode="auto">
            <a:xfrm>
              <a:off x="6589424" y="2592746"/>
              <a:ext cx="729657" cy="694128"/>
            </a:xfrm>
            <a:prstGeom prst="ellipse">
              <a:avLst/>
            </a:prstGeom>
            <a:solidFill>
              <a:srgbClr val="FF0000">
                <a:alpha val="60000"/>
              </a:srgbClr>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defTabSz="839788" fontAlgn="base">
                <a:spcBef>
                  <a:spcPct val="0"/>
                </a:spcBef>
                <a:spcAft>
                  <a:spcPct val="0"/>
                </a:spcAft>
              </a:pPr>
              <a:endParaRPr lang="en-GB" sz="3200">
                <a:solidFill>
                  <a:prstClr val="black"/>
                </a:solidFill>
                <a:cs typeface="Arial" panose="020B0604020202020204" pitchFamily="34" charset="0"/>
              </a:endParaRPr>
            </a:p>
          </p:txBody>
        </p:sp>
        <p:sp>
          <p:nvSpPr>
            <p:cNvPr id="34" name="Oval 33">
              <a:extLst>
                <a:ext uri="{FF2B5EF4-FFF2-40B4-BE49-F238E27FC236}">
                  <a16:creationId xmlns:a16="http://schemas.microsoft.com/office/drawing/2014/main" xmlns="" id="{D02A68F9-702C-484F-B154-B19D592CD15D}"/>
                </a:ext>
              </a:extLst>
            </p:cNvPr>
            <p:cNvSpPr/>
            <p:nvPr/>
          </p:nvSpPr>
          <p:spPr bwMode="auto">
            <a:xfrm>
              <a:off x="6630191" y="4473061"/>
              <a:ext cx="648122" cy="622567"/>
            </a:xfrm>
            <a:prstGeom prst="ellipse">
              <a:avLst/>
            </a:prstGeom>
            <a:solidFill>
              <a:srgbClr val="FF0000">
                <a:alpha val="60000"/>
              </a:srgbClr>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defTabSz="839788" fontAlgn="base">
                <a:spcBef>
                  <a:spcPct val="0"/>
                </a:spcBef>
                <a:spcAft>
                  <a:spcPct val="0"/>
                </a:spcAft>
              </a:pPr>
              <a:endParaRPr lang="en-GB" sz="3200">
                <a:solidFill>
                  <a:prstClr val="black"/>
                </a:solidFill>
                <a:cs typeface="Arial" panose="020B0604020202020204" pitchFamily="34" charset="0"/>
              </a:endParaRPr>
            </a:p>
          </p:txBody>
        </p:sp>
        <p:sp>
          <p:nvSpPr>
            <p:cNvPr id="35" name="Oval 34">
              <a:extLst>
                <a:ext uri="{FF2B5EF4-FFF2-40B4-BE49-F238E27FC236}">
                  <a16:creationId xmlns:a16="http://schemas.microsoft.com/office/drawing/2014/main" xmlns="" id="{93F79E37-236E-40A8-8FEA-A40329BC1F2F}"/>
                </a:ext>
              </a:extLst>
            </p:cNvPr>
            <p:cNvSpPr/>
            <p:nvPr/>
          </p:nvSpPr>
          <p:spPr bwMode="auto">
            <a:xfrm>
              <a:off x="9454941" y="3508103"/>
              <a:ext cx="729658" cy="1352660"/>
            </a:xfrm>
            <a:prstGeom prst="ellipse">
              <a:avLst/>
            </a:prstGeom>
            <a:solidFill>
              <a:srgbClr val="FF0000">
                <a:alpha val="60000"/>
              </a:srgbClr>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defTabSz="839788" fontAlgn="base">
                <a:spcBef>
                  <a:spcPct val="0"/>
                </a:spcBef>
                <a:spcAft>
                  <a:spcPct val="0"/>
                </a:spcAft>
              </a:pPr>
              <a:endParaRPr lang="en-GB" sz="3200">
                <a:solidFill>
                  <a:prstClr val="black"/>
                </a:solidFill>
                <a:cs typeface="Arial" panose="020B0604020202020204" pitchFamily="34" charset="0"/>
              </a:endParaRPr>
            </a:p>
          </p:txBody>
        </p:sp>
        <p:sp>
          <p:nvSpPr>
            <p:cNvPr id="36" name="TextBox 35">
              <a:extLst>
                <a:ext uri="{FF2B5EF4-FFF2-40B4-BE49-F238E27FC236}">
                  <a16:creationId xmlns:a16="http://schemas.microsoft.com/office/drawing/2014/main" xmlns="" id="{F2BC71A0-1D75-4616-9E53-A9C00858A7D2}"/>
                </a:ext>
              </a:extLst>
            </p:cNvPr>
            <p:cNvSpPr txBox="1"/>
            <p:nvPr/>
          </p:nvSpPr>
          <p:spPr>
            <a:xfrm>
              <a:off x="5363894" y="2631770"/>
              <a:ext cx="1351349" cy="504221"/>
            </a:xfrm>
            <a:prstGeom prst="rect">
              <a:avLst/>
            </a:prstGeom>
            <a:noFill/>
          </p:spPr>
          <p:txBody>
            <a:bodyPr wrap="square" rtlCol="0">
              <a:spAutoFit/>
            </a:bodyPr>
            <a:lstStyle/>
            <a:p>
              <a:pPr algn="ctr"/>
              <a:r>
                <a:rPr lang="ja-JP" altLang="en-US" sz="1400" b="1" dirty="0" smtClean="0">
                  <a:solidFill>
                    <a:srgbClr val="FF0000"/>
                  </a:solidFill>
                  <a:cs typeface="Arial" panose="020B0604020202020204" pitchFamily="34" charset="0"/>
                </a:rPr>
                <a:t>限定された</a:t>
              </a:r>
              <a:endParaRPr lang="en-US" altLang="ja-JP" sz="1400" b="1" dirty="0" smtClean="0">
                <a:solidFill>
                  <a:srgbClr val="FF0000"/>
                </a:solidFill>
                <a:cs typeface="Arial" panose="020B0604020202020204" pitchFamily="34" charset="0"/>
              </a:endParaRPr>
            </a:p>
            <a:p>
              <a:pPr algn="ctr"/>
              <a:r>
                <a:rPr lang="ja-JP" altLang="en-US" sz="1400" b="1" dirty="0" smtClean="0">
                  <a:solidFill>
                    <a:srgbClr val="FF0000"/>
                  </a:solidFill>
                  <a:cs typeface="Arial" panose="020B0604020202020204" pitchFamily="34" charset="0"/>
                </a:rPr>
                <a:t>冷却能力</a:t>
              </a:r>
              <a:endParaRPr lang="en-GB" sz="1400" b="1" dirty="0">
                <a:solidFill>
                  <a:srgbClr val="FF0000"/>
                </a:solidFill>
                <a:cs typeface="Arial" panose="020B0604020202020204" pitchFamily="34" charset="0"/>
              </a:endParaRPr>
            </a:p>
          </p:txBody>
        </p:sp>
        <p:sp>
          <p:nvSpPr>
            <p:cNvPr id="37" name="TextBox 36">
              <a:extLst>
                <a:ext uri="{FF2B5EF4-FFF2-40B4-BE49-F238E27FC236}">
                  <a16:creationId xmlns:a16="http://schemas.microsoft.com/office/drawing/2014/main" xmlns="" id="{DD143185-2624-4173-B445-6B5855950300}"/>
                </a:ext>
              </a:extLst>
            </p:cNvPr>
            <p:cNvSpPr txBox="1"/>
            <p:nvPr/>
          </p:nvSpPr>
          <p:spPr>
            <a:xfrm>
              <a:off x="5399359" y="4547394"/>
              <a:ext cx="1381111" cy="711842"/>
            </a:xfrm>
            <a:prstGeom prst="rect">
              <a:avLst/>
            </a:prstGeom>
            <a:noFill/>
          </p:spPr>
          <p:txBody>
            <a:bodyPr wrap="square" rtlCol="0">
              <a:spAutoFit/>
            </a:bodyPr>
            <a:lstStyle/>
            <a:p>
              <a:pPr algn="ctr"/>
              <a:r>
                <a:rPr lang="ja-JP" altLang="en-US" sz="1400" b="1" dirty="0" smtClean="0">
                  <a:solidFill>
                    <a:srgbClr val="FF0000"/>
                  </a:solidFill>
                  <a:cs typeface="Arial" panose="020B0604020202020204" pitchFamily="34" charset="0"/>
                </a:rPr>
                <a:t>フラディング問題</a:t>
              </a:r>
              <a:endParaRPr lang="en-GB" altLang="ja-JP" sz="1400" b="1" dirty="0">
                <a:solidFill>
                  <a:srgbClr val="FF0000"/>
                </a:solidFill>
                <a:cs typeface="Arial" panose="020B0604020202020204" pitchFamily="34" charset="0"/>
              </a:endParaRPr>
            </a:p>
            <a:p>
              <a:pPr algn="ctr"/>
              <a:endParaRPr lang="en-GB" sz="1400" dirty="0">
                <a:solidFill>
                  <a:srgbClr val="FF0000"/>
                </a:solidFill>
                <a:cs typeface="Arial" panose="020B0604020202020204" pitchFamily="34" charset="0"/>
              </a:endParaRPr>
            </a:p>
          </p:txBody>
        </p:sp>
        <p:sp>
          <p:nvSpPr>
            <p:cNvPr id="38" name="Oval 37">
              <a:extLst>
                <a:ext uri="{FF2B5EF4-FFF2-40B4-BE49-F238E27FC236}">
                  <a16:creationId xmlns:a16="http://schemas.microsoft.com/office/drawing/2014/main" xmlns="" id="{F0BAE751-3487-41BD-94A9-F585A756121E}"/>
                </a:ext>
              </a:extLst>
            </p:cNvPr>
            <p:cNvSpPr/>
            <p:nvPr/>
          </p:nvSpPr>
          <p:spPr bwMode="auto">
            <a:xfrm>
              <a:off x="6630191" y="3793102"/>
              <a:ext cx="648122" cy="622567"/>
            </a:xfrm>
            <a:prstGeom prst="ellipse">
              <a:avLst/>
            </a:prstGeom>
            <a:solidFill>
              <a:srgbClr val="FF0000">
                <a:alpha val="60000"/>
              </a:srgbClr>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defTabSz="839788" fontAlgn="base">
                <a:spcBef>
                  <a:spcPct val="0"/>
                </a:spcBef>
                <a:spcAft>
                  <a:spcPct val="0"/>
                </a:spcAft>
              </a:pPr>
              <a:endParaRPr lang="en-GB" sz="3200">
                <a:solidFill>
                  <a:prstClr val="black"/>
                </a:solidFill>
                <a:cs typeface="Arial" panose="020B0604020202020204" pitchFamily="34" charset="0"/>
              </a:endParaRPr>
            </a:p>
          </p:txBody>
        </p:sp>
        <p:sp>
          <p:nvSpPr>
            <p:cNvPr id="39" name="TextBox 38">
              <a:extLst>
                <a:ext uri="{FF2B5EF4-FFF2-40B4-BE49-F238E27FC236}">
                  <a16:creationId xmlns:a16="http://schemas.microsoft.com/office/drawing/2014/main" xmlns="" id="{FF4AA13B-2338-459F-9EF2-9E2D7EB091C6}"/>
                </a:ext>
              </a:extLst>
            </p:cNvPr>
            <p:cNvSpPr txBox="1"/>
            <p:nvPr/>
          </p:nvSpPr>
          <p:spPr>
            <a:xfrm>
              <a:off x="4225810" y="3716745"/>
              <a:ext cx="2102116" cy="711842"/>
            </a:xfrm>
            <a:prstGeom prst="rect">
              <a:avLst/>
            </a:prstGeom>
            <a:noFill/>
          </p:spPr>
          <p:txBody>
            <a:bodyPr wrap="square" rtlCol="0">
              <a:spAutoFit/>
            </a:bodyPr>
            <a:lstStyle/>
            <a:p>
              <a:pPr algn="ctr"/>
              <a:r>
                <a:rPr lang="ja-JP" altLang="en-US" sz="1400" b="1" dirty="0" smtClean="0">
                  <a:solidFill>
                    <a:srgbClr val="FF0000"/>
                  </a:solidFill>
                  <a:cs typeface="Arial" panose="020B0604020202020204" pitchFamily="34" charset="0"/>
                </a:rPr>
                <a:t>固定化された</a:t>
              </a:r>
              <a:endParaRPr lang="en-US" altLang="ja-JP" sz="1400" b="1" dirty="0" smtClean="0">
                <a:solidFill>
                  <a:srgbClr val="FF0000"/>
                </a:solidFill>
                <a:cs typeface="Arial" panose="020B0604020202020204" pitchFamily="34" charset="0"/>
              </a:endParaRPr>
            </a:p>
            <a:p>
              <a:pPr algn="ctr"/>
              <a:r>
                <a:rPr lang="ja-JP" altLang="en-US" sz="1400" b="1" dirty="0" smtClean="0">
                  <a:solidFill>
                    <a:srgbClr val="FF0000"/>
                  </a:solidFill>
                  <a:cs typeface="Arial" panose="020B0604020202020204" pitchFamily="34" charset="0"/>
                </a:rPr>
                <a:t>ポンプ</a:t>
              </a:r>
              <a:r>
                <a:rPr lang="en-GB" sz="1400" b="1" dirty="0" smtClean="0">
                  <a:solidFill>
                    <a:srgbClr val="FF0000"/>
                  </a:solidFill>
                  <a:cs typeface="Arial" panose="020B0604020202020204" pitchFamily="34" charset="0"/>
                </a:rPr>
                <a:t>-</a:t>
              </a:r>
              <a:r>
                <a:rPr lang="ja-JP" altLang="en-US" sz="1400" b="1" dirty="0" smtClean="0">
                  <a:solidFill>
                    <a:srgbClr val="FF0000"/>
                  </a:solidFill>
                  <a:cs typeface="Arial" panose="020B0604020202020204" pitchFamily="34" charset="0"/>
                </a:rPr>
                <a:t>アランド</a:t>
              </a:r>
              <a:r>
                <a:rPr lang="en-GB" sz="1400" b="1" dirty="0" smtClean="0">
                  <a:solidFill>
                    <a:srgbClr val="FF0000"/>
                  </a:solidFill>
                  <a:cs typeface="Arial" panose="020B0604020202020204" pitchFamily="34" charset="0"/>
                </a:rPr>
                <a:t> </a:t>
              </a:r>
            </a:p>
            <a:p>
              <a:pPr algn="ctr"/>
              <a:r>
                <a:rPr lang="ja-JP" altLang="en-US" sz="1400" b="1" dirty="0" smtClean="0">
                  <a:solidFill>
                    <a:srgbClr val="FF0000"/>
                  </a:solidFill>
                  <a:cs typeface="Arial" panose="020B0604020202020204" pitchFamily="34" charset="0"/>
                </a:rPr>
                <a:t>流量</a:t>
              </a:r>
              <a:endParaRPr lang="en-GB" sz="1400" b="1" dirty="0">
                <a:solidFill>
                  <a:srgbClr val="FF0000"/>
                </a:solidFill>
                <a:cs typeface="Arial" panose="020B0604020202020204" pitchFamily="34" charset="0"/>
              </a:endParaRPr>
            </a:p>
          </p:txBody>
        </p:sp>
        <p:sp>
          <p:nvSpPr>
            <p:cNvPr id="40" name="TextBox 39">
              <a:extLst>
                <a:ext uri="{FF2B5EF4-FFF2-40B4-BE49-F238E27FC236}">
                  <a16:creationId xmlns:a16="http://schemas.microsoft.com/office/drawing/2014/main" xmlns="" id="{A5DC8C00-DF7D-4E34-980E-85B07F8F0212}"/>
                </a:ext>
              </a:extLst>
            </p:cNvPr>
            <p:cNvSpPr txBox="1"/>
            <p:nvPr/>
          </p:nvSpPr>
          <p:spPr>
            <a:xfrm>
              <a:off x="8068399" y="3797199"/>
              <a:ext cx="1504974" cy="504221"/>
            </a:xfrm>
            <a:prstGeom prst="rect">
              <a:avLst/>
            </a:prstGeom>
            <a:noFill/>
          </p:spPr>
          <p:txBody>
            <a:bodyPr wrap="square" rtlCol="0">
              <a:spAutoFit/>
            </a:bodyPr>
            <a:lstStyle/>
            <a:p>
              <a:pPr algn="ctr"/>
              <a:r>
                <a:rPr lang="ja-JP" altLang="en-US" sz="1400" b="1" dirty="0" smtClean="0">
                  <a:solidFill>
                    <a:srgbClr val="FF0000"/>
                  </a:solidFill>
                  <a:cs typeface="Arial" panose="020B0604020202020204" pitchFamily="34" charset="0"/>
                </a:rPr>
                <a:t>フラディ</a:t>
              </a:r>
              <a:r>
                <a:rPr lang="ja-JP" altLang="en-US" sz="1400" b="1" dirty="0">
                  <a:solidFill>
                    <a:srgbClr val="FF0000"/>
                  </a:solidFill>
                  <a:cs typeface="Arial" panose="020B0604020202020204" pitchFamily="34" charset="0"/>
                </a:rPr>
                <a:t>ン</a:t>
              </a:r>
              <a:r>
                <a:rPr lang="ja-JP" altLang="en-US" sz="1400" b="1" dirty="0" smtClean="0">
                  <a:solidFill>
                    <a:srgbClr val="FF0000"/>
                  </a:solidFill>
                  <a:cs typeface="Arial" panose="020B0604020202020204" pitchFamily="34" charset="0"/>
                </a:rPr>
                <a:t>グ</a:t>
              </a:r>
              <a:r>
                <a:rPr lang="en-GB" sz="1400" b="1" dirty="0" smtClean="0">
                  <a:solidFill>
                    <a:srgbClr val="FF0000"/>
                  </a:solidFill>
                  <a:cs typeface="Arial" panose="020B0604020202020204" pitchFamily="34" charset="0"/>
                </a:rPr>
                <a:t> </a:t>
              </a:r>
              <a:r>
                <a:rPr lang="ja-JP" altLang="en-US" sz="1400" b="1" dirty="0" smtClean="0">
                  <a:solidFill>
                    <a:srgbClr val="FF0000"/>
                  </a:solidFill>
                  <a:cs typeface="Arial" panose="020B0604020202020204" pitchFamily="34" charset="0"/>
                </a:rPr>
                <a:t>問題</a:t>
              </a:r>
              <a:endParaRPr lang="en-GB" sz="1400" b="1" dirty="0">
                <a:solidFill>
                  <a:srgbClr val="FF0000"/>
                </a:solidFill>
                <a:cs typeface="Arial" panose="020B0604020202020204" pitchFamily="34" charset="0"/>
              </a:endParaRPr>
            </a:p>
          </p:txBody>
        </p:sp>
        <p:grpSp>
          <p:nvGrpSpPr>
            <p:cNvPr id="41" name="Group 40">
              <a:extLst>
                <a:ext uri="{FF2B5EF4-FFF2-40B4-BE49-F238E27FC236}">
                  <a16:creationId xmlns:a16="http://schemas.microsoft.com/office/drawing/2014/main" xmlns="" id="{2462C602-E3DA-4EE5-995E-1126D6D00144}"/>
                </a:ext>
              </a:extLst>
            </p:cNvPr>
            <p:cNvGrpSpPr>
              <a:grpSpLocks noChangeAspect="1"/>
            </p:cNvGrpSpPr>
            <p:nvPr/>
          </p:nvGrpSpPr>
          <p:grpSpPr>
            <a:xfrm>
              <a:off x="4843281" y="5634666"/>
              <a:ext cx="625394" cy="625348"/>
              <a:chOff x="3154387" y="3069040"/>
              <a:chExt cx="1440106" cy="1440000"/>
            </a:xfrm>
          </p:grpSpPr>
          <p:sp>
            <p:nvSpPr>
              <p:cNvPr id="57" name="Oval 56">
                <a:extLst>
                  <a:ext uri="{FF2B5EF4-FFF2-40B4-BE49-F238E27FC236}">
                    <a16:creationId xmlns:a16="http://schemas.microsoft.com/office/drawing/2014/main" xmlns="" id="{F51F6E9B-2093-4F0A-9AB9-3A9273CC7703}"/>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algn="ctr">
                  <a:defRPr/>
                </a:pPr>
                <a:endParaRPr lang="en-GB" sz="1600" kern="0">
                  <a:ln w="6350">
                    <a:solidFill>
                      <a:prstClr val="black"/>
                    </a:solidFill>
                  </a:ln>
                  <a:solidFill>
                    <a:prstClr val="white"/>
                  </a:solidFill>
                  <a:cs typeface="Arial" panose="020B0604020202020204" pitchFamily="34" charset="0"/>
                </a:endParaRPr>
              </a:p>
            </p:txBody>
          </p:sp>
          <p:sp>
            <p:nvSpPr>
              <p:cNvPr id="58" name="Freeform 34">
                <a:extLst>
                  <a:ext uri="{FF2B5EF4-FFF2-40B4-BE49-F238E27FC236}">
                    <a16:creationId xmlns:a16="http://schemas.microsoft.com/office/drawing/2014/main" xmlns="" id="{42DFBE23-70E3-4238-9BE6-C4463D18E311}"/>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algn="ctr">
                  <a:defRPr/>
                </a:pPr>
                <a:endParaRPr lang="en-GB" sz="1600" kern="0">
                  <a:solidFill>
                    <a:prstClr val="white"/>
                  </a:solidFill>
                  <a:cs typeface="Arial" panose="020B0604020202020204" pitchFamily="34" charset="0"/>
                </a:endParaRPr>
              </a:p>
            </p:txBody>
          </p:sp>
          <p:cxnSp>
            <p:nvCxnSpPr>
              <p:cNvPr id="59" name="Straight Connector 58">
                <a:extLst>
                  <a:ext uri="{FF2B5EF4-FFF2-40B4-BE49-F238E27FC236}">
                    <a16:creationId xmlns:a16="http://schemas.microsoft.com/office/drawing/2014/main" xmlns="" id="{767E8ADB-5D58-4F6B-B91B-5544CE1AD1D5}"/>
                  </a:ext>
                </a:extLst>
              </p:cNvPr>
              <p:cNvCxnSpPr>
                <a:endCxn id="57"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60" name="Straight Arrow Connector 59">
                <a:extLst>
                  <a:ext uri="{FF2B5EF4-FFF2-40B4-BE49-F238E27FC236}">
                    <a16:creationId xmlns:a16="http://schemas.microsoft.com/office/drawing/2014/main" xmlns="" id="{BEBBF026-A713-43C3-A22E-3121E280222C}"/>
                  </a:ext>
                </a:extLst>
              </p:cNvPr>
              <p:cNvCxnSpPr>
                <a:stCxn id="57"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grpSp>
          <p:nvGrpSpPr>
            <p:cNvPr id="42" name="Group 41">
              <a:extLst>
                <a:ext uri="{FF2B5EF4-FFF2-40B4-BE49-F238E27FC236}">
                  <a16:creationId xmlns:a16="http://schemas.microsoft.com/office/drawing/2014/main" xmlns="" id="{30EA937D-0D25-4FEC-A006-E872E01FDCA3}"/>
                </a:ext>
              </a:extLst>
            </p:cNvPr>
            <p:cNvGrpSpPr>
              <a:grpSpLocks noChangeAspect="1"/>
            </p:cNvGrpSpPr>
            <p:nvPr/>
          </p:nvGrpSpPr>
          <p:grpSpPr>
            <a:xfrm>
              <a:off x="3260876" y="5634666"/>
              <a:ext cx="625394" cy="625348"/>
              <a:chOff x="3154387" y="3069040"/>
              <a:chExt cx="1440106" cy="1440000"/>
            </a:xfrm>
          </p:grpSpPr>
          <p:sp>
            <p:nvSpPr>
              <p:cNvPr id="53" name="Oval 52">
                <a:extLst>
                  <a:ext uri="{FF2B5EF4-FFF2-40B4-BE49-F238E27FC236}">
                    <a16:creationId xmlns:a16="http://schemas.microsoft.com/office/drawing/2014/main" xmlns="" id="{0EBF0966-3B2C-4065-99F1-436280CB772C}"/>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w="6350">
                    <a:solidFill>
                      <a:prstClr val="black"/>
                    </a:solidFill>
                  </a:ln>
                  <a:solidFill>
                    <a:prstClr val="white"/>
                  </a:solidFill>
                  <a:effectLst/>
                  <a:uLnTx/>
                  <a:uFillTx/>
                </a:endParaRPr>
              </a:p>
            </p:txBody>
          </p:sp>
          <p:sp>
            <p:nvSpPr>
              <p:cNvPr id="54" name="Freeform 34">
                <a:extLst>
                  <a:ext uri="{FF2B5EF4-FFF2-40B4-BE49-F238E27FC236}">
                    <a16:creationId xmlns:a16="http://schemas.microsoft.com/office/drawing/2014/main" xmlns="" id="{25F7CFA8-3666-4D32-AE7F-2E0E6E1D9EDD}"/>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cxnSp>
            <p:nvCxnSpPr>
              <p:cNvPr id="55" name="Straight Connector 54">
                <a:extLst>
                  <a:ext uri="{FF2B5EF4-FFF2-40B4-BE49-F238E27FC236}">
                    <a16:creationId xmlns:a16="http://schemas.microsoft.com/office/drawing/2014/main" xmlns="" id="{32947C53-F62B-4152-9882-272A55C98584}"/>
                  </a:ext>
                </a:extLst>
              </p:cNvPr>
              <p:cNvCxnSpPr>
                <a:endCxn id="53"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56" name="Straight Arrow Connector 55">
                <a:extLst>
                  <a:ext uri="{FF2B5EF4-FFF2-40B4-BE49-F238E27FC236}">
                    <a16:creationId xmlns:a16="http://schemas.microsoft.com/office/drawing/2014/main" xmlns="" id="{A41AE2C9-5F41-477F-9C6A-4FC3885C61FF}"/>
                  </a:ext>
                </a:extLst>
              </p:cNvPr>
              <p:cNvCxnSpPr>
                <a:stCxn id="53"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sp>
          <p:nvSpPr>
            <p:cNvPr id="43" name="Rounded Rectangle 66">
              <a:extLst>
                <a:ext uri="{FF2B5EF4-FFF2-40B4-BE49-F238E27FC236}">
                  <a16:creationId xmlns:a16="http://schemas.microsoft.com/office/drawing/2014/main" xmlns="" id="{3731D5AB-0E9E-4CD7-ABB1-E3600F7DA117}"/>
                </a:ext>
              </a:extLst>
            </p:cNvPr>
            <p:cNvSpPr/>
            <p:nvPr/>
          </p:nvSpPr>
          <p:spPr bwMode="auto">
            <a:xfrm>
              <a:off x="4176843" y="4961976"/>
              <a:ext cx="336625" cy="11470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ysClr val="window" lastClr="FFFFFF">
                    <a:lumMod val="50000"/>
                  </a:sysClr>
                </a:gs>
                <a:gs pos="50000">
                  <a:sysClr val="window" lastClr="FFFFFF">
                    <a:lumMod val="95000"/>
                  </a:sysClr>
                </a:gs>
                <a:gs pos="100000">
                  <a:sysClr val="window" lastClr="FFFFFF">
                    <a:lumMod val="50000"/>
                  </a:sysClr>
                </a:gs>
              </a:gsLst>
              <a:lin ang="0" scaled="1"/>
              <a:tileRect/>
            </a:gradFill>
            <a:ln w="12700" cap="flat" cmpd="sng" algn="ctr">
              <a:solidFill>
                <a:sysClr val="windowText" lastClr="00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defTabSz="839788" eaLnBrk="1" fontAlgn="base" latinLnBrk="0" hangingPunct="1">
                <a:lnSpc>
                  <a:spcPct val="100000"/>
                </a:lnSpc>
                <a:spcBef>
                  <a:spcPct val="0"/>
                </a:spcBef>
                <a:spcAft>
                  <a:spcPct val="0"/>
                </a:spcAft>
                <a:buClrTx/>
                <a:buSzTx/>
                <a:buFontTx/>
                <a:buNone/>
                <a:tabLst/>
                <a:defRPr/>
              </a:pPr>
              <a:endParaRPr kumimoji="0" lang="en-GB" sz="3300" b="0" i="0" u="none" strike="noStrike" kern="0" cap="none" spc="0" normalizeH="0" baseline="0" noProof="0">
                <a:ln>
                  <a:noFill/>
                </a:ln>
                <a:solidFill>
                  <a:prstClr val="black"/>
                </a:solidFill>
                <a:effectLst/>
                <a:uLnTx/>
                <a:uFillTx/>
              </a:endParaRPr>
            </a:p>
          </p:txBody>
        </p:sp>
        <p:grpSp>
          <p:nvGrpSpPr>
            <p:cNvPr id="44" name="Group 43">
              <a:extLst>
                <a:ext uri="{FF2B5EF4-FFF2-40B4-BE49-F238E27FC236}">
                  <a16:creationId xmlns:a16="http://schemas.microsoft.com/office/drawing/2014/main" xmlns="" id="{7CF25632-ECF1-466F-BADE-6EACCF7CB3D3}"/>
                </a:ext>
              </a:extLst>
            </p:cNvPr>
            <p:cNvGrpSpPr>
              <a:grpSpLocks noChangeAspect="1"/>
            </p:cNvGrpSpPr>
            <p:nvPr/>
          </p:nvGrpSpPr>
          <p:grpSpPr>
            <a:xfrm>
              <a:off x="5918656" y="5601958"/>
              <a:ext cx="414590" cy="552787"/>
              <a:chOff x="2146275" y="930665"/>
              <a:chExt cx="1080120" cy="1440160"/>
            </a:xfrm>
          </p:grpSpPr>
          <p:sp>
            <p:nvSpPr>
              <p:cNvPr id="51" name="Freeform 14">
                <a:extLst>
                  <a:ext uri="{FF2B5EF4-FFF2-40B4-BE49-F238E27FC236}">
                    <a16:creationId xmlns:a16="http://schemas.microsoft.com/office/drawing/2014/main" xmlns="" id="{DF3323AA-791A-4973-BFA9-A19F25060870}"/>
                  </a:ext>
                </a:extLst>
              </p:cNvPr>
              <p:cNvSpPr/>
              <p:nvPr/>
            </p:nvSpPr>
            <p:spPr>
              <a:xfrm>
                <a:off x="2146275" y="930665"/>
                <a:ext cx="1080120" cy="1440160"/>
              </a:xfrm>
              <a:custGeom>
                <a:avLst/>
                <a:gdLst>
                  <a:gd name="connsiteX0" fmla="*/ 723900 w 2171700"/>
                  <a:gd name="connsiteY0" fmla="*/ 0 h 3604260"/>
                  <a:gd name="connsiteX1" fmla="*/ 723900 w 2171700"/>
                  <a:gd name="connsiteY1" fmla="*/ 731520 h 3604260"/>
                  <a:gd name="connsiteX2" fmla="*/ 0 w 2171700"/>
                  <a:gd name="connsiteY2" fmla="*/ 1440180 h 3604260"/>
                  <a:gd name="connsiteX3" fmla="*/ 0 w 2171700"/>
                  <a:gd name="connsiteY3" fmla="*/ 3604260 h 3604260"/>
                  <a:gd name="connsiteX4" fmla="*/ 2171700 w 2171700"/>
                  <a:gd name="connsiteY4" fmla="*/ 3604260 h 3604260"/>
                  <a:gd name="connsiteX5" fmla="*/ 2164080 w 2171700"/>
                  <a:gd name="connsiteY5" fmla="*/ 1447800 h 3604260"/>
                  <a:gd name="connsiteX6" fmla="*/ 1447800 w 2171700"/>
                  <a:gd name="connsiteY6" fmla="*/ 731520 h 3604260"/>
                  <a:gd name="connsiteX7" fmla="*/ 1447800 w 2171700"/>
                  <a:gd name="connsiteY7" fmla="*/ 15240 h 3604260"/>
                  <a:gd name="connsiteX8" fmla="*/ 723900 w 2171700"/>
                  <a:gd name="connsiteY8" fmla="*/ 0 h 3604260"/>
                  <a:gd name="connsiteX0" fmla="*/ 717550 w 2171700"/>
                  <a:gd name="connsiteY0" fmla="*/ 635 h 3589020"/>
                  <a:gd name="connsiteX1" fmla="*/ 723900 w 2171700"/>
                  <a:gd name="connsiteY1" fmla="*/ 716280 h 3589020"/>
                  <a:gd name="connsiteX2" fmla="*/ 0 w 2171700"/>
                  <a:gd name="connsiteY2" fmla="*/ 1424940 h 3589020"/>
                  <a:gd name="connsiteX3" fmla="*/ 0 w 2171700"/>
                  <a:gd name="connsiteY3" fmla="*/ 3589020 h 3589020"/>
                  <a:gd name="connsiteX4" fmla="*/ 2171700 w 2171700"/>
                  <a:gd name="connsiteY4" fmla="*/ 3589020 h 3589020"/>
                  <a:gd name="connsiteX5" fmla="*/ 2164080 w 2171700"/>
                  <a:gd name="connsiteY5" fmla="*/ 1432560 h 3589020"/>
                  <a:gd name="connsiteX6" fmla="*/ 1447800 w 2171700"/>
                  <a:gd name="connsiteY6" fmla="*/ 716280 h 3589020"/>
                  <a:gd name="connsiteX7" fmla="*/ 1447800 w 2171700"/>
                  <a:gd name="connsiteY7" fmla="*/ 0 h 3589020"/>
                  <a:gd name="connsiteX8" fmla="*/ 717550 w 2171700"/>
                  <a:gd name="connsiteY8" fmla="*/ 635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589020">
                    <a:moveTo>
                      <a:pt x="717550" y="635"/>
                    </a:moveTo>
                    <a:cubicBezTo>
                      <a:pt x="719667" y="239183"/>
                      <a:pt x="721783" y="477732"/>
                      <a:pt x="723900" y="716280"/>
                    </a:cubicBezTo>
                    <a:lnTo>
                      <a:pt x="0" y="1424940"/>
                    </a:lnTo>
                    <a:lnTo>
                      <a:pt x="0" y="3589020"/>
                    </a:lnTo>
                    <a:lnTo>
                      <a:pt x="2171700" y="3589020"/>
                    </a:lnTo>
                    <a:lnTo>
                      <a:pt x="2164080" y="1432560"/>
                    </a:lnTo>
                    <a:lnTo>
                      <a:pt x="1447800" y="716280"/>
                    </a:lnTo>
                    <a:lnTo>
                      <a:pt x="1447800" y="0"/>
                    </a:lnTo>
                    <a:lnTo>
                      <a:pt x="717550" y="635"/>
                    </a:lnTo>
                    <a:close/>
                  </a:path>
                </a:pathLst>
              </a:custGeom>
              <a:gradFill flip="none" rotWithShape="1">
                <a:gsLst>
                  <a:gs pos="0">
                    <a:srgbClr val="FFF200"/>
                  </a:gs>
                  <a:gs pos="45000">
                    <a:srgbClr val="FF7A00"/>
                  </a:gs>
                  <a:gs pos="70000">
                    <a:srgbClr val="FF0300"/>
                  </a:gs>
                  <a:gs pos="100000">
                    <a:srgbClr val="4D0808"/>
                  </a:gs>
                </a:gsLst>
                <a:lin ang="540000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2" name="Freeform 16">
                <a:extLst>
                  <a:ext uri="{FF2B5EF4-FFF2-40B4-BE49-F238E27FC236}">
                    <a16:creationId xmlns:a16="http://schemas.microsoft.com/office/drawing/2014/main" xmlns="" id="{784ECF79-0201-449F-855D-E4790BCE4BBB}"/>
                  </a:ext>
                </a:extLst>
              </p:cNvPr>
              <p:cNvSpPr/>
              <p:nvPr/>
            </p:nvSpPr>
            <p:spPr>
              <a:xfrm>
                <a:off x="2502515" y="1812187"/>
                <a:ext cx="720080" cy="290478"/>
              </a:xfrm>
              <a:custGeom>
                <a:avLst/>
                <a:gdLst>
                  <a:gd name="connsiteX0" fmla="*/ 1440180 w 1447800"/>
                  <a:gd name="connsiteY0" fmla="*/ 0 h 723900"/>
                  <a:gd name="connsiteX1" fmla="*/ 0 w 1447800"/>
                  <a:gd name="connsiteY1" fmla="*/ 0 h 723900"/>
                  <a:gd name="connsiteX2" fmla="*/ 723900 w 1447800"/>
                  <a:gd name="connsiteY2" fmla="*/ 365760 h 723900"/>
                  <a:gd name="connsiteX3" fmla="*/ 0 w 1447800"/>
                  <a:gd name="connsiteY3" fmla="*/ 723900 h 723900"/>
                  <a:gd name="connsiteX4" fmla="*/ 1447800 w 1447800"/>
                  <a:gd name="connsiteY4" fmla="*/ 7239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723900">
                    <a:moveTo>
                      <a:pt x="1440180" y="0"/>
                    </a:moveTo>
                    <a:lnTo>
                      <a:pt x="0" y="0"/>
                    </a:lnTo>
                    <a:lnTo>
                      <a:pt x="723900" y="365760"/>
                    </a:lnTo>
                    <a:lnTo>
                      <a:pt x="0" y="723900"/>
                    </a:lnTo>
                    <a:lnTo>
                      <a:pt x="1447800" y="72390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grpSp>
          <p:nvGrpSpPr>
            <p:cNvPr id="45" name="Group 44">
              <a:extLst>
                <a:ext uri="{FF2B5EF4-FFF2-40B4-BE49-F238E27FC236}">
                  <a16:creationId xmlns:a16="http://schemas.microsoft.com/office/drawing/2014/main" xmlns="" id="{4B362125-0A73-4C3F-9EF8-BA468AD51A88}"/>
                </a:ext>
              </a:extLst>
            </p:cNvPr>
            <p:cNvGrpSpPr>
              <a:grpSpLocks noChangeAspect="1"/>
            </p:cNvGrpSpPr>
            <p:nvPr/>
          </p:nvGrpSpPr>
          <p:grpSpPr>
            <a:xfrm>
              <a:off x="8845460" y="5601958"/>
              <a:ext cx="414590" cy="552787"/>
              <a:chOff x="2146275" y="930665"/>
              <a:chExt cx="1080120" cy="1440160"/>
            </a:xfrm>
          </p:grpSpPr>
          <p:sp>
            <p:nvSpPr>
              <p:cNvPr id="49" name="Freeform 14">
                <a:extLst>
                  <a:ext uri="{FF2B5EF4-FFF2-40B4-BE49-F238E27FC236}">
                    <a16:creationId xmlns:a16="http://schemas.microsoft.com/office/drawing/2014/main" xmlns="" id="{1B0C009A-C3E9-46E5-A2C5-A430706E6370}"/>
                  </a:ext>
                </a:extLst>
              </p:cNvPr>
              <p:cNvSpPr/>
              <p:nvPr/>
            </p:nvSpPr>
            <p:spPr>
              <a:xfrm>
                <a:off x="2146275" y="930665"/>
                <a:ext cx="1080120" cy="1440160"/>
              </a:xfrm>
              <a:custGeom>
                <a:avLst/>
                <a:gdLst>
                  <a:gd name="connsiteX0" fmla="*/ 723900 w 2171700"/>
                  <a:gd name="connsiteY0" fmla="*/ 0 h 3604260"/>
                  <a:gd name="connsiteX1" fmla="*/ 723900 w 2171700"/>
                  <a:gd name="connsiteY1" fmla="*/ 731520 h 3604260"/>
                  <a:gd name="connsiteX2" fmla="*/ 0 w 2171700"/>
                  <a:gd name="connsiteY2" fmla="*/ 1440180 h 3604260"/>
                  <a:gd name="connsiteX3" fmla="*/ 0 w 2171700"/>
                  <a:gd name="connsiteY3" fmla="*/ 3604260 h 3604260"/>
                  <a:gd name="connsiteX4" fmla="*/ 2171700 w 2171700"/>
                  <a:gd name="connsiteY4" fmla="*/ 3604260 h 3604260"/>
                  <a:gd name="connsiteX5" fmla="*/ 2164080 w 2171700"/>
                  <a:gd name="connsiteY5" fmla="*/ 1447800 h 3604260"/>
                  <a:gd name="connsiteX6" fmla="*/ 1447800 w 2171700"/>
                  <a:gd name="connsiteY6" fmla="*/ 731520 h 3604260"/>
                  <a:gd name="connsiteX7" fmla="*/ 1447800 w 2171700"/>
                  <a:gd name="connsiteY7" fmla="*/ 15240 h 3604260"/>
                  <a:gd name="connsiteX8" fmla="*/ 723900 w 2171700"/>
                  <a:gd name="connsiteY8" fmla="*/ 0 h 3604260"/>
                  <a:gd name="connsiteX0" fmla="*/ 717550 w 2171700"/>
                  <a:gd name="connsiteY0" fmla="*/ 635 h 3589020"/>
                  <a:gd name="connsiteX1" fmla="*/ 723900 w 2171700"/>
                  <a:gd name="connsiteY1" fmla="*/ 716280 h 3589020"/>
                  <a:gd name="connsiteX2" fmla="*/ 0 w 2171700"/>
                  <a:gd name="connsiteY2" fmla="*/ 1424940 h 3589020"/>
                  <a:gd name="connsiteX3" fmla="*/ 0 w 2171700"/>
                  <a:gd name="connsiteY3" fmla="*/ 3589020 h 3589020"/>
                  <a:gd name="connsiteX4" fmla="*/ 2171700 w 2171700"/>
                  <a:gd name="connsiteY4" fmla="*/ 3589020 h 3589020"/>
                  <a:gd name="connsiteX5" fmla="*/ 2164080 w 2171700"/>
                  <a:gd name="connsiteY5" fmla="*/ 1432560 h 3589020"/>
                  <a:gd name="connsiteX6" fmla="*/ 1447800 w 2171700"/>
                  <a:gd name="connsiteY6" fmla="*/ 716280 h 3589020"/>
                  <a:gd name="connsiteX7" fmla="*/ 1447800 w 2171700"/>
                  <a:gd name="connsiteY7" fmla="*/ 0 h 3589020"/>
                  <a:gd name="connsiteX8" fmla="*/ 717550 w 2171700"/>
                  <a:gd name="connsiteY8" fmla="*/ 635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589020">
                    <a:moveTo>
                      <a:pt x="717550" y="635"/>
                    </a:moveTo>
                    <a:cubicBezTo>
                      <a:pt x="719667" y="239183"/>
                      <a:pt x="721783" y="477732"/>
                      <a:pt x="723900" y="716280"/>
                    </a:cubicBezTo>
                    <a:lnTo>
                      <a:pt x="0" y="1424940"/>
                    </a:lnTo>
                    <a:lnTo>
                      <a:pt x="0" y="3589020"/>
                    </a:lnTo>
                    <a:lnTo>
                      <a:pt x="2171700" y="3589020"/>
                    </a:lnTo>
                    <a:lnTo>
                      <a:pt x="2164080" y="1432560"/>
                    </a:lnTo>
                    <a:lnTo>
                      <a:pt x="1447800" y="716280"/>
                    </a:lnTo>
                    <a:lnTo>
                      <a:pt x="1447800" y="0"/>
                    </a:lnTo>
                    <a:lnTo>
                      <a:pt x="717550" y="635"/>
                    </a:lnTo>
                    <a:close/>
                  </a:path>
                </a:pathLst>
              </a:custGeom>
              <a:gradFill flip="none" rotWithShape="1">
                <a:gsLst>
                  <a:gs pos="0">
                    <a:srgbClr val="FFF200"/>
                  </a:gs>
                  <a:gs pos="45000">
                    <a:srgbClr val="FF7A00"/>
                  </a:gs>
                  <a:gs pos="70000">
                    <a:srgbClr val="FF0300"/>
                  </a:gs>
                  <a:gs pos="100000">
                    <a:srgbClr val="4D0808"/>
                  </a:gs>
                </a:gsLst>
                <a:lin ang="540000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0" name="Freeform 16">
                <a:extLst>
                  <a:ext uri="{FF2B5EF4-FFF2-40B4-BE49-F238E27FC236}">
                    <a16:creationId xmlns:a16="http://schemas.microsoft.com/office/drawing/2014/main" xmlns="" id="{1EEDD4B4-E5F5-4842-AA00-ED7FA54D5781}"/>
                  </a:ext>
                </a:extLst>
              </p:cNvPr>
              <p:cNvSpPr/>
              <p:nvPr/>
            </p:nvSpPr>
            <p:spPr>
              <a:xfrm>
                <a:off x="2502515" y="1812187"/>
                <a:ext cx="720080" cy="290478"/>
              </a:xfrm>
              <a:custGeom>
                <a:avLst/>
                <a:gdLst>
                  <a:gd name="connsiteX0" fmla="*/ 1440180 w 1447800"/>
                  <a:gd name="connsiteY0" fmla="*/ 0 h 723900"/>
                  <a:gd name="connsiteX1" fmla="*/ 0 w 1447800"/>
                  <a:gd name="connsiteY1" fmla="*/ 0 h 723900"/>
                  <a:gd name="connsiteX2" fmla="*/ 723900 w 1447800"/>
                  <a:gd name="connsiteY2" fmla="*/ 365760 h 723900"/>
                  <a:gd name="connsiteX3" fmla="*/ 0 w 1447800"/>
                  <a:gd name="connsiteY3" fmla="*/ 723900 h 723900"/>
                  <a:gd name="connsiteX4" fmla="*/ 1447800 w 1447800"/>
                  <a:gd name="connsiteY4" fmla="*/ 7239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723900">
                    <a:moveTo>
                      <a:pt x="1440180" y="0"/>
                    </a:moveTo>
                    <a:lnTo>
                      <a:pt x="0" y="0"/>
                    </a:lnTo>
                    <a:lnTo>
                      <a:pt x="723900" y="365760"/>
                    </a:lnTo>
                    <a:lnTo>
                      <a:pt x="0" y="723900"/>
                    </a:lnTo>
                    <a:lnTo>
                      <a:pt x="1447800" y="72390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cxnSp>
          <p:nvCxnSpPr>
            <p:cNvPr id="46" name="Straight Arrow Connector 45">
              <a:extLst>
                <a:ext uri="{FF2B5EF4-FFF2-40B4-BE49-F238E27FC236}">
                  <a16:creationId xmlns:a16="http://schemas.microsoft.com/office/drawing/2014/main" xmlns="" id="{E51CD971-A3EF-47FD-A5B5-801BD0766422}"/>
                </a:ext>
              </a:extLst>
            </p:cNvPr>
            <p:cNvCxnSpPr>
              <a:cxnSpLocks/>
            </p:cNvCxnSpPr>
            <p:nvPr/>
          </p:nvCxnSpPr>
          <p:spPr bwMode="auto">
            <a:xfrm>
              <a:off x="6327927" y="5936404"/>
              <a:ext cx="411383"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Box 46">
              <a:extLst>
                <a:ext uri="{FF2B5EF4-FFF2-40B4-BE49-F238E27FC236}">
                  <a16:creationId xmlns:a16="http://schemas.microsoft.com/office/drawing/2014/main" xmlns="" id="{9F344FCE-5DFE-439E-934D-E6C1C53162DB}"/>
                </a:ext>
              </a:extLst>
            </p:cNvPr>
            <p:cNvSpPr txBox="1"/>
            <p:nvPr/>
          </p:nvSpPr>
          <p:spPr>
            <a:xfrm>
              <a:off x="1726606" y="4136613"/>
              <a:ext cx="1709119" cy="1957565"/>
            </a:xfrm>
            <a:prstGeom prst="rect">
              <a:avLst/>
            </a:prstGeom>
            <a:noFill/>
          </p:spPr>
          <p:txBody>
            <a:bodyPr wrap="square" rtlCol="0">
              <a:spAutoFit/>
            </a:bodyPr>
            <a:lstStyle/>
            <a:p>
              <a:pPr algn="ctr"/>
              <a:r>
                <a:rPr lang="ja-JP" altLang="en-US" sz="1400" dirty="0" smtClean="0">
                  <a:solidFill>
                    <a:srgbClr val="FF0000"/>
                  </a:solidFill>
                  <a:cs typeface="Arial" panose="020B0604020202020204" pitchFamily="34" charset="0"/>
                </a:rPr>
                <a:t>原油シナリオ</a:t>
              </a:r>
              <a:endParaRPr lang="en-GB" sz="1400" dirty="0">
                <a:solidFill>
                  <a:srgbClr val="FF0000"/>
                </a:solidFill>
                <a:cs typeface="Arial" panose="020B0604020202020204" pitchFamily="34" charset="0"/>
              </a:endParaRPr>
            </a:p>
            <a:p>
              <a:pPr marL="285750" indent="-285750">
                <a:buFont typeface="Arial" panose="020B0604020202020204" pitchFamily="34" charset="0"/>
                <a:buChar char="•"/>
              </a:pPr>
              <a:r>
                <a:rPr lang="en-GB" sz="1400" dirty="0">
                  <a:solidFill>
                    <a:srgbClr val="FF0000"/>
                  </a:solidFill>
                  <a:cs typeface="Arial" panose="020B0604020202020204" pitchFamily="34" charset="0"/>
                </a:rPr>
                <a:t>Crude 1</a:t>
              </a:r>
            </a:p>
            <a:p>
              <a:pPr marL="285750" indent="-285750">
                <a:buFont typeface="Arial" panose="020B0604020202020204" pitchFamily="34" charset="0"/>
                <a:buChar char="•"/>
              </a:pPr>
              <a:r>
                <a:rPr lang="en-GB" sz="1400" dirty="0">
                  <a:solidFill>
                    <a:srgbClr val="FF0000"/>
                  </a:solidFill>
                  <a:cs typeface="Arial" panose="020B0604020202020204" pitchFamily="34" charset="0"/>
                </a:rPr>
                <a:t>Crude 2</a:t>
              </a:r>
            </a:p>
            <a:p>
              <a:pPr marL="285750" indent="-285750">
                <a:buFont typeface="Arial" panose="020B0604020202020204" pitchFamily="34" charset="0"/>
                <a:buChar char="•"/>
              </a:pPr>
              <a:r>
                <a:rPr lang="en-GB" sz="1400" dirty="0">
                  <a:solidFill>
                    <a:srgbClr val="FF0000"/>
                  </a:solidFill>
                  <a:cs typeface="Arial" panose="020B0604020202020204" pitchFamily="34" charset="0"/>
                </a:rPr>
                <a:t>Crude 3</a:t>
              </a:r>
            </a:p>
            <a:p>
              <a:pPr marL="285750" indent="-285750">
                <a:buFont typeface="Arial" panose="020B0604020202020204" pitchFamily="34" charset="0"/>
                <a:buChar char="•"/>
              </a:pPr>
              <a:r>
                <a:rPr lang="en-GB" sz="1400" dirty="0">
                  <a:solidFill>
                    <a:srgbClr val="FF0000"/>
                  </a:solidFill>
                  <a:cs typeface="Arial" panose="020B0604020202020204" pitchFamily="34" charset="0"/>
                </a:rPr>
                <a:t>Blend 1</a:t>
              </a:r>
            </a:p>
            <a:p>
              <a:pPr marL="285750" indent="-285750">
                <a:buFont typeface="Arial" panose="020B0604020202020204" pitchFamily="34" charset="0"/>
                <a:buChar char="•"/>
              </a:pPr>
              <a:r>
                <a:rPr lang="en-GB" sz="1400" dirty="0">
                  <a:solidFill>
                    <a:srgbClr val="FF0000"/>
                  </a:solidFill>
                  <a:cs typeface="Arial" panose="020B0604020202020204" pitchFamily="34" charset="0"/>
                </a:rPr>
                <a:t>Blend 2</a:t>
              </a:r>
            </a:p>
            <a:p>
              <a:r>
                <a:rPr lang="en-GB" sz="1400" dirty="0">
                  <a:solidFill>
                    <a:srgbClr val="FF0000"/>
                  </a:solidFill>
                  <a:cs typeface="Arial" panose="020B0604020202020204" pitchFamily="34" charset="0"/>
                </a:rPr>
                <a:t>       …</a:t>
              </a:r>
            </a:p>
            <a:p>
              <a:pPr marL="285750" indent="-285750">
                <a:buFont typeface="Arial" panose="020B0604020202020204" pitchFamily="34" charset="0"/>
                <a:buChar char="•"/>
              </a:pPr>
              <a:r>
                <a:rPr lang="en-GB" sz="1400" dirty="0">
                  <a:solidFill>
                    <a:srgbClr val="FF0000"/>
                  </a:solidFill>
                  <a:cs typeface="Arial" panose="020B0604020202020204" pitchFamily="34" charset="0"/>
                </a:rPr>
                <a:t>Crude ~20</a:t>
              </a:r>
            </a:p>
            <a:p>
              <a:pPr marL="285750" indent="-285750">
                <a:buFont typeface="Arial" panose="020B0604020202020204" pitchFamily="34" charset="0"/>
                <a:buChar char="•"/>
              </a:pPr>
              <a:r>
                <a:rPr lang="en-GB" sz="1400" dirty="0">
                  <a:solidFill>
                    <a:srgbClr val="FF0000"/>
                  </a:solidFill>
                  <a:cs typeface="Arial" panose="020B0604020202020204" pitchFamily="34" charset="0"/>
                </a:rPr>
                <a:t>Blend N</a:t>
              </a:r>
            </a:p>
          </p:txBody>
        </p:sp>
        <p:sp>
          <p:nvSpPr>
            <p:cNvPr id="48" name="TextBox 47">
              <a:extLst>
                <a:ext uri="{FF2B5EF4-FFF2-40B4-BE49-F238E27FC236}">
                  <a16:creationId xmlns:a16="http://schemas.microsoft.com/office/drawing/2014/main" xmlns="" id="{161B9047-5B1A-4F9B-9541-598E479B03A5}"/>
                </a:ext>
              </a:extLst>
            </p:cNvPr>
            <p:cNvSpPr txBox="1"/>
            <p:nvPr/>
          </p:nvSpPr>
          <p:spPr>
            <a:xfrm>
              <a:off x="2025179" y="2599790"/>
              <a:ext cx="2537963" cy="1423684"/>
            </a:xfrm>
            <a:prstGeom prst="rect">
              <a:avLst/>
            </a:prstGeom>
            <a:noFill/>
          </p:spPr>
          <p:txBody>
            <a:bodyPr wrap="square" rtlCol="0">
              <a:spAutoFit/>
            </a:bodyPr>
            <a:lstStyle/>
            <a:p>
              <a:pPr algn="ctr"/>
              <a:r>
                <a:rPr lang="ja-JP" altLang="en-US" b="1" dirty="0" smtClean="0">
                  <a:solidFill>
                    <a:srgbClr val="FF0000"/>
                  </a:solidFill>
                  <a:cs typeface="Arial" panose="020B0604020202020204" pitchFamily="34" charset="0"/>
                </a:rPr>
                <a:t>塔内カラムの運転</a:t>
              </a:r>
              <a:endParaRPr lang="en-GB" altLang="ja-JP" b="1" dirty="0">
                <a:solidFill>
                  <a:srgbClr val="FF0000"/>
                </a:solidFill>
                <a:cs typeface="Arial" panose="020B0604020202020204" pitchFamily="34" charset="0"/>
              </a:endParaRPr>
            </a:p>
            <a:p>
              <a:pPr algn="ctr"/>
              <a:r>
                <a:rPr lang="en-GB" b="1" dirty="0" smtClean="0">
                  <a:solidFill>
                    <a:srgbClr val="FF0000"/>
                  </a:solidFill>
                  <a:cs typeface="Arial" panose="020B0604020202020204" pitchFamily="34" charset="0"/>
                </a:rPr>
                <a:t> </a:t>
              </a:r>
              <a:r>
                <a:rPr lang="en-GB" b="1" dirty="0">
                  <a:solidFill>
                    <a:srgbClr val="FF0000"/>
                  </a:solidFill>
                  <a:cs typeface="Arial" panose="020B0604020202020204" pitchFamily="34" charset="0"/>
                </a:rPr>
                <a:t>40 % </a:t>
              </a:r>
              <a:r>
                <a:rPr lang="ja-JP" altLang="en-US" b="1" dirty="0" smtClean="0">
                  <a:solidFill>
                    <a:srgbClr val="FF0000"/>
                  </a:solidFill>
                  <a:cs typeface="Arial" panose="020B0604020202020204" pitchFamily="34" charset="0"/>
                </a:rPr>
                <a:t>強の</a:t>
              </a:r>
              <a:endParaRPr lang="en-US" altLang="ja-JP" b="1" dirty="0" smtClean="0">
                <a:solidFill>
                  <a:srgbClr val="FF0000"/>
                </a:solidFill>
                <a:cs typeface="Arial" panose="020B0604020202020204" pitchFamily="34" charset="0"/>
              </a:endParaRPr>
            </a:p>
            <a:p>
              <a:pPr algn="ctr"/>
              <a:r>
                <a:rPr lang="ja-JP" altLang="en-US" b="1" dirty="0" smtClean="0">
                  <a:solidFill>
                    <a:srgbClr val="FF0000"/>
                  </a:solidFill>
                  <a:cs typeface="Arial" panose="020B0604020202020204" pitchFamily="34" charset="0"/>
                </a:rPr>
                <a:t>設計流量</a:t>
              </a:r>
              <a:endParaRPr lang="en-GB" b="1" dirty="0" smtClean="0">
                <a:solidFill>
                  <a:srgbClr val="FF0000"/>
                </a:solidFill>
                <a:cs typeface="Arial" panose="020B0604020202020204" pitchFamily="34" charset="0"/>
              </a:endParaRPr>
            </a:p>
            <a:p>
              <a:pPr algn="ctr"/>
              <a:endParaRPr lang="en-GB" dirty="0">
                <a:solidFill>
                  <a:srgbClr val="FF0000"/>
                </a:solidFill>
                <a:cs typeface="Arial" panose="020B0604020202020204" pitchFamily="34" charset="0"/>
              </a:endParaRPr>
            </a:p>
            <a:p>
              <a:pPr algn="ctr"/>
              <a:endParaRPr lang="en-GB" dirty="0">
                <a:solidFill>
                  <a:srgbClr val="FF0000"/>
                </a:solidFill>
                <a:cs typeface="Arial" panose="020B0604020202020204" pitchFamily="34" charset="0"/>
              </a:endParaRPr>
            </a:p>
          </p:txBody>
        </p:sp>
      </p:grpSp>
      <p:sp>
        <p:nvSpPr>
          <p:cNvPr id="61" name="TextBox 60">
            <a:extLst>
              <a:ext uri="{FF2B5EF4-FFF2-40B4-BE49-F238E27FC236}">
                <a16:creationId xmlns:a16="http://schemas.microsoft.com/office/drawing/2014/main" xmlns="" id="{218FF91A-B523-4B9F-B6B9-64447DECF1C6}"/>
              </a:ext>
            </a:extLst>
          </p:cNvPr>
          <p:cNvSpPr txBox="1"/>
          <p:nvPr/>
        </p:nvSpPr>
        <p:spPr>
          <a:xfrm>
            <a:off x="840311" y="1124866"/>
            <a:ext cx="2304759" cy="646331"/>
          </a:xfrm>
          <a:prstGeom prst="rect">
            <a:avLst/>
          </a:prstGeom>
          <a:noFill/>
        </p:spPr>
        <p:txBody>
          <a:bodyPr wrap="square" rtlCol="0">
            <a:spAutoFit/>
          </a:bodyPr>
          <a:lstStyle/>
          <a:p>
            <a:pPr algn="ctr"/>
            <a:r>
              <a:rPr lang="ja-JP" altLang="en-US" b="1" dirty="0" smtClean="0">
                <a:solidFill>
                  <a:srgbClr val="FF0000"/>
                </a:solidFill>
                <a:cs typeface="Arial" panose="020B0604020202020204" pitchFamily="34" charset="0"/>
              </a:rPr>
              <a:t>製油処理量</a:t>
            </a:r>
            <a:r>
              <a:rPr lang="en-GB" b="1" dirty="0" smtClean="0">
                <a:solidFill>
                  <a:srgbClr val="FF0000"/>
                </a:solidFill>
                <a:cs typeface="Arial" panose="020B0604020202020204" pitchFamily="34" charset="0"/>
              </a:rPr>
              <a:t> </a:t>
            </a:r>
            <a:endParaRPr lang="en-GB" b="1" dirty="0">
              <a:solidFill>
                <a:srgbClr val="FF0000"/>
              </a:solidFill>
              <a:cs typeface="Arial" panose="020B0604020202020204" pitchFamily="34" charset="0"/>
            </a:endParaRPr>
          </a:p>
          <a:p>
            <a:pPr algn="ctr"/>
            <a:r>
              <a:rPr lang="en-GB" dirty="0">
                <a:solidFill>
                  <a:srgbClr val="FF0000"/>
                </a:solidFill>
                <a:cs typeface="Arial" panose="020B0604020202020204" pitchFamily="34" charset="0"/>
              </a:rPr>
              <a:t>6 MMTPA</a:t>
            </a:r>
          </a:p>
        </p:txBody>
      </p:sp>
      <p:sp>
        <p:nvSpPr>
          <p:cNvPr id="2" name="正方形/長方形 1"/>
          <p:cNvSpPr/>
          <p:nvPr/>
        </p:nvSpPr>
        <p:spPr>
          <a:xfrm>
            <a:off x="2242117" y="3641206"/>
            <a:ext cx="2250534" cy="369332"/>
          </a:xfrm>
          <a:prstGeom prst="rect">
            <a:avLst/>
          </a:prstGeom>
        </p:spPr>
        <p:txBody>
          <a:bodyPr wrap="square">
            <a:spAutoFit/>
          </a:bodyPr>
          <a:lstStyle/>
          <a:p>
            <a:pPr algn="ctr"/>
            <a:endParaRPr lang="en-GB" altLang="ja-JP" b="1" dirty="0">
              <a:solidFill>
                <a:srgbClr val="FF0000"/>
              </a:solidFill>
              <a:cs typeface="Arial" panose="020B0604020202020204" pitchFamily="34" charset="0"/>
            </a:endParaRPr>
          </a:p>
        </p:txBody>
      </p:sp>
      <p:pic>
        <p:nvPicPr>
          <p:cNvPr id="3" name="No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4688" y="1716088"/>
            <a:ext cx="487362" cy="487362"/>
          </a:xfrm>
          <a:prstGeom prst="rect">
            <a:avLst/>
          </a:prstGeom>
        </p:spPr>
      </p:pic>
    </p:spTree>
    <p:extLst>
      <p:ext uri="{BB962C8B-B14F-4D97-AF65-F5344CB8AC3E}">
        <p14:creationId xmlns:p14="http://schemas.microsoft.com/office/powerpoint/2010/main" val="89003924"/>
      </p:ext>
    </p:extLst>
  </p:cSld>
  <p:clrMapOvr>
    <a:masterClrMapping/>
  </p:clrMapOvr>
  <mc:AlternateContent xmlns:mc="http://schemas.openxmlformats.org/markup-compatibility/2006" xmlns:p14="http://schemas.microsoft.com/office/powerpoint/2010/main">
    <mc:Choice Requires="p14">
      <p:transition spd="slow" p14:dur="2000" advTm="45258"/>
    </mc:Choice>
    <mc:Fallback xmlns="">
      <p:transition spd="slow" advTm="4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43278"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0EF2D6-81E6-4F63-9415-E03D387F6EE0}"/>
              </a:ext>
            </a:extLst>
          </p:cNvPr>
          <p:cNvSpPr>
            <a:spLocks noGrp="1"/>
          </p:cNvSpPr>
          <p:nvPr>
            <p:ph type="title"/>
          </p:nvPr>
        </p:nvSpPr>
        <p:spPr/>
        <p:txBody>
          <a:bodyPr>
            <a:normAutofit/>
          </a:bodyPr>
          <a:lstStyle/>
          <a:p>
            <a:r>
              <a:rPr lang="ja-JP" altLang="en-US" dirty="0" smtClean="0"/>
              <a:t>某欧州の製油所</a:t>
            </a:r>
            <a:r>
              <a:rPr lang="en-GB" dirty="0" smtClean="0"/>
              <a:t> </a:t>
            </a:r>
            <a:r>
              <a:rPr lang="ja-JP" altLang="en-US" dirty="0" smtClean="0"/>
              <a:t>　現場で実施</a:t>
            </a:r>
            <a:endParaRPr lang="en-GB" dirty="0"/>
          </a:p>
        </p:txBody>
      </p:sp>
      <p:grpSp>
        <p:nvGrpSpPr>
          <p:cNvPr id="65" name="Group 64">
            <a:extLst>
              <a:ext uri="{FF2B5EF4-FFF2-40B4-BE49-F238E27FC236}">
                <a16:creationId xmlns:a16="http://schemas.microsoft.com/office/drawing/2014/main" xmlns="" id="{E72BCEC5-D996-4038-A28A-875F553151A9}"/>
              </a:ext>
            </a:extLst>
          </p:cNvPr>
          <p:cNvGrpSpPr/>
          <p:nvPr/>
        </p:nvGrpSpPr>
        <p:grpSpPr>
          <a:xfrm>
            <a:off x="576063" y="1967873"/>
            <a:ext cx="9347076" cy="4376176"/>
            <a:chOff x="2284002" y="1792997"/>
            <a:chExt cx="9733752" cy="4376176"/>
          </a:xfrm>
        </p:grpSpPr>
        <p:sp>
          <p:nvSpPr>
            <p:cNvPr id="66" name="Rounded Rectangle 66">
              <a:extLst>
                <a:ext uri="{FF2B5EF4-FFF2-40B4-BE49-F238E27FC236}">
                  <a16:creationId xmlns:a16="http://schemas.microsoft.com/office/drawing/2014/main" xmlns="" id="{448660E7-353F-4A29-B87C-0C4E76BEB9B2}"/>
                </a:ext>
              </a:extLst>
            </p:cNvPr>
            <p:cNvSpPr/>
            <p:nvPr/>
          </p:nvSpPr>
          <p:spPr bwMode="auto">
            <a:xfrm>
              <a:off x="10341413" y="2832209"/>
              <a:ext cx="439200" cy="267840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ysClr val="window" lastClr="FFFFFF">
                    <a:lumMod val="50000"/>
                  </a:sysClr>
                </a:gs>
                <a:gs pos="50000">
                  <a:sysClr val="window" lastClr="FFFFFF">
                    <a:lumMod val="95000"/>
                  </a:sysClr>
                </a:gs>
                <a:gs pos="100000">
                  <a:sysClr val="window" lastClr="FFFFFF">
                    <a:lumMod val="50000"/>
                  </a:sysClr>
                </a:gs>
              </a:gsLst>
              <a:lin ang="0" scaled="1"/>
              <a:tileRect/>
            </a:gradFill>
            <a:ln w="12700" cap="flat" cmpd="sng" algn="ctr">
              <a:solidFill>
                <a:sysClr val="windowText" lastClr="00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defTabSz="839788" eaLnBrk="1" fontAlgn="base" latinLnBrk="0" hangingPunct="1">
                <a:lnSpc>
                  <a:spcPct val="100000"/>
                </a:lnSpc>
                <a:spcBef>
                  <a:spcPct val="0"/>
                </a:spcBef>
                <a:spcAft>
                  <a:spcPct val="0"/>
                </a:spcAft>
                <a:buClrTx/>
                <a:buSzTx/>
                <a:buFontTx/>
                <a:buNone/>
                <a:tabLst/>
                <a:defRPr/>
              </a:pPr>
              <a:endParaRPr kumimoji="0" lang="en-GB" sz="3200" b="0" i="0" u="none" strike="noStrike" kern="0" cap="none" spc="0" normalizeH="0" baseline="0" noProof="0">
                <a:ln>
                  <a:noFill/>
                </a:ln>
                <a:solidFill>
                  <a:prstClr val="black"/>
                </a:solidFill>
                <a:effectLst/>
                <a:uLnTx/>
                <a:uFillTx/>
                <a:cs typeface="Arial" panose="020B0604020202020204" pitchFamily="34" charset="0"/>
              </a:endParaRPr>
            </a:p>
          </p:txBody>
        </p:sp>
        <p:sp>
          <p:nvSpPr>
            <p:cNvPr id="67" name="Rounded Rectangle 66">
              <a:extLst>
                <a:ext uri="{FF2B5EF4-FFF2-40B4-BE49-F238E27FC236}">
                  <a16:creationId xmlns:a16="http://schemas.microsoft.com/office/drawing/2014/main" xmlns="" id="{311F9D09-4E05-48BE-8668-D4424DAC3882}"/>
                </a:ext>
              </a:extLst>
            </p:cNvPr>
            <p:cNvSpPr/>
            <p:nvPr/>
          </p:nvSpPr>
          <p:spPr bwMode="auto">
            <a:xfrm>
              <a:off x="7470145" y="2052796"/>
              <a:ext cx="439200" cy="342000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ysClr val="window" lastClr="FFFFFF">
                    <a:lumMod val="50000"/>
                  </a:sysClr>
                </a:gs>
                <a:gs pos="50000">
                  <a:sysClr val="window" lastClr="FFFFFF">
                    <a:lumMod val="95000"/>
                  </a:sysClr>
                </a:gs>
                <a:gs pos="100000">
                  <a:sysClr val="window" lastClr="FFFFFF">
                    <a:lumMod val="50000"/>
                  </a:sysClr>
                </a:gs>
              </a:gsLst>
              <a:lin ang="0" scaled="1"/>
              <a:tileRect/>
            </a:gradFill>
            <a:ln w="12700" cap="flat" cmpd="sng" algn="ctr">
              <a:solidFill>
                <a:sysClr val="windowText" lastClr="00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defTabSz="839788" eaLnBrk="1" fontAlgn="base" latinLnBrk="0" hangingPunct="1">
                <a:lnSpc>
                  <a:spcPct val="100000"/>
                </a:lnSpc>
                <a:spcBef>
                  <a:spcPct val="0"/>
                </a:spcBef>
                <a:spcAft>
                  <a:spcPct val="0"/>
                </a:spcAft>
                <a:buClrTx/>
                <a:buSzTx/>
                <a:buFontTx/>
                <a:buNone/>
                <a:tabLst/>
                <a:defRPr/>
              </a:pPr>
              <a:endParaRPr kumimoji="0" lang="en-GB" sz="3200" b="0" i="0" u="none" strike="noStrike" kern="0" cap="none" spc="0" normalizeH="0" baseline="0" noProof="0">
                <a:ln>
                  <a:noFill/>
                </a:ln>
                <a:solidFill>
                  <a:prstClr val="black"/>
                </a:solidFill>
                <a:effectLst/>
                <a:uLnTx/>
                <a:uFillTx/>
                <a:cs typeface="Arial" panose="020B0604020202020204" pitchFamily="34" charset="0"/>
              </a:endParaRPr>
            </a:p>
          </p:txBody>
        </p:sp>
        <p:cxnSp>
          <p:nvCxnSpPr>
            <p:cNvPr id="68" name="Straight Arrow Connector 67">
              <a:extLst>
                <a:ext uri="{FF2B5EF4-FFF2-40B4-BE49-F238E27FC236}">
                  <a16:creationId xmlns:a16="http://schemas.microsoft.com/office/drawing/2014/main" xmlns="" id="{D67D000A-1C6D-44DA-B949-42C70DF09BCC}"/>
                </a:ext>
              </a:extLst>
            </p:cNvPr>
            <p:cNvCxnSpPr>
              <a:cxnSpLocks/>
              <a:stCxn id="125" idx="5"/>
            </p:cNvCxnSpPr>
            <p:nvPr/>
          </p:nvCxnSpPr>
          <p:spPr bwMode="auto">
            <a:xfrm flipV="1">
              <a:off x="6099386" y="5154175"/>
              <a:ext cx="576000" cy="5074"/>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xmlns="" id="{539265A7-EACB-4092-8376-6BAD08410B5E}"/>
                </a:ext>
              </a:extLst>
            </p:cNvPr>
            <p:cNvCxnSpPr>
              <a:cxnSpLocks/>
            </p:cNvCxnSpPr>
            <p:nvPr/>
          </p:nvCxnSpPr>
          <p:spPr bwMode="auto">
            <a:xfrm flipV="1">
              <a:off x="7907855" y="5154175"/>
              <a:ext cx="1674000" cy="1"/>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a:extLst>
                <a:ext uri="{FF2B5EF4-FFF2-40B4-BE49-F238E27FC236}">
                  <a16:creationId xmlns:a16="http://schemas.microsoft.com/office/drawing/2014/main" xmlns="" id="{B924C0CA-D972-4BC2-83B8-7598F414004B}"/>
                </a:ext>
              </a:extLst>
            </p:cNvPr>
            <p:cNvCxnSpPr>
              <a:cxnSpLocks/>
            </p:cNvCxnSpPr>
            <p:nvPr/>
          </p:nvCxnSpPr>
          <p:spPr bwMode="auto">
            <a:xfrm>
              <a:off x="10007439" y="5154175"/>
              <a:ext cx="331746"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Arrow Connector 70">
              <a:extLst>
                <a:ext uri="{FF2B5EF4-FFF2-40B4-BE49-F238E27FC236}">
                  <a16:creationId xmlns:a16="http://schemas.microsoft.com/office/drawing/2014/main" xmlns="" id="{A6BF5808-7439-40F7-8415-D93DB9025A1D}"/>
                </a:ext>
              </a:extLst>
            </p:cNvPr>
            <p:cNvCxnSpPr>
              <a:cxnSpLocks/>
              <a:stCxn id="95" idx="14"/>
              <a:endCxn id="124" idx="2"/>
            </p:cNvCxnSpPr>
            <p:nvPr/>
          </p:nvCxnSpPr>
          <p:spPr bwMode="auto">
            <a:xfrm flipV="1">
              <a:off x="5248929" y="5160145"/>
              <a:ext cx="434124" cy="2173"/>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a:extLst>
                <a:ext uri="{FF2B5EF4-FFF2-40B4-BE49-F238E27FC236}">
                  <a16:creationId xmlns:a16="http://schemas.microsoft.com/office/drawing/2014/main" xmlns="" id="{FFA8D197-91DD-4C41-A8C4-D4F38AB4F4F3}"/>
                </a:ext>
              </a:extLst>
            </p:cNvPr>
            <p:cNvCxnSpPr>
              <a:cxnSpLocks/>
              <a:stCxn id="120" idx="6"/>
              <a:endCxn id="95" idx="19"/>
            </p:cNvCxnSpPr>
            <p:nvPr/>
          </p:nvCxnSpPr>
          <p:spPr bwMode="auto">
            <a:xfrm>
              <a:off x="4517531" y="5160145"/>
              <a:ext cx="395916" cy="1415"/>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Arrow Connector 72">
              <a:extLst>
                <a:ext uri="{FF2B5EF4-FFF2-40B4-BE49-F238E27FC236}">
                  <a16:creationId xmlns:a16="http://schemas.microsoft.com/office/drawing/2014/main" xmlns="" id="{CCC25AD4-0AB7-4504-8FEE-3CF5041DFFBD}"/>
                </a:ext>
              </a:extLst>
            </p:cNvPr>
            <p:cNvCxnSpPr>
              <a:cxnSpLocks/>
              <a:endCxn id="121" idx="0"/>
            </p:cNvCxnSpPr>
            <p:nvPr/>
          </p:nvCxnSpPr>
          <p:spPr bwMode="auto">
            <a:xfrm flipV="1">
              <a:off x="3664763" y="5159249"/>
              <a:ext cx="436179" cy="2546"/>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Arrow Connector 73">
              <a:extLst>
                <a:ext uri="{FF2B5EF4-FFF2-40B4-BE49-F238E27FC236}">
                  <a16:creationId xmlns:a16="http://schemas.microsoft.com/office/drawing/2014/main" xmlns="" id="{DCFFF650-4D8C-4971-941B-006AE10EC4F4}"/>
                </a:ext>
              </a:extLst>
            </p:cNvPr>
            <p:cNvCxnSpPr/>
            <p:nvPr/>
          </p:nvCxnSpPr>
          <p:spPr bwMode="auto">
            <a:xfrm>
              <a:off x="7917982" y="2272332"/>
              <a:ext cx="719811"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Arrow Connector 74">
              <a:extLst>
                <a:ext uri="{FF2B5EF4-FFF2-40B4-BE49-F238E27FC236}">
                  <a16:creationId xmlns:a16="http://schemas.microsoft.com/office/drawing/2014/main" xmlns="" id="{83F2C107-F1A8-4CDD-8D88-6E3E3388DFAA}"/>
                </a:ext>
              </a:extLst>
            </p:cNvPr>
            <p:cNvCxnSpPr/>
            <p:nvPr/>
          </p:nvCxnSpPr>
          <p:spPr bwMode="auto">
            <a:xfrm>
              <a:off x="7917982" y="2852931"/>
              <a:ext cx="719811"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a:extLst>
                <a:ext uri="{FF2B5EF4-FFF2-40B4-BE49-F238E27FC236}">
                  <a16:creationId xmlns:a16="http://schemas.microsoft.com/office/drawing/2014/main" xmlns="" id="{3DD87619-AC36-4BC6-AEFB-88A4E8720582}"/>
                </a:ext>
              </a:extLst>
            </p:cNvPr>
            <p:cNvCxnSpPr/>
            <p:nvPr/>
          </p:nvCxnSpPr>
          <p:spPr bwMode="auto">
            <a:xfrm>
              <a:off x="7917982" y="3433530"/>
              <a:ext cx="719811"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a:extLst>
                <a:ext uri="{FF2B5EF4-FFF2-40B4-BE49-F238E27FC236}">
                  <a16:creationId xmlns:a16="http://schemas.microsoft.com/office/drawing/2014/main" xmlns="" id="{B4448CB6-BF10-40FA-B58B-94684C315A10}"/>
                </a:ext>
              </a:extLst>
            </p:cNvPr>
            <p:cNvCxnSpPr/>
            <p:nvPr/>
          </p:nvCxnSpPr>
          <p:spPr bwMode="auto">
            <a:xfrm>
              <a:off x="7917982" y="4014129"/>
              <a:ext cx="719811"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a:extLst>
                <a:ext uri="{FF2B5EF4-FFF2-40B4-BE49-F238E27FC236}">
                  <a16:creationId xmlns:a16="http://schemas.microsoft.com/office/drawing/2014/main" xmlns="" id="{BB2FD960-F63D-4393-A1D5-75D47A076BEF}"/>
                </a:ext>
              </a:extLst>
            </p:cNvPr>
            <p:cNvCxnSpPr/>
            <p:nvPr/>
          </p:nvCxnSpPr>
          <p:spPr bwMode="auto">
            <a:xfrm>
              <a:off x="7917982" y="4594730"/>
              <a:ext cx="719811"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Arrow Connector 78">
              <a:extLst>
                <a:ext uri="{FF2B5EF4-FFF2-40B4-BE49-F238E27FC236}">
                  <a16:creationId xmlns:a16="http://schemas.microsoft.com/office/drawing/2014/main" xmlns="" id="{67E39257-1C89-47C5-9FB2-4718800E41F5}"/>
                </a:ext>
              </a:extLst>
            </p:cNvPr>
            <p:cNvCxnSpPr/>
            <p:nvPr/>
          </p:nvCxnSpPr>
          <p:spPr bwMode="auto">
            <a:xfrm>
              <a:off x="10797714" y="3041395"/>
              <a:ext cx="594885"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Arrow Connector 79">
              <a:extLst>
                <a:ext uri="{FF2B5EF4-FFF2-40B4-BE49-F238E27FC236}">
                  <a16:creationId xmlns:a16="http://schemas.microsoft.com/office/drawing/2014/main" xmlns="" id="{480BB6AE-506C-4206-BF81-FF8D2509D267}"/>
                </a:ext>
              </a:extLst>
            </p:cNvPr>
            <p:cNvCxnSpPr/>
            <p:nvPr/>
          </p:nvCxnSpPr>
          <p:spPr bwMode="auto">
            <a:xfrm>
              <a:off x="10791849" y="3740885"/>
              <a:ext cx="594885"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Arrow Connector 80">
              <a:extLst>
                <a:ext uri="{FF2B5EF4-FFF2-40B4-BE49-F238E27FC236}">
                  <a16:creationId xmlns:a16="http://schemas.microsoft.com/office/drawing/2014/main" xmlns="" id="{CE513BBA-527C-43DE-A4C1-18E44C712DA5}"/>
                </a:ext>
              </a:extLst>
            </p:cNvPr>
            <p:cNvCxnSpPr/>
            <p:nvPr/>
          </p:nvCxnSpPr>
          <p:spPr bwMode="auto">
            <a:xfrm>
              <a:off x="10791849" y="4440375"/>
              <a:ext cx="594885"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a:extLst>
                <a:ext uri="{FF2B5EF4-FFF2-40B4-BE49-F238E27FC236}">
                  <a16:creationId xmlns:a16="http://schemas.microsoft.com/office/drawing/2014/main" xmlns="" id="{8AE50301-7B74-4281-B9E6-FEDAEE8D0843}"/>
                </a:ext>
              </a:extLst>
            </p:cNvPr>
            <p:cNvCxnSpPr/>
            <p:nvPr/>
          </p:nvCxnSpPr>
          <p:spPr bwMode="auto">
            <a:xfrm>
              <a:off x="10785984" y="5139865"/>
              <a:ext cx="594885"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TextBox 82">
              <a:extLst>
                <a:ext uri="{FF2B5EF4-FFF2-40B4-BE49-F238E27FC236}">
                  <a16:creationId xmlns:a16="http://schemas.microsoft.com/office/drawing/2014/main" xmlns="" id="{F9BE76CE-1230-437B-98C4-9A0F44B19DA8}"/>
                </a:ext>
              </a:extLst>
            </p:cNvPr>
            <p:cNvSpPr txBox="1"/>
            <p:nvPr/>
          </p:nvSpPr>
          <p:spPr>
            <a:xfrm>
              <a:off x="8058986" y="1990971"/>
              <a:ext cx="1058688" cy="276999"/>
            </a:xfrm>
            <a:prstGeom prst="rect">
              <a:avLst/>
            </a:prstGeom>
            <a:noFill/>
          </p:spPr>
          <p:txBody>
            <a:bodyPr wrap="none" rtlCol="0">
              <a:spAutoFit/>
            </a:bodyPr>
            <a:lstStyle/>
            <a:p>
              <a:r>
                <a:rPr lang="en-GB" sz="1200" dirty="0">
                  <a:solidFill>
                    <a:prstClr val="black"/>
                  </a:solidFill>
                  <a:cs typeface="Arial" panose="020B0604020202020204" pitchFamily="34" charset="0"/>
                </a:rPr>
                <a:t>Light Naphtha</a:t>
              </a:r>
            </a:p>
          </p:txBody>
        </p:sp>
        <p:sp>
          <p:nvSpPr>
            <p:cNvPr id="84" name="TextBox 83">
              <a:extLst>
                <a:ext uri="{FF2B5EF4-FFF2-40B4-BE49-F238E27FC236}">
                  <a16:creationId xmlns:a16="http://schemas.microsoft.com/office/drawing/2014/main" xmlns="" id="{4CAF3673-DC7B-4F17-A870-1CD3A45B0D1D}"/>
                </a:ext>
              </a:extLst>
            </p:cNvPr>
            <p:cNvSpPr txBox="1"/>
            <p:nvPr/>
          </p:nvSpPr>
          <p:spPr>
            <a:xfrm>
              <a:off x="8081840" y="2565411"/>
              <a:ext cx="389850" cy="276999"/>
            </a:xfrm>
            <a:prstGeom prst="rect">
              <a:avLst/>
            </a:prstGeom>
            <a:noFill/>
          </p:spPr>
          <p:txBody>
            <a:bodyPr wrap="none" rtlCol="0">
              <a:spAutoFit/>
            </a:bodyPr>
            <a:lstStyle/>
            <a:p>
              <a:r>
                <a:rPr lang="en-GB" sz="1200" dirty="0">
                  <a:solidFill>
                    <a:prstClr val="black"/>
                  </a:solidFill>
                  <a:cs typeface="Arial" panose="020B0604020202020204" pitchFamily="34" charset="0"/>
                </a:rPr>
                <a:t>Jet</a:t>
              </a:r>
            </a:p>
          </p:txBody>
        </p:sp>
        <p:sp>
          <p:nvSpPr>
            <p:cNvPr id="85" name="TextBox 84">
              <a:extLst>
                <a:ext uri="{FF2B5EF4-FFF2-40B4-BE49-F238E27FC236}">
                  <a16:creationId xmlns:a16="http://schemas.microsoft.com/office/drawing/2014/main" xmlns="" id="{ECEF7E37-0C89-49BF-B0B7-4FFEBBFCF79A}"/>
                </a:ext>
              </a:extLst>
            </p:cNvPr>
            <p:cNvSpPr txBox="1"/>
            <p:nvPr/>
          </p:nvSpPr>
          <p:spPr>
            <a:xfrm>
              <a:off x="7996272" y="3145716"/>
              <a:ext cx="766107" cy="276999"/>
            </a:xfrm>
            <a:prstGeom prst="rect">
              <a:avLst/>
            </a:prstGeom>
            <a:noFill/>
          </p:spPr>
          <p:txBody>
            <a:bodyPr wrap="none" rtlCol="0">
              <a:spAutoFit/>
            </a:bodyPr>
            <a:lstStyle/>
            <a:p>
              <a:r>
                <a:rPr lang="en-GB" sz="1200" dirty="0">
                  <a:solidFill>
                    <a:prstClr val="black"/>
                  </a:solidFill>
                  <a:cs typeface="Arial" panose="020B0604020202020204" pitchFamily="34" charset="0"/>
                </a:rPr>
                <a:t>Kerosene</a:t>
              </a:r>
            </a:p>
          </p:txBody>
        </p:sp>
        <p:sp>
          <p:nvSpPr>
            <p:cNvPr id="86" name="TextBox 85">
              <a:extLst>
                <a:ext uri="{FF2B5EF4-FFF2-40B4-BE49-F238E27FC236}">
                  <a16:creationId xmlns:a16="http://schemas.microsoft.com/office/drawing/2014/main" xmlns="" id="{FA35C613-1887-4176-B437-02A54C22D987}"/>
                </a:ext>
              </a:extLst>
            </p:cNvPr>
            <p:cNvSpPr txBox="1"/>
            <p:nvPr/>
          </p:nvSpPr>
          <p:spPr>
            <a:xfrm>
              <a:off x="7963538" y="3743606"/>
              <a:ext cx="609462" cy="276999"/>
            </a:xfrm>
            <a:prstGeom prst="rect">
              <a:avLst/>
            </a:prstGeom>
            <a:noFill/>
          </p:spPr>
          <p:txBody>
            <a:bodyPr wrap="none" rtlCol="0">
              <a:spAutoFit/>
            </a:bodyPr>
            <a:lstStyle/>
            <a:p>
              <a:r>
                <a:rPr lang="en-GB" sz="1200" dirty="0">
                  <a:solidFill>
                    <a:prstClr val="black"/>
                  </a:solidFill>
                  <a:cs typeface="Arial" panose="020B0604020202020204" pitchFamily="34" charset="0"/>
                </a:rPr>
                <a:t>Diesel</a:t>
              </a:r>
            </a:p>
          </p:txBody>
        </p:sp>
        <p:sp>
          <p:nvSpPr>
            <p:cNvPr id="87" name="TextBox 86">
              <a:extLst>
                <a:ext uri="{FF2B5EF4-FFF2-40B4-BE49-F238E27FC236}">
                  <a16:creationId xmlns:a16="http://schemas.microsoft.com/office/drawing/2014/main" xmlns="" id="{7863BD17-64AE-468B-BCF9-BA18E77DE667}"/>
                </a:ext>
              </a:extLst>
            </p:cNvPr>
            <p:cNvSpPr txBox="1"/>
            <p:nvPr/>
          </p:nvSpPr>
          <p:spPr>
            <a:xfrm>
              <a:off x="8018233" y="4288741"/>
              <a:ext cx="527709" cy="276999"/>
            </a:xfrm>
            <a:prstGeom prst="rect">
              <a:avLst/>
            </a:prstGeom>
            <a:noFill/>
          </p:spPr>
          <p:txBody>
            <a:bodyPr wrap="none" rtlCol="0">
              <a:spAutoFit/>
            </a:bodyPr>
            <a:lstStyle/>
            <a:p>
              <a:r>
                <a:rPr lang="en-GB" sz="1200" dirty="0">
                  <a:solidFill>
                    <a:prstClr val="black"/>
                  </a:solidFill>
                  <a:cs typeface="Arial" panose="020B0604020202020204" pitchFamily="34" charset="0"/>
                </a:rPr>
                <a:t>GOA</a:t>
              </a:r>
            </a:p>
          </p:txBody>
        </p:sp>
        <p:sp>
          <p:nvSpPr>
            <p:cNvPr id="88" name="TextBox 87">
              <a:extLst>
                <a:ext uri="{FF2B5EF4-FFF2-40B4-BE49-F238E27FC236}">
                  <a16:creationId xmlns:a16="http://schemas.microsoft.com/office/drawing/2014/main" xmlns="" id="{E399D8EA-5172-4B79-B1C9-8642FDEC5C18}"/>
                </a:ext>
              </a:extLst>
            </p:cNvPr>
            <p:cNvSpPr txBox="1"/>
            <p:nvPr/>
          </p:nvSpPr>
          <p:spPr>
            <a:xfrm>
              <a:off x="7935935" y="4869046"/>
              <a:ext cx="1475532" cy="276999"/>
            </a:xfrm>
            <a:prstGeom prst="rect">
              <a:avLst/>
            </a:prstGeom>
            <a:noFill/>
          </p:spPr>
          <p:txBody>
            <a:bodyPr wrap="none" rtlCol="0">
              <a:spAutoFit/>
            </a:bodyPr>
            <a:lstStyle/>
            <a:p>
              <a:r>
                <a:rPr lang="en-GB" sz="1200" dirty="0">
                  <a:solidFill>
                    <a:prstClr val="black"/>
                  </a:solidFill>
                  <a:cs typeface="Arial" panose="020B0604020202020204" pitchFamily="34" charset="0"/>
                </a:rPr>
                <a:t>Atmospheric residue</a:t>
              </a:r>
            </a:p>
          </p:txBody>
        </p:sp>
        <p:sp>
          <p:nvSpPr>
            <p:cNvPr id="89" name="TextBox 88">
              <a:extLst>
                <a:ext uri="{FF2B5EF4-FFF2-40B4-BE49-F238E27FC236}">
                  <a16:creationId xmlns:a16="http://schemas.microsoft.com/office/drawing/2014/main" xmlns="" id="{9A8A578C-62C1-42DD-AC1B-8D2A7CE4220E}"/>
                </a:ext>
              </a:extLst>
            </p:cNvPr>
            <p:cNvSpPr txBox="1"/>
            <p:nvPr/>
          </p:nvSpPr>
          <p:spPr>
            <a:xfrm>
              <a:off x="10724493" y="2565411"/>
              <a:ext cx="1234638" cy="461665"/>
            </a:xfrm>
            <a:prstGeom prst="rect">
              <a:avLst/>
            </a:prstGeom>
            <a:noFill/>
          </p:spPr>
          <p:txBody>
            <a:bodyPr wrap="square" rtlCol="0">
              <a:spAutoFit/>
            </a:bodyPr>
            <a:lstStyle/>
            <a:p>
              <a:r>
                <a:rPr lang="en-GB" sz="1200" dirty="0">
                  <a:solidFill>
                    <a:prstClr val="black"/>
                  </a:solidFill>
                  <a:cs typeface="Arial" panose="020B0604020202020204" pitchFamily="34" charset="0"/>
                </a:rPr>
                <a:t>Light vacuum gas oil (</a:t>
              </a:r>
              <a:r>
                <a:rPr lang="en-GB" sz="1200" dirty="0" err="1">
                  <a:solidFill>
                    <a:prstClr val="black"/>
                  </a:solidFill>
                  <a:cs typeface="Arial" panose="020B0604020202020204" pitchFamily="34" charset="0"/>
                </a:rPr>
                <a:t>VGO</a:t>
              </a:r>
              <a:r>
                <a:rPr lang="en-GB" sz="1200" dirty="0">
                  <a:solidFill>
                    <a:prstClr val="black"/>
                  </a:solidFill>
                  <a:cs typeface="Arial" panose="020B0604020202020204" pitchFamily="34" charset="0"/>
                </a:rPr>
                <a:t>)</a:t>
              </a:r>
            </a:p>
          </p:txBody>
        </p:sp>
        <p:sp>
          <p:nvSpPr>
            <p:cNvPr id="90" name="TextBox 89">
              <a:extLst>
                <a:ext uri="{FF2B5EF4-FFF2-40B4-BE49-F238E27FC236}">
                  <a16:creationId xmlns:a16="http://schemas.microsoft.com/office/drawing/2014/main" xmlns="" id="{556AD598-75AA-43DC-BC07-8D03B4E1F619}"/>
                </a:ext>
              </a:extLst>
            </p:cNvPr>
            <p:cNvSpPr txBox="1"/>
            <p:nvPr/>
          </p:nvSpPr>
          <p:spPr>
            <a:xfrm>
              <a:off x="10870613" y="3434419"/>
              <a:ext cx="1032399" cy="276999"/>
            </a:xfrm>
            <a:prstGeom prst="rect">
              <a:avLst/>
            </a:prstGeom>
            <a:noFill/>
          </p:spPr>
          <p:txBody>
            <a:bodyPr wrap="none" rtlCol="0">
              <a:spAutoFit/>
            </a:bodyPr>
            <a:lstStyle/>
            <a:p>
              <a:r>
                <a:rPr lang="en-GB" sz="1200" dirty="0">
                  <a:solidFill>
                    <a:prstClr val="black"/>
                  </a:solidFill>
                  <a:cs typeface="Arial" panose="020B0604020202020204" pitchFamily="34" charset="0"/>
                </a:rPr>
                <a:t>Medium </a:t>
              </a:r>
              <a:r>
                <a:rPr lang="en-GB" sz="1200" dirty="0" err="1">
                  <a:solidFill>
                    <a:prstClr val="black"/>
                  </a:solidFill>
                  <a:cs typeface="Arial" panose="020B0604020202020204" pitchFamily="34" charset="0"/>
                </a:rPr>
                <a:t>VGO</a:t>
              </a:r>
              <a:endParaRPr lang="en-GB" sz="1200" dirty="0">
                <a:solidFill>
                  <a:prstClr val="black"/>
                </a:solidFill>
                <a:cs typeface="Arial" panose="020B0604020202020204" pitchFamily="34" charset="0"/>
              </a:endParaRPr>
            </a:p>
          </p:txBody>
        </p:sp>
        <p:sp>
          <p:nvSpPr>
            <p:cNvPr id="91" name="TextBox 90">
              <a:extLst>
                <a:ext uri="{FF2B5EF4-FFF2-40B4-BE49-F238E27FC236}">
                  <a16:creationId xmlns:a16="http://schemas.microsoft.com/office/drawing/2014/main" xmlns="" id="{6298CEB4-5C3D-4E94-A3C9-4D7599C3F942}"/>
                </a:ext>
              </a:extLst>
            </p:cNvPr>
            <p:cNvSpPr txBox="1"/>
            <p:nvPr/>
          </p:nvSpPr>
          <p:spPr>
            <a:xfrm>
              <a:off x="10853028" y="4137819"/>
              <a:ext cx="888064" cy="276999"/>
            </a:xfrm>
            <a:prstGeom prst="rect">
              <a:avLst/>
            </a:prstGeom>
            <a:noFill/>
          </p:spPr>
          <p:txBody>
            <a:bodyPr wrap="none" rtlCol="0">
              <a:spAutoFit/>
            </a:bodyPr>
            <a:lstStyle/>
            <a:p>
              <a:r>
                <a:rPr lang="en-GB" sz="1200" dirty="0">
                  <a:solidFill>
                    <a:prstClr val="black"/>
                  </a:solidFill>
                  <a:cs typeface="Arial" panose="020B0604020202020204" pitchFamily="34" charset="0"/>
                </a:rPr>
                <a:t>Heavy </a:t>
              </a:r>
              <a:r>
                <a:rPr lang="en-GB" sz="1200" dirty="0" err="1">
                  <a:solidFill>
                    <a:prstClr val="black"/>
                  </a:solidFill>
                  <a:cs typeface="Arial" panose="020B0604020202020204" pitchFamily="34" charset="0"/>
                </a:rPr>
                <a:t>VGO</a:t>
              </a:r>
              <a:endParaRPr lang="en-GB" sz="1200" dirty="0">
                <a:solidFill>
                  <a:prstClr val="black"/>
                </a:solidFill>
                <a:cs typeface="Arial" panose="020B0604020202020204" pitchFamily="34" charset="0"/>
              </a:endParaRPr>
            </a:p>
          </p:txBody>
        </p:sp>
        <p:sp>
          <p:nvSpPr>
            <p:cNvPr id="92" name="TextBox 91">
              <a:extLst>
                <a:ext uri="{FF2B5EF4-FFF2-40B4-BE49-F238E27FC236}">
                  <a16:creationId xmlns:a16="http://schemas.microsoft.com/office/drawing/2014/main" xmlns="" id="{F8690E3C-C0C3-4463-A09B-FB8F206F1AEC}"/>
                </a:ext>
              </a:extLst>
            </p:cNvPr>
            <p:cNvSpPr txBox="1"/>
            <p:nvPr/>
          </p:nvSpPr>
          <p:spPr>
            <a:xfrm>
              <a:off x="10835443" y="4841219"/>
              <a:ext cx="1182311" cy="276999"/>
            </a:xfrm>
            <a:prstGeom prst="rect">
              <a:avLst/>
            </a:prstGeom>
            <a:noFill/>
          </p:spPr>
          <p:txBody>
            <a:bodyPr wrap="none" rtlCol="0">
              <a:spAutoFit/>
            </a:bodyPr>
            <a:lstStyle/>
            <a:p>
              <a:r>
                <a:rPr lang="en-GB" sz="1200" dirty="0">
                  <a:solidFill>
                    <a:prstClr val="black"/>
                  </a:solidFill>
                  <a:cs typeface="Arial" panose="020B0604020202020204" pitchFamily="34" charset="0"/>
                </a:rPr>
                <a:t>Vacuum residue</a:t>
              </a:r>
            </a:p>
          </p:txBody>
        </p:sp>
        <p:grpSp>
          <p:nvGrpSpPr>
            <p:cNvPr id="93" name="Group 92">
              <a:extLst>
                <a:ext uri="{FF2B5EF4-FFF2-40B4-BE49-F238E27FC236}">
                  <a16:creationId xmlns:a16="http://schemas.microsoft.com/office/drawing/2014/main" xmlns="" id="{495B90DB-23FA-4060-836F-9C16989A5B4B}"/>
                </a:ext>
              </a:extLst>
            </p:cNvPr>
            <p:cNvGrpSpPr>
              <a:grpSpLocks noChangeAspect="1"/>
            </p:cNvGrpSpPr>
            <p:nvPr/>
          </p:nvGrpSpPr>
          <p:grpSpPr>
            <a:xfrm>
              <a:off x="5578774" y="4847448"/>
              <a:ext cx="625394" cy="625348"/>
              <a:chOff x="3154387" y="3069040"/>
              <a:chExt cx="1440106" cy="1440000"/>
            </a:xfrm>
          </p:grpSpPr>
          <p:sp>
            <p:nvSpPr>
              <p:cNvPr id="124" name="Oval 123">
                <a:extLst>
                  <a:ext uri="{FF2B5EF4-FFF2-40B4-BE49-F238E27FC236}">
                    <a16:creationId xmlns:a16="http://schemas.microsoft.com/office/drawing/2014/main" xmlns="" id="{1AF76232-B0B9-4644-B17D-A16BDE15154B}"/>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algn="ctr">
                  <a:defRPr/>
                </a:pPr>
                <a:endParaRPr lang="en-GB" sz="1600" kern="0">
                  <a:ln w="6350">
                    <a:solidFill>
                      <a:prstClr val="black"/>
                    </a:solidFill>
                  </a:ln>
                  <a:solidFill>
                    <a:prstClr val="white"/>
                  </a:solidFill>
                  <a:cs typeface="Arial" panose="020B0604020202020204" pitchFamily="34" charset="0"/>
                </a:endParaRPr>
              </a:p>
            </p:txBody>
          </p:sp>
          <p:sp>
            <p:nvSpPr>
              <p:cNvPr id="125" name="Freeform 34">
                <a:extLst>
                  <a:ext uri="{FF2B5EF4-FFF2-40B4-BE49-F238E27FC236}">
                    <a16:creationId xmlns:a16="http://schemas.microsoft.com/office/drawing/2014/main" xmlns="" id="{768F6DCC-9743-4237-839B-E9C2A891A0BD}"/>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algn="ctr">
                  <a:defRPr/>
                </a:pPr>
                <a:endParaRPr lang="en-GB" sz="1600" kern="0">
                  <a:solidFill>
                    <a:prstClr val="white"/>
                  </a:solidFill>
                  <a:cs typeface="Arial" panose="020B0604020202020204" pitchFamily="34" charset="0"/>
                </a:endParaRPr>
              </a:p>
            </p:txBody>
          </p:sp>
          <p:cxnSp>
            <p:nvCxnSpPr>
              <p:cNvPr id="126" name="Straight Connector 125">
                <a:extLst>
                  <a:ext uri="{FF2B5EF4-FFF2-40B4-BE49-F238E27FC236}">
                    <a16:creationId xmlns:a16="http://schemas.microsoft.com/office/drawing/2014/main" xmlns="" id="{9E612546-4B73-4566-8B57-FE4855473C7E}"/>
                  </a:ext>
                </a:extLst>
              </p:cNvPr>
              <p:cNvCxnSpPr>
                <a:endCxn id="124"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127" name="Straight Arrow Connector 126">
                <a:extLst>
                  <a:ext uri="{FF2B5EF4-FFF2-40B4-BE49-F238E27FC236}">
                    <a16:creationId xmlns:a16="http://schemas.microsoft.com/office/drawing/2014/main" xmlns="" id="{947094B9-EF4E-45A3-9F7A-E7D038BABFB4}"/>
                  </a:ext>
                </a:extLst>
              </p:cNvPr>
              <p:cNvCxnSpPr>
                <a:stCxn id="124"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grpSp>
          <p:nvGrpSpPr>
            <p:cNvPr id="94" name="Group 93">
              <a:extLst>
                <a:ext uri="{FF2B5EF4-FFF2-40B4-BE49-F238E27FC236}">
                  <a16:creationId xmlns:a16="http://schemas.microsoft.com/office/drawing/2014/main" xmlns="" id="{E225C1A6-E02C-4E99-AA72-462E510D540D}"/>
                </a:ext>
              </a:extLst>
            </p:cNvPr>
            <p:cNvGrpSpPr>
              <a:grpSpLocks noChangeAspect="1"/>
            </p:cNvGrpSpPr>
            <p:nvPr/>
          </p:nvGrpSpPr>
          <p:grpSpPr>
            <a:xfrm>
              <a:off x="3996369" y="4847448"/>
              <a:ext cx="625394" cy="625348"/>
              <a:chOff x="3154387" y="3069040"/>
              <a:chExt cx="1440106" cy="1440000"/>
            </a:xfrm>
          </p:grpSpPr>
          <p:sp>
            <p:nvSpPr>
              <p:cNvPr id="120" name="Oval 119">
                <a:extLst>
                  <a:ext uri="{FF2B5EF4-FFF2-40B4-BE49-F238E27FC236}">
                    <a16:creationId xmlns:a16="http://schemas.microsoft.com/office/drawing/2014/main" xmlns="" id="{3B9C8C15-3602-4A6B-8A8F-09FD42126AEB}"/>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w="6350">
                    <a:solidFill>
                      <a:prstClr val="black"/>
                    </a:solidFill>
                  </a:ln>
                  <a:solidFill>
                    <a:prstClr val="white"/>
                  </a:solidFill>
                  <a:effectLst/>
                  <a:uLnTx/>
                  <a:uFillTx/>
                </a:endParaRPr>
              </a:p>
            </p:txBody>
          </p:sp>
          <p:sp>
            <p:nvSpPr>
              <p:cNvPr id="121" name="Freeform 34">
                <a:extLst>
                  <a:ext uri="{FF2B5EF4-FFF2-40B4-BE49-F238E27FC236}">
                    <a16:creationId xmlns:a16="http://schemas.microsoft.com/office/drawing/2014/main" xmlns="" id="{D59C103F-71CC-4ECD-9F4A-75B881F6A953}"/>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cxnSp>
            <p:nvCxnSpPr>
              <p:cNvPr id="122" name="Straight Connector 121">
                <a:extLst>
                  <a:ext uri="{FF2B5EF4-FFF2-40B4-BE49-F238E27FC236}">
                    <a16:creationId xmlns:a16="http://schemas.microsoft.com/office/drawing/2014/main" xmlns="" id="{A325E8D1-7BB2-46E6-A3D5-48175F8A577A}"/>
                  </a:ext>
                </a:extLst>
              </p:cNvPr>
              <p:cNvCxnSpPr>
                <a:endCxn id="120"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123" name="Straight Arrow Connector 122">
                <a:extLst>
                  <a:ext uri="{FF2B5EF4-FFF2-40B4-BE49-F238E27FC236}">
                    <a16:creationId xmlns:a16="http://schemas.microsoft.com/office/drawing/2014/main" xmlns="" id="{681ED50C-CE1F-4FE9-A1C7-57C589749E13}"/>
                  </a:ext>
                </a:extLst>
              </p:cNvPr>
              <p:cNvCxnSpPr>
                <a:stCxn id="120"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sp>
          <p:nvSpPr>
            <p:cNvPr id="95" name="Rounded Rectangle 66">
              <a:extLst>
                <a:ext uri="{FF2B5EF4-FFF2-40B4-BE49-F238E27FC236}">
                  <a16:creationId xmlns:a16="http://schemas.microsoft.com/office/drawing/2014/main" xmlns="" id="{EFE60746-4DD9-4A4D-A076-49FD5F37AD8D}"/>
                </a:ext>
              </a:extLst>
            </p:cNvPr>
            <p:cNvSpPr/>
            <p:nvPr/>
          </p:nvSpPr>
          <p:spPr bwMode="auto">
            <a:xfrm>
              <a:off x="4912336" y="4174758"/>
              <a:ext cx="336625" cy="11470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ysClr val="window" lastClr="FFFFFF">
                    <a:lumMod val="50000"/>
                  </a:sysClr>
                </a:gs>
                <a:gs pos="50000">
                  <a:sysClr val="window" lastClr="FFFFFF">
                    <a:lumMod val="95000"/>
                  </a:sysClr>
                </a:gs>
                <a:gs pos="100000">
                  <a:sysClr val="window" lastClr="FFFFFF">
                    <a:lumMod val="50000"/>
                  </a:sysClr>
                </a:gs>
              </a:gsLst>
              <a:lin ang="0" scaled="1"/>
              <a:tileRect/>
            </a:gradFill>
            <a:ln w="12700" cap="flat" cmpd="sng" algn="ctr">
              <a:solidFill>
                <a:sysClr val="windowText" lastClr="00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defTabSz="839788" eaLnBrk="1" fontAlgn="base" latinLnBrk="0" hangingPunct="1">
                <a:lnSpc>
                  <a:spcPct val="100000"/>
                </a:lnSpc>
                <a:spcBef>
                  <a:spcPct val="0"/>
                </a:spcBef>
                <a:spcAft>
                  <a:spcPct val="0"/>
                </a:spcAft>
                <a:buClrTx/>
                <a:buSzTx/>
                <a:buFontTx/>
                <a:buNone/>
                <a:tabLst/>
                <a:defRPr/>
              </a:pPr>
              <a:endParaRPr kumimoji="0" lang="en-GB" sz="3300" b="0" i="0" u="none" strike="noStrike" kern="0" cap="none" spc="0" normalizeH="0" baseline="0" noProof="0">
                <a:ln>
                  <a:noFill/>
                </a:ln>
                <a:solidFill>
                  <a:prstClr val="black"/>
                </a:solidFill>
                <a:effectLst/>
                <a:uLnTx/>
                <a:uFillTx/>
              </a:endParaRPr>
            </a:p>
          </p:txBody>
        </p:sp>
        <p:grpSp>
          <p:nvGrpSpPr>
            <p:cNvPr id="96" name="Group 95">
              <a:extLst>
                <a:ext uri="{FF2B5EF4-FFF2-40B4-BE49-F238E27FC236}">
                  <a16:creationId xmlns:a16="http://schemas.microsoft.com/office/drawing/2014/main" xmlns="" id="{D3744230-A8ED-4DC6-A3AD-E9AF14DDF465}"/>
                </a:ext>
              </a:extLst>
            </p:cNvPr>
            <p:cNvGrpSpPr>
              <a:grpSpLocks noChangeAspect="1"/>
            </p:cNvGrpSpPr>
            <p:nvPr/>
          </p:nvGrpSpPr>
          <p:grpSpPr>
            <a:xfrm>
              <a:off x="6654149" y="4814740"/>
              <a:ext cx="414590" cy="552787"/>
              <a:chOff x="2146275" y="930665"/>
              <a:chExt cx="1080120" cy="1440160"/>
            </a:xfrm>
          </p:grpSpPr>
          <p:sp>
            <p:nvSpPr>
              <p:cNvPr id="118" name="Freeform 14">
                <a:extLst>
                  <a:ext uri="{FF2B5EF4-FFF2-40B4-BE49-F238E27FC236}">
                    <a16:creationId xmlns:a16="http://schemas.microsoft.com/office/drawing/2014/main" xmlns="" id="{DEDB7627-7605-4249-98E2-11995FD9AB46}"/>
                  </a:ext>
                </a:extLst>
              </p:cNvPr>
              <p:cNvSpPr/>
              <p:nvPr/>
            </p:nvSpPr>
            <p:spPr>
              <a:xfrm>
                <a:off x="2146275" y="930665"/>
                <a:ext cx="1080120" cy="1440160"/>
              </a:xfrm>
              <a:custGeom>
                <a:avLst/>
                <a:gdLst>
                  <a:gd name="connsiteX0" fmla="*/ 723900 w 2171700"/>
                  <a:gd name="connsiteY0" fmla="*/ 0 h 3604260"/>
                  <a:gd name="connsiteX1" fmla="*/ 723900 w 2171700"/>
                  <a:gd name="connsiteY1" fmla="*/ 731520 h 3604260"/>
                  <a:gd name="connsiteX2" fmla="*/ 0 w 2171700"/>
                  <a:gd name="connsiteY2" fmla="*/ 1440180 h 3604260"/>
                  <a:gd name="connsiteX3" fmla="*/ 0 w 2171700"/>
                  <a:gd name="connsiteY3" fmla="*/ 3604260 h 3604260"/>
                  <a:gd name="connsiteX4" fmla="*/ 2171700 w 2171700"/>
                  <a:gd name="connsiteY4" fmla="*/ 3604260 h 3604260"/>
                  <a:gd name="connsiteX5" fmla="*/ 2164080 w 2171700"/>
                  <a:gd name="connsiteY5" fmla="*/ 1447800 h 3604260"/>
                  <a:gd name="connsiteX6" fmla="*/ 1447800 w 2171700"/>
                  <a:gd name="connsiteY6" fmla="*/ 731520 h 3604260"/>
                  <a:gd name="connsiteX7" fmla="*/ 1447800 w 2171700"/>
                  <a:gd name="connsiteY7" fmla="*/ 15240 h 3604260"/>
                  <a:gd name="connsiteX8" fmla="*/ 723900 w 2171700"/>
                  <a:gd name="connsiteY8" fmla="*/ 0 h 3604260"/>
                  <a:gd name="connsiteX0" fmla="*/ 717550 w 2171700"/>
                  <a:gd name="connsiteY0" fmla="*/ 635 h 3589020"/>
                  <a:gd name="connsiteX1" fmla="*/ 723900 w 2171700"/>
                  <a:gd name="connsiteY1" fmla="*/ 716280 h 3589020"/>
                  <a:gd name="connsiteX2" fmla="*/ 0 w 2171700"/>
                  <a:gd name="connsiteY2" fmla="*/ 1424940 h 3589020"/>
                  <a:gd name="connsiteX3" fmla="*/ 0 w 2171700"/>
                  <a:gd name="connsiteY3" fmla="*/ 3589020 h 3589020"/>
                  <a:gd name="connsiteX4" fmla="*/ 2171700 w 2171700"/>
                  <a:gd name="connsiteY4" fmla="*/ 3589020 h 3589020"/>
                  <a:gd name="connsiteX5" fmla="*/ 2164080 w 2171700"/>
                  <a:gd name="connsiteY5" fmla="*/ 1432560 h 3589020"/>
                  <a:gd name="connsiteX6" fmla="*/ 1447800 w 2171700"/>
                  <a:gd name="connsiteY6" fmla="*/ 716280 h 3589020"/>
                  <a:gd name="connsiteX7" fmla="*/ 1447800 w 2171700"/>
                  <a:gd name="connsiteY7" fmla="*/ 0 h 3589020"/>
                  <a:gd name="connsiteX8" fmla="*/ 717550 w 2171700"/>
                  <a:gd name="connsiteY8" fmla="*/ 635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589020">
                    <a:moveTo>
                      <a:pt x="717550" y="635"/>
                    </a:moveTo>
                    <a:cubicBezTo>
                      <a:pt x="719667" y="239183"/>
                      <a:pt x="721783" y="477732"/>
                      <a:pt x="723900" y="716280"/>
                    </a:cubicBezTo>
                    <a:lnTo>
                      <a:pt x="0" y="1424940"/>
                    </a:lnTo>
                    <a:lnTo>
                      <a:pt x="0" y="3589020"/>
                    </a:lnTo>
                    <a:lnTo>
                      <a:pt x="2171700" y="3589020"/>
                    </a:lnTo>
                    <a:lnTo>
                      <a:pt x="2164080" y="1432560"/>
                    </a:lnTo>
                    <a:lnTo>
                      <a:pt x="1447800" y="716280"/>
                    </a:lnTo>
                    <a:lnTo>
                      <a:pt x="1447800" y="0"/>
                    </a:lnTo>
                    <a:lnTo>
                      <a:pt x="717550" y="635"/>
                    </a:lnTo>
                    <a:close/>
                  </a:path>
                </a:pathLst>
              </a:custGeom>
              <a:gradFill flip="none" rotWithShape="1">
                <a:gsLst>
                  <a:gs pos="0">
                    <a:srgbClr val="FFF200"/>
                  </a:gs>
                  <a:gs pos="45000">
                    <a:srgbClr val="FF7A00"/>
                  </a:gs>
                  <a:gs pos="70000">
                    <a:srgbClr val="FF0300"/>
                  </a:gs>
                  <a:gs pos="100000">
                    <a:srgbClr val="4D0808"/>
                  </a:gs>
                </a:gsLst>
                <a:lin ang="540000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19" name="Freeform 16">
                <a:extLst>
                  <a:ext uri="{FF2B5EF4-FFF2-40B4-BE49-F238E27FC236}">
                    <a16:creationId xmlns:a16="http://schemas.microsoft.com/office/drawing/2014/main" xmlns="" id="{5F6413FD-6556-4B73-B4C5-53C4E43A5E14}"/>
                  </a:ext>
                </a:extLst>
              </p:cNvPr>
              <p:cNvSpPr/>
              <p:nvPr/>
            </p:nvSpPr>
            <p:spPr>
              <a:xfrm>
                <a:off x="2502515" y="1812187"/>
                <a:ext cx="720080" cy="290478"/>
              </a:xfrm>
              <a:custGeom>
                <a:avLst/>
                <a:gdLst>
                  <a:gd name="connsiteX0" fmla="*/ 1440180 w 1447800"/>
                  <a:gd name="connsiteY0" fmla="*/ 0 h 723900"/>
                  <a:gd name="connsiteX1" fmla="*/ 0 w 1447800"/>
                  <a:gd name="connsiteY1" fmla="*/ 0 h 723900"/>
                  <a:gd name="connsiteX2" fmla="*/ 723900 w 1447800"/>
                  <a:gd name="connsiteY2" fmla="*/ 365760 h 723900"/>
                  <a:gd name="connsiteX3" fmla="*/ 0 w 1447800"/>
                  <a:gd name="connsiteY3" fmla="*/ 723900 h 723900"/>
                  <a:gd name="connsiteX4" fmla="*/ 1447800 w 1447800"/>
                  <a:gd name="connsiteY4" fmla="*/ 7239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723900">
                    <a:moveTo>
                      <a:pt x="1440180" y="0"/>
                    </a:moveTo>
                    <a:lnTo>
                      <a:pt x="0" y="0"/>
                    </a:lnTo>
                    <a:lnTo>
                      <a:pt x="723900" y="365760"/>
                    </a:lnTo>
                    <a:lnTo>
                      <a:pt x="0" y="723900"/>
                    </a:lnTo>
                    <a:lnTo>
                      <a:pt x="1447800" y="72390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grpSp>
          <p:nvGrpSpPr>
            <p:cNvPr id="97" name="Group 96">
              <a:extLst>
                <a:ext uri="{FF2B5EF4-FFF2-40B4-BE49-F238E27FC236}">
                  <a16:creationId xmlns:a16="http://schemas.microsoft.com/office/drawing/2014/main" xmlns="" id="{A8BC6317-4A32-4CC1-93AC-613D27A36922}"/>
                </a:ext>
              </a:extLst>
            </p:cNvPr>
            <p:cNvGrpSpPr>
              <a:grpSpLocks noChangeAspect="1"/>
            </p:cNvGrpSpPr>
            <p:nvPr/>
          </p:nvGrpSpPr>
          <p:grpSpPr>
            <a:xfrm>
              <a:off x="9580953" y="4814740"/>
              <a:ext cx="414590" cy="552787"/>
              <a:chOff x="2146275" y="930665"/>
              <a:chExt cx="1080120" cy="1440160"/>
            </a:xfrm>
          </p:grpSpPr>
          <p:sp>
            <p:nvSpPr>
              <p:cNvPr id="116" name="Freeform 14">
                <a:extLst>
                  <a:ext uri="{FF2B5EF4-FFF2-40B4-BE49-F238E27FC236}">
                    <a16:creationId xmlns:a16="http://schemas.microsoft.com/office/drawing/2014/main" xmlns="" id="{C2EE76DE-4879-4623-A864-5D233FDD4C31}"/>
                  </a:ext>
                </a:extLst>
              </p:cNvPr>
              <p:cNvSpPr/>
              <p:nvPr/>
            </p:nvSpPr>
            <p:spPr>
              <a:xfrm>
                <a:off x="2146275" y="930665"/>
                <a:ext cx="1080120" cy="1440160"/>
              </a:xfrm>
              <a:custGeom>
                <a:avLst/>
                <a:gdLst>
                  <a:gd name="connsiteX0" fmla="*/ 723900 w 2171700"/>
                  <a:gd name="connsiteY0" fmla="*/ 0 h 3604260"/>
                  <a:gd name="connsiteX1" fmla="*/ 723900 w 2171700"/>
                  <a:gd name="connsiteY1" fmla="*/ 731520 h 3604260"/>
                  <a:gd name="connsiteX2" fmla="*/ 0 w 2171700"/>
                  <a:gd name="connsiteY2" fmla="*/ 1440180 h 3604260"/>
                  <a:gd name="connsiteX3" fmla="*/ 0 w 2171700"/>
                  <a:gd name="connsiteY3" fmla="*/ 3604260 h 3604260"/>
                  <a:gd name="connsiteX4" fmla="*/ 2171700 w 2171700"/>
                  <a:gd name="connsiteY4" fmla="*/ 3604260 h 3604260"/>
                  <a:gd name="connsiteX5" fmla="*/ 2164080 w 2171700"/>
                  <a:gd name="connsiteY5" fmla="*/ 1447800 h 3604260"/>
                  <a:gd name="connsiteX6" fmla="*/ 1447800 w 2171700"/>
                  <a:gd name="connsiteY6" fmla="*/ 731520 h 3604260"/>
                  <a:gd name="connsiteX7" fmla="*/ 1447800 w 2171700"/>
                  <a:gd name="connsiteY7" fmla="*/ 15240 h 3604260"/>
                  <a:gd name="connsiteX8" fmla="*/ 723900 w 2171700"/>
                  <a:gd name="connsiteY8" fmla="*/ 0 h 3604260"/>
                  <a:gd name="connsiteX0" fmla="*/ 717550 w 2171700"/>
                  <a:gd name="connsiteY0" fmla="*/ 635 h 3589020"/>
                  <a:gd name="connsiteX1" fmla="*/ 723900 w 2171700"/>
                  <a:gd name="connsiteY1" fmla="*/ 716280 h 3589020"/>
                  <a:gd name="connsiteX2" fmla="*/ 0 w 2171700"/>
                  <a:gd name="connsiteY2" fmla="*/ 1424940 h 3589020"/>
                  <a:gd name="connsiteX3" fmla="*/ 0 w 2171700"/>
                  <a:gd name="connsiteY3" fmla="*/ 3589020 h 3589020"/>
                  <a:gd name="connsiteX4" fmla="*/ 2171700 w 2171700"/>
                  <a:gd name="connsiteY4" fmla="*/ 3589020 h 3589020"/>
                  <a:gd name="connsiteX5" fmla="*/ 2164080 w 2171700"/>
                  <a:gd name="connsiteY5" fmla="*/ 1432560 h 3589020"/>
                  <a:gd name="connsiteX6" fmla="*/ 1447800 w 2171700"/>
                  <a:gd name="connsiteY6" fmla="*/ 716280 h 3589020"/>
                  <a:gd name="connsiteX7" fmla="*/ 1447800 w 2171700"/>
                  <a:gd name="connsiteY7" fmla="*/ 0 h 3589020"/>
                  <a:gd name="connsiteX8" fmla="*/ 717550 w 2171700"/>
                  <a:gd name="connsiteY8" fmla="*/ 635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589020">
                    <a:moveTo>
                      <a:pt x="717550" y="635"/>
                    </a:moveTo>
                    <a:cubicBezTo>
                      <a:pt x="719667" y="239183"/>
                      <a:pt x="721783" y="477732"/>
                      <a:pt x="723900" y="716280"/>
                    </a:cubicBezTo>
                    <a:lnTo>
                      <a:pt x="0" y="1424940"/>
                    </a:lnTo>
                    <a:lnTo>
                      <a:pt x="0" y="3589020"/>
                    </a:lnTo>
                    <a:lnTo>
                      <a:pt x="2171700" y="3589020"/>
                    </a:lnTo>
                    <a:lnTo>
                      <a:pt x="2164080" y="1432560"/>
                    </a:lnTo>
                    <a:lnTo>
                      <a:pt x="1447800" y="716280"/>
                    </a:lnTo>
                    <a:lnTo>
                      <a:pt x="1447800" y="0"/>
                    </a:lnTo>
                    <a:lnTo>
                      <a:pt x="717550" y="635"/>
                    </a:lnTo>
                    <a:close/>
                  </a:path>
                </a:pathLst>
              </a:custGeom>
              <a:gradFill flip="none" rotWithShape="1">
                <a:gsLst>
                  <a:gs pos="0">
                    <a:srgbClr val="FFF200"/>
                  </a:gs>
                  <a:gs pos="45000">
                    <a:srgbClr val="FF7A00"/>
                  </a:gs>
                  <a:gs pos="70000">
                    <a:srgbClr val="FF0300"/>
                  </a:gs>
                  <a:gs pos="100000">
                    <a:srgbClr val="4D0808"/>
                  </a:gs>
                </a:gsLst>
                <a:lin ang="540000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17" name="Freeform 16">
                <a:extLst>
                  <a:ext uri="{FF2B5EF4-FFF2-40B4-BE49-F238E27FC236}">
                    <a16:creationId xmlns:a16="http://schemas.microsoft.com/office/drawing/2014/main" xmlns="" id="{61C40633-DA0D-44C6-AD82-0D329CB47B21}"/>
                  </a:ext>
                </a:extLst>
              </p:cNvPr>
              <p:cNvSpPr/>
              <p:nvPr/>
            </p:nvSpPr>
            <p:spPr>
              <a:xfrm>
                <a:off x="2502515" y="1812187"/>
                <a:ext cx="720080" cy="290478"/>
              </a:xfrm>
              <a:custGeom>
                <a:avLst/>
                <a:gdLst>
                  <a:gd name="connsiteX0" fmla="*/ 1440180 w 1447800"/>
                  <a:gd name="connsiteY0" fmla="*/ 0 h 723900"/>
                  <a:gd name="connsiteX1" fmla="*/ 0 w 1447800"/>
                  <a:gd name="connsiteY1" fmla="*/ 0 h 723900"/>
                  <a:gd name="connsiteX2" fmla="*/ 723900 w 1447800"/>
                  <a:gd name="connsiteY2" fmla="*/ 365760 h 723900"/>
                  <a:gd name="connsiteX3" fmla="*/ 0 w 1447800"/>
                  <a:gd name="connsiteY3" fmla="*/ 723900 h 723900"/>
                  <a:gd name="connsiteX4" fmla="*/ 1447800 w 1447800"/>
                  <a:gd name="connsiteY4" fmla="*/ 7239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723900">
                    <a:moveTo>
                      <a:pt x="1440180" y="0"/>
                    </a:moveTo>
                    <a:lnTo>
                      <a:pt x="0" y="0"/>
                    </a:lnTo>
                    <a:lnTo>
                      <a:pt x="723900" y="365760"/>
                    </a:lnTo>
                    <a:lnTo>
                      <a:pt x="0" y="723900"/>
                    </a:lnTo>
                    <a:lnTo>
                      <a:pt x="1447800" y="72390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cxnSp>
          <p:nvCxnSpPr>
            <p:cNvPr id="98" name="Straight Arrow Connector 97">
              <a:extLst>
                <a:ext uri="{FF2B5EF4-FFF2-40B4-BE49-F238E27FC236}">
                  <a16:creationId xmlns:a16="http://schemas.microsoft.com/office/drawing/2014/main" xmlns="" id="{C8CDA267-0AF7-4C17-9D53-00088612DD1B}"/>
                </a:ext>
              </a:extLst>
            </p:cNvPr>
            <p:cNvCxnSpPr>
              <a:cxnSpLocks/>
            </p:cNvCxnSpPr>
            <p:nvPr/>
          </p:nvCxnSpPr>
          <p:spPr bwMode="auto">
            <a:xfrm>
              <a:off x="7063420" y="5149186"/>
              <a:ext cx="411383" cy="0"/>
            </a:xfrm>
            <a:prstGeom prst="straightConnector1">
              <a:avLst/>
            </a:prstGeom>
            <a:solidFill>
              <a:srgbClr val="4F81BD"/>
            </a:solidFill>
            <a:ln w="12700" cap="flat" cmpd="sng" algn="ctr">
              <a:solidFill>
                <a:sysClr val="windowText" lastClr="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TextBox 99">
              <a:extLst>
                <a:ext uri="{FF2B5EF4-FFF2-40B4-BE49-F238E27FC236}">
                  <a16:creationId xmlns:a16="http://schemas.microsoft.com/office/drawing/2014/main" xmlns="" id="{59850A5E-0E8B-4E08-8534-FAC4E74F94FC}"/>
                </a:ext>
              </a:extLst>
            </p:cNvPr>
            <p:cNvSpPr txBox="1"/>
            <p:nvPr/>
          </p:nvSpPr>
          <p:spPr>
            <a:xfrm>
              <a:off x="2284002" y="4865544"/>
              <a:ext cx="1382110" cy="830997"/>
            </a:xfrm>
            <a:prstGeom prst="rect">
              <a:avLst/>
            </a:prstGeom>
            <a:noFill/>
          </p:spPr>
          <p:txBody>
            <a:bodyPr wrap="none" rtlCol="0">
              <a:spAutoFit/>
            </a:bodyPr>
            <a:lstStyle/>
            <a:p>
              <a:r>
                <a:rPr lang="en-GB" sz="2400" b="1" dirty="0"/>
                <a:t>Crude A</a:t>
              </a:r>
            </a:p>
            <a:p>
              <a:r>
                <a:rPr lang="en-GB" sz="2400" b="1" dirty="0"/>
                <a:t>Crude B</a:t>
              </a:r>
            </a:p>
          </p:txBody>
        </p:sp>
        <p:grpSp>
          <p:nvGrpSpPr>
            <p:cNvPr id="101" name="Group 100">
              <a:extLst>
                <a:ext uri="{FF2B5EF4-FFF2-40B4-BE49-F238E27FC236}">
                  <a16:creationId xmlns:a16="http://schemas.microsoft.com/office/drawing/2014/main" xmlns="" id="{0169F86A-83F9-4273-A1FE-1EB74E739712}"/>
                </a:ext>
              </a:extLst>
            </p:cNvPr>
            <p:cNvGrpSpPr/>
            <p:nvPr/>
          </p:nvGrpSpPr>
          <p:grpSpPr>
            <a:xfrm>
              <a:off x="5251338" y="3300348"/>
              <a:ext cx="3131933" cy="1648324"/>
              <a:chOff x="2539623" y="3561223"/>
              <a:chExt cx="3194884" cy="1715804"/>
            </a:xfrm>
            <a:solidFill>
              <a:schemeClr val="accent5"/>
            </a:solidFill>
          </p:grpSpPr>
          <p:sp>
            <p:nvSpPr>
              <p:cNvPr id="114" name="Up Arrow 77">
                <a:extLst>
                  <a:ext uri="{FF2B5EF4-FFF2-40B4-BE49-F238E27FC236}">
                    <a16:creationId xmlns:a16="http://schemas.microsoft.com/office/drawing/2014/main" xmlns="" id="{20101BF3-9F44-4F90-B431-0370AED5F27B}"/>
                  </a:ext>
                </a:extLst>
              </p:cNvPr>
              <p:cNvSpPr/>
              <p:nvPr/>
            </p:nvSpPr>
            <p:spPr bwMode="auto">
              <a:xfrm>
                <a:off x="5347191" y="4595424"/>
                <a:ext cx="387316" cy="681603"/>
              </a:xfrm>
              <a:prstGeom prst="upDownArrow">
                <a:avLst/>
              </a:prstGeom>
              <a:ln>
                <a:headEnd type="none" w="sm" len="sm"/>
                <a:tailEnd type="none" w="sm" len="sm"/>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11" tIns="45705" rIns="91411" bIns="45705" numCol="1" rtlCol="0" anchor="t" anchorCtr="0" compatLnSpc="1">
                <a:prstTxWarp prst="textNoShape">
                  <a:avLst/>
                </a:prstTxWarp>
              </a:bodyPr>
              <a:lstStyle/>
              <a:p>
                <a:pPr defTabSz="839536"/>
                <a:endParaRPr lang="en-GB" sz="3299" dirty="0">
                  <a:solidFill>
                    <a:prstClr val="black"/>
                  </a:solidFill>
                  <a:cs typeface="+mn-cs"/>
                </a:endParaRPr>
              </a:p>
            </p:txBody>
          </p:sp>
          <p:sp>
            <p:nvSpPr>
              <p:cNvPr id="115" name="TextBox 114">
                <a:extLst>
                  <a:ext uri="{FF2B5EF4-FFF2-40B4-BE49-F238E27FC236}">
                    <a16:creationId xmlns:a16="http://schemas.microsoft.com/office/drawing/2014/main" xmlns="" id="{BC72277B-EB71-4FD3-8C2A-1F1685742CDE}"/>
                  </a:ext>
                </a:extLst>
              </p:cNvPr>
              <p:cNvSpPr txBox="1"/>
              <p:nvPr/>
            </p:nvSpPr>
            <p:spPr>
              <a:xfrm>
                <a:off x="2539623" y="3561223"/>
                <a:ext cx="1992790" cy="60871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defTabSz="914126" fontAlgn="auto">
                  <a:spcBef>
                    <a:spcPts val="0"/>
                  </a:spcBef>
                  <a:spcAft>
                    <a:spcPts val="0"/>
                  </a:spcAft>
                </a:pPr>
                <a:r>
                  <a:rPr lang="ja-JP" altLang="en-US" sz="1600" b="1" dirty="0" smtClean="0">
                    <a:solidFill>
                      <a:schemeClr val="bg1"/>
                    </a:solidFill>
                    <a:latin typeface="Arial"/>
                  </a:rPr>
                  <a:t>ストリッピング</a:t>
                </a:r>
                <a:endParaRPr lang="en-US" altLang="ja-JP" sz="1600" b="1" dirty="0" smtClean="0">
                  <a:solidFill>
                    <a:schemeClr val="bg1"/>
                  </a:solidFill>
                  <a:latin typeface="Arial"/>
                </a:endParaRPr>
              </a:p>
              <a:p>
                <a:pPr algn="ctr" defTabSz="914126" fontAlgn="auto">
                  <a:spcBef>
                    <a:spcPts val="0"/>
                  </a:spcBef>
                  <a:spcAft>
                    <a:spcPts val="0"/>
                  </a:spcAft>
                </a:pPr>
                <a:r>
                  <a:rPr lang="ja-JP" altLang="en-US" sz="1600" b="1" dirty="0" smtClean="0">
                    <a:solidFill>
                      <a:schemeClr val="bg1"/>
                    </a:solidFill>
                    <a:latin typeface="Arial"/>
                  </a:rPr>
                  <a:t>蒸気量の調節</a:t>
                </a:r>
                <a:r>
                  <a:rPr lang="en-GB" sz="1600" b="1" dirty="0" smtClean="0">
                    <a:solidFill>
                      <a:schemeClr val="bg1"/>
                    </a:solidFill>
                    <a:latin typeface="Arial"/>
                    <a:cs typeface="+mn-cs"/>
                  </a:rPr>
                  <a:t> </a:t>
                </a:r>
                <a:r>
                  <a:rPr lang="ja-JP" altLang="en-US" sz="1600" b="1" dirty="0" smtClean="0">
                    <a:solidFill>
                      <a:schemeClr val="bg1"/>
                    </a:solidFill>
                    <a:latin typeface="Arial"/>
                    <a:cs typeface="+mn-cs"/>
                  </a:rPr>
                  <a:t>　</a:t>
                </a:r>
                <a:endParaRPr lang="en-GB" sz="1600" b="1" dirty="0">
                  <a:solidFill>
                    <a:schemeClr val="bg1"/>
                  </a:solidFill>
                  <a:latin typeface="Arial"/>
                  <a:cs typeface="+mn-cs"/>
                </a:endParaRPr>
              </a:p>
            </p:txBody>
          </p:sp>
        </p:grpSp>
        <p:grpSp>
          <p:nvGrpSpPr>
            <p:cNvPr id="102" name="Group 101">
              <a:extLst>
                <a:ext uri="{FF2B5EF4-FFF2-40B4-BE49-F238E27FC236}">
                  <a16:creationId xmlns:a16="http://schemas.microsoft.com/office/drawing/2014/main" xmlns="" id="{831BE2C9-121F-4821-89A4-6E5315507F1A}"/>
                </a:ext>
              </a:extLst>
            </p:cNvPr>
            <p:cNvGrpSpPr/>
            <p:nvPr/>
          </p:nvGrpSpPr>
          <p:grpSpPr>
            <a:xfrm>
              <a:off x="8441737" y="1792997"/>
              <a:ext cx="3440583" cy="2867643"/>
              <a:chOff x="5907767" y="1979441"/>
              <a:chExt cx="3509740" cy="2985038"/>
            </a:xfrm>
          </p:grpSpPr>
          <p:sp>
            <p:nvSpPr>
              <p:cNvPr id="111" name="Up-Down Arrow 2061">
                <a:extLst>
                  <a:ext uri="{FF2B5EF4-FFF2-40B4-BE49-F238E27FC236}">
                    <a16:creationId xmlns:a16="http://schemas.microsoft.com/office/drawing/2014/main" xmlns="" id="{48A7AE9F-DDFD-4CDD-8377-3FAA43F0654F}"/>
                  </a:ext>
                </a:extLst>
              </p:cNvPr>
              <p:cNvSpPr/>
              <p:nvPr/>
            </p:nvSpPr>
            <p:spPr bwMode="auto">
              <a:xfrm>
                <a:off x="5907767" y="4252478"/>
                <a:ext cx="440683" cy="712001"/>
              </a:xfrm>
              <a:prstGeom prst="upDownArrow">
                <a:avLst/>
              </a:prstGeom>
              <a:ln>
                <a:headEnd type="none" w="sm" len="sm"/>
                <a:tailEnd type="none" w="sm" len="sm"/>
              </a:ln>
              <a:extLst/>
            </p:spPr>
            <p:style>
              <a:lnRef idx="2">
                <a:schemeClr val="accent6">
                  <a:shade val="50000"/>
                </a:schemeClr>
              </a:lnRef>
              <a:fillRef idx="1">
                <a:schemeClr val="accent6"/>
              </a:fillRef>
              <a:effectRef idx="0">
                <a:schemeClr val="accent6"/>
              </a:effectRef>
              <a:fontRef idx="minor">
                <a:schemeClr val="lt1"/>
              </a:fontRef>
            </p:style>
            <p:txBody>
              <a:bodyPr vert="horz" wrap="square" lIns="91411" tIns="45705" rIns="91411" bIns="45705" numCol="1" rtlCol="0" anchor="t" anchorCtr="0" compatLnSpc="1">
                <a:prstTxWarp prst="textNoShape">
                  <a:avLst/>
                </a:prstTxWarp>
              </a:bodyPr>
              <a:lstStyle/>
              <a:p>
                <a:pPr defTabSz="839536"/>
                <a:endParaRPr lang="en-GB" sz="3299">
                  <a:solidFill>
                    <a:schemeClr val="bg1"/>
                  </a:solidFill>
                  <a:cs typeface="+mn-cs"/>
                </a:endParaRPr>
              </a:p>
            </p:txBody>
          </p:sp>
          <p:sp>
            <p:nvSpPr>
              <p:cNvPr id="112" name="Up-Down Arrow 55">
                <a:extLst>
                  <a:ext uri="{FF2B5EF4-FFF2-40B4-BE49-F238E27FC236}">
                    <a16:creationId xmlns:a16="http://schemas.microsoft.com/office/drawing/2014/main" xmlns="" id="{4877A608-16AB-49E4-9EED-B135687FFFCA}"/>
                  </a:ext>
                </a:extLst>
              </p:cNvPr>
              <p:cNvSpPr/>
              <p:nvPr/>
            </p:nvSpPr>
            <p:spPr bwMode="auto">
              <a:xfrm>
                <a:off x="8529672" y="3278052"/>
                <a:ext cx="440683" cy="712001"/>
              </a:xfrm>
              <a:prstGeom prst="upDownArrow">
                <a:avLst/>
              </a:prstGeom>
              <a:ln>
                <a:headEnd type="none" w="sm" len="sm"/>
                <a:tailEnd type="none" w="sm" len="sm"/>
              </a:ln>
              <a:extLst/>
            </p:spPr>
            <p:style>
              <a:lnRef idx="2">
                <a:schemeClr val="accent6">
                  <a:shade val="50000"/>
                </a:schemeClr>
              </a:lnRef>
              <a:fillRef idx="1">
                <a:schemeClr val="accent6"/>
              </a:fillRef>
              <a:effectRef idx="0">
                <a:schemeClr val="accent6"/>
              </a:effectRef>
              <a:fontRef idx="minor">
                <a:schemeClr val="lt1"/>
              </a:fontRef>
            </p:style>
            <p:txBody>
              <a:bodyPr vert="horz" wrap="square" lIns="91411" tIns="45705" rIns="91411" bIns="45705" numCol="1" rtlCol="0" anchor="t" anchorCtr="0" compatLnSpc="1">
                <a:prstTxWarp prst="textNoShape">
                  <a:avLst/>
                </a:prstTxWarp>
              </a:bodyPr>
              <a:lstStyle/>
              <a:p>
                <a:pPr defTabSz="839536"/>
                <a:endParaRPr lang="en-GB" sz="3299">
                  <a:solidFill>
                    <a:schemeClr val="bg1"/>
                  </a:solidFill>
                  <a:cs typeface="+mn-cs"/>
                </a:endParaRPr>
              </a:p>
            </p:txBody>
          </p:sp>
          <p:sp>
            <p:nvSpPr>
              <p:cNvPr id="113" name="TextBox 112">
                <a:extLst>
                  <a:ext uri="{FF2B5EF4-FFF2-40B4-BE49-F238E27FC236}">
                    <a16:creationId xmlns:a16="http://schemas.microsoft.com/office/drawing/2014/main" xmlns="" id="{B01E3D8D-33AB-41D6-82BB-EDAE36F903AD}"/>
                  </a:ext>
                </a:extLst>
              </p:cNvPr>
              <p:cNvSpPr txBox="1"/>
              <p:nvPr/>
            </p:nvSpPr>
            <p:spPr>
              <a:xfrm>
                <a:off x="6858699" y="1979441"/>
                <a:ext cx="2558808" cy="35241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914126" fontAlgn="auto">
                  <a:spcBef>
                    <a:spcPts val="0"/>
                  </a:spcBef>
                  <a:spcAft>
                    <a:spcPts val="0"/>
                  </a:spcAft>
                </a:pPr>
                <a:r>
                  <a:rPr lang="ja-JP" altLang="en-US" sz="1600" b="1" dirty="0">
                    <a:solidFill>
                      <a:schemeClr val="bg1"/>
                    </a:solidFill>
                    <a:latin typeface="Arial"/>
                  </a:rPr>
                  <a:t>分離</a:t>
                </a:r>
                <a:r>
                  <a:rPr lang="en-GB" sz="1600" b="1" dirty="0" smtClean="0">
                    <a:solidFill>
                      <a:schemeClr val="bg1"/>
                    </a:solidFill>
                    <a:latin typeface="Arial"/>
                    <a:cs typeface="+mn-cs"/>
                  </a:rPr>
                  <a:t> </a:t>
                </a:r>
                <a:r>
                  <a:rPr lang="ja-JP" altLang="en-US" sz="1600" b="1" smtClean="0">
                    <a:solidFill>
                      <a:schemeClr val="bg1"/>
                    </a:solidFill>
                    <a:latin typeface="Arial"/>
                    <a:cs typeface="+mn-cs"/>
                  </a:rPr>
                  <a:t>の切れ</a:t>
                </a:r>
                <a:r>
                  <a:rPr lang="ja-JP" altLang="en-US" sz="1600" b="1" smtClean="0">
                    <a:solidFill>
                      <a:schemeClr val="bg1"/>
                    </a:solidFill>
                    <a:latin typeface="Arial"/>
                  </a:rPr>
                  <a:t>が増大</a:t>
                </a:r>
                <a:endParaRPr lang="en-GB" sz="1600" b="1" dirty="0">
                  <a:solidFill>
                    <a:schemeClr val="bg1"/>
                  </a:solidFill>
                  <a:latin typeface="Arial"/>
                  <a:cs typeface="+mn-cs"/>
                </a:endParaRPr>
              </a:p>
            </p:txBody>
          </p:sp>
        </p:grpSp>
        <p:grpSp>
          <p:nvGrpSpPr>
            <p:cNvPr id="103" name="Group 102">
              <a:extLst>
                <a:ext uri="{FF2B5EF4-FFF2-40B4-BE49-F238E27FC236}">
                  <a16:creationId xmlns:a16="http://schemas.microsoft.com/office/drawing/2014/main" xmlns="" id="{CA5B3307-C364-41CF-B436-907D6BE056DF}"/>
                </a:ext>
              </a:extLst>
            </p:cNvPr>
            <p:cNvGrpSpPr/>
            <p:nvPr/>
          </p:nvGrpSpPr>
          <p:grpSpPr>
            <a:xfrm>
              <a:off x="4394378" y="4855522"/>
              <a:ext cx="5969541" cy="1111844"/>
              <a:chOff x="1515553" y="5143853"/>
              <a:chExt cx="6089516" cy="1157362"/>
            </a:xfrm>
          </p:grpSpPr>
          <p:sp>
            <p:nvSpPr>
              <p:cNvPr id="108" name="Up Arrow 2067">
                <a:extLst>
                  <a:ext uri="{FF2B5EF4-FFF2-40B4-BE49-F238E27FC236}">
                    <a16:creationId xmlns:a16="http://schemas.microsoft.com/office/drawing/2014/main" xmlns="" id="{34F01754-93DA-4DA9-9761-AF085455B873}"/>
                  </a:ext>
                </a:extLst>
              </p:cNvPr>
              <p:cNvSpPr/>
              <p:nvPr/>
            </p:nvSpPr>
            <p:spPr bwMode="auto">
              <a:xfrm>
                <a:off x="4279542" y="5143854"/>
                <a:ext cx="387315" cy="630418"/>
              </a:xfrm>
              <a:prstGeom prst="upDownArrow">
                <a:avLst/>
              </a:prstGeom>
              <a:ln>
                <a:headEnd type="none" w="sm" len="sm"/>
                <a:tailEnd type="none" w="sm" len="sm"/>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91411" tIns="45705" rIns="91411" bIns="45705" numCol="1" rtlCol="0" anchor="t" anchorCtr="0" compatLnSpc="1">
                <a:prstTxWarp prst="textNoShape">
                  <a:avLst/>
                </a:prstTxWarp>
              </a:bodyPr>
              <a:lstStyle/>
              <a:p>
                <a:pPr defTabSz="839536"/>
                <a:endParaRPr lang="en-GB" sz="3299" dirty="0">
                  <a:solidFill>
                    <a:schemeClr val="bg1"/>
                  </a:solidFill>
                  <a:cs typeface="+mn-cs"/>
                </a:endParaRPr>
              </a:p>
            </p:txBody>
          </p:sp>
          <p:sp>
            <p:nvSpPr>
              <p:cNvPr id="109" name="Up Arrow 71">
                <a:extLst>
                  <a:ext uri="{FF2B5EF4-FFF2-40B4-BE49-F238E27FC236}">
                    <a16:creationId xmlns:a16="http://schemas.microsoft.com/office/drawing/2014/main" xmlns="" id="{71E9751E-60A2-449C-A297-C54CEB6E626C}"/>
                  </a:ext>
                </a:extLst>
              </p:cNvPr>
              <p:cNvSpPr/>
              <p:nvPr/>
            </p:nvSpPr>
            <p:spPr bwMode="auto">
              <a:xfrm>
                <a:off x="7217755" y="5143853"/>
                <a:ext cx="387314" cy="630418"/>
              </a:xfrm>
              <a:prstGeom prst="upDownArrow">
                <a:avLst/>
              </a:prstGeom>
              <a:ln>
                <a:headEnd type="none" w="sm" len="sm"/>
                <a:tailEnd type="none" w="sm" len="sm"/>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91411" tIns="45705" rIns="91411" bIns="45705" numCol="1" rtlCol="0" anchor="t" anchorCtr="0" compatLnSpc="1">
                <a:prstTxWarp prst="textNoShape">
                  <a:avLst/>
                </a:prstTxWarp>
              </a:bodyPr>
              <a:lstStyle/>
              <a:p>
                <a:pPr defTabSz="839536"/>
                <a:endParaRPr lang="en-GB" sz="3299">
                  <a:solidFill>
                    <a:schemeClr val="bg1"/>
                  </a:solidFill>
                  <a:cs typeface="+mn-cs"/>
                </a:endParaRPr>
              </a:p>
            </p:txBody>
          </p:sp>
          <p:sp>
            <p:nvSpPr>
              <p:cNvPr id="110" name="TextBox 109">
                <a:extLst>
                  <a:ext uri="{FF2B5EF4-FFF2-40B4-BE49-F238E27FC236}">
                    <a16:creationId xmlns:a16="http://schemas.microsoft.com/office/drawing/2014/main" xmlns="" id="{8EA16BEE-089F-49AA-831D-AEF5156C5516}"/>
                  </a:ext>
                </a:extLst>
              </p:cNvPr>
              <p:cNvSpPr txBox="1"/>
              <p:nvPr/>
            </p:nvSpPr>
            <p:spPr>
              <a:xfrm>
                <a:off x="1515553" y="5948801"/>
                <a:ext cx="2452998" cy="35241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126" fontAlgn="auto">
                  <a:spcBef>
                    <a:spcPts val="0"/>
                  </a:spcBef>
                  <a:spcAft>
                    <a:spcPts val="0"/>
                  </a:spcAft>
                </a:pPr>
                <a:r>
                  <a:rPr lang="ja-JP" altLang="en-US" sz="1600" b="1" dirty="0" smtClean="0">
                    <a:solidFill>
                      <a:schemeClr val="bg1"/>
                    </a:solidFill>
                    <a:latin typeface="Arial"/>
                  </a:rPr>
                  <a:t>入口温度</a:t>
                </a:r>
                <a:r>
                  <a:rPr lang="en-GB" sz="1600" b="1" dirty="0" smtClean="0">
                    <a:solidFill>
                      <a:schemeClr val="bg1"/>
                    </a:solidFill>
                    <a:latin typeface="Arial"/>
                    <a:cs typeface="+mn-cs"/>
                  </a:rPr>
                  <a:t> </a:t>
                </a:r>
                <a:r>
                  <a:rPr lang="ja-JP" altLang="en-US" sz="1600" b="1" dirty="0" smtClean="0">
                    <a:solidFill>
                      <a:schemeClr val="bg1"/>
                    </a:solidFill>
                    <a:latin typeface="Arial"/>
                    <a:cs typeface="+mn-cs"/>
                  </a:rPr>
                  <a:t>調節</a:t>
                </a:r>
                <a:endParaRPr lang="en-GB" sz="1600" b="1" dirty="0">
                  <a:solidFill>
                    <a:schemeClr val="bg1"/>
                  </a:solidFill>
                  <a:latin typeface="Arial"/>
                  <a:cs typeface="+mn-cs"/>
                </a:endParaRPr>
              </a:p>
            </p:txBody>
          </p:sp>
        </p:grpSp>
        <p:sp>
          <p:nvSpPr>
            <p:cNvPr id="104" name="Arrow: Left-Right 103">
              <a:extLst>
                <a:ext uri="{FF2B5EF4-FFF2-40B4-BE49-F238E27FC236}">
                  <a16:creationId xmlns:a16="http://schemas.microsoft.com/office/drawing/2014/main" xmlns="" id="{F549A774-BB43-4443-8E18-6B079C1D2F7C}"/>
                </a:ext>
              </a:extLst>
            </p:cNvPr>
            <p:cNvSpPr/>
            <p:nvPr/>
          </p:nvSpPr>
          <p:spPr>
            <a:xfrm>
              <a:off x="7849142" y="5514555"/>
              <a:ext cx="2598103" cy="654618"/>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1600" b="1" dirty="0" smtClean="0"/>
                <a:t>負荷の移動</a:t>
              </a:r>
              <a:r>
                <a:rPr lang="en-GB" sz="1600" b="1" dirty="0" smtClean="0"/>
                <a:t> </a:t>
              </a:r>
              <a:endParaRPr lang="en-GB" sz="1600" b="1" dirty="0"/>
            </a:p>
          </p:txBody>
        </p:sp>
        <p:sp>
          <p:nvSpPr>
            <p:cNvPr id="105" name="Oval 104">
              <a:extLst>
                <a:ext uri="{FF2B5EF4-FFF2-40B4-BE49-F238E27FC236}">
                  <a16:creationId xmlns:a16="http://schemas.microsoft.com/office/drawing/2014/main" xmlns="" id="{1F61B223-B428-4FEC-84A0-5FFDC70683E8}"/>
                </a:ext>
              </a:extLst>
            </p:cNvPr>
            <p:cNvSpPr/>
            <p:nvPr/>
          </p:nvSpPr>
          <p:spPr>
            <a:xfrm>
              <a:off x="2557661" y="2709160"/>
              <a:ext cx="2160000" cy="2160000"/>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06" name="Oval 6">
              <a:extLst>
                <a:ext uri="{FF2B5EF4-FFF2-40B4-BE49-F238E27FC236}">
                  <a16:creationId xmlns:a16="http://schemas.microsoft.com/office/drawing/2014/main" xmlns="" id="{BFC8D75B-C1EE-450C-BF02-C5F122C6BAAC}"/>
                </a:ext>
              </a:extLst>
            </p:cNvPr>
            <p:cNvSpPr txBox="1"/>
            <p:nvPr/>
          </p:nvSpPr>
          <p:spPr>
            <a:xfrm>
              <a:off x="2707417" y="3009660"/>
              <a:ext cx="1733753" cy="14624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7200" kern="1200" dirty="0"/>
                <a:t>7.2</a:t>
              </a:r>
            </a:p>
          </p:txBody>
        </p:sp>
        <p:sp>
          <p:nvSpPr>
            <p:cNvPr id="107" name="Rectangle 106">
              <a:extLst>
                <a:ext uri="{FF2B5EF4-FFF2-40B4-BE49-F238E27FC236}">
                  <a16:creationId xmlns:a16="http://schemas.microsoft.com/office/drawing/2014/main" xmlns="" id="{31D6082F-51F6-4205-A359-7149981CB42A}"/>
                </a:ext>
              </a:extLst>
            </p:cNvPr>
            <p:cNvSpPr/>
            <p:nvPr/>
          </p:nvSpPr>
          <p:spPr>
            <a:xfrm>
              <a:off x="2995498" y="4144638"/>
              <a:ext cx="1337457" cy="523220"/>
            </a:xfrm>
            <a:prstGeom prst="rect">
              <a:avLst/>
            </a:prstGeom>
          </p:spPr>
          <p:txBody>
            <a:bodyPr wrap="none">
              <a:spAutoFit/>
            </a:bodyPr>
            <a:lstStyle/>
            <a:p>
              <a:pPr defTabSz="914126" fontAlgn="auto">
                <a:spcBef>
                  <a:spcPts val="0"/>
                </a:spcBef>
                <a:spcAft>
                  <a:spcPts val="0"/>
                </a:spcAft>
              </a:pPr>
              <a:r>
                <a:rPr lang="en-GB" sz="2800" b="1" dirty="0">
                  <a:solidFill>
                    <a:prstClr val="white"/>
                  </a:solidFill>
                  <a:latin typeface="Arial" panose="020B0604020202020204" pitchFamily="34" charset="0"/>
                </a:rPr>
                <a:t>MM$/y</a:t>
              </a:r>
              <a:endParaRPr lang="en-GB" sz="2800" dirty="0">
                <a:solidFill>
                  <a:prstClr val="white"/>
                </a:solidFill>
                <a:latin typeface="Arial"/>
              </a:endParaRPr>
            </a:p>
          </p:txBody>
        </p:sp>
      </p:grpSp>
      <p:graphicFrame>
        <p:nvGraphicFramePr>
          <p:cNvPr id="128" name="Table 127">
            <a:extLst>
              <a:ext uri="{FF2B5EF4-FFF2-40B4-BE49-F238E27FC236}">
                <a16:creationId xmlns:a16="http://schemas.microsoft.com/office/drawing/2014/main" xmlns="" id="{F6596313-AE59-459F-AB65-0EB0ED4DC7C1}"/>
              </a:ext>
            </a:extLst>
          </p:cNvPr>
          <p:cNvGraphicFramePr>
            <a:graphicFrameLocks noGrp="1"/>
          </p:cNvGraphicFramePr>
          <p:nvPr>
            <p:extLst>
              <p:ext uri="{D42A27DB-BD31-4B8C-83A1-F6EECF244321}">
                <p14:modId xmlns:p14="http://schemas.microsoft.com/office/powerpoint/2010/main" val="408668075"/>
              </p:ext>
            </p:extLst>
          </p:nvPr>
        </p:nvGraphicFramePr>
        <p:xfrm>
          <a:off x="752454" y="1268760"/>
          <a:ext cx="4736788" cy="1738569"/>
        </p:xfrm>
        <a:graphic>
          <a:graphicData uri="http://schemas.openxmlformats.org/drawingml/2006/table">
            <a:tbl>
              <a:tblPr firstRow="1" bandRow="1">
                <a:tableStyleId>{5A111915-BE36-4E01-A7E5-04B1672EAD32}</a:tableStyleId>
              </a:tblPr>
              <a:tblGrid>
                <a:gridCol w="1962035">
                  <a:extLst>
                    <a:ext uri="{9D8B030D-6E8A-4147-A177-3AD203B41FA5}">
                      <a16:colId xmlns:a16="http://schemas.microsoft.com/office/drawing/2014/main" xmlns="" val="795871093"/>
                    </a:ext>
                  </a:extLst>
                </a:gridCol>
                <a:gridCol w="1195824">
                  <a:extLst>
                    <a:ext uri="{9D8B030D-6E8A-4147-A177-3AD203B41FA5}">
                      <a16:colId xmlns:a16="http://schemas.microsoft.com/office/drawing/2014/main" xmlns="" val="2855533523"/>
                    </a:ext>
                  </a:extLst>
                </a:gridCol>
                <a:gridCol w="1578929">
                  <a:extLst>
                    <a:ext uri="{9D8B030D-6E8A-4147-A177-3AD203B41FA5}">
                      <a16:colId xmlns:a16="http://schemas.microsoft.com/office/drawing/2014/main" xmlns="" val="611503113"/>
                    </a:ext>
                  </a:extLst>
                </a:gridCol>
              </a:tblGrid>
              <a:tr h="219348">
                <a:tc>
                  <a:txBody>
                    <a:bodyPr/>
                    <a:lstStyle/>
                    <a:p>
                      <a:r>
                        <a:rPr lang="ja-JP" altLang="en-US" sz="1400" dirty="0" smtClean="0"/>
                        <a:t>　　傾向</a:t>
                      </a:r>
                      <a:endParaRPr lang="en-GB" sz="1400" dirty="0"/>
                    </a:p>
                  </a:txBody>
                  <a:tcPr/>
                </a:tc>
                <a:tc>
                  <a:txBody>
                    <a:bodyPr/>
                    <a:lstStyle/>
                    <a:p>
                      <a:pPr algn="ctr"/>
                      <a:r>
                        <a:rPr lang="ja-JP" altLang="en-US" sz="1400" dirty="0" smtClean="0"/>
                        <a:t>軽質原油</a:t>
                      </a:r>
                      <a:endParaRPr lang="en-GB" sz="1400" dirty="0"/>
                    </a:p>
                  </a:txBody>
                  <a:tcPr anchor="ctr"/>
                </a:tc>
                <a:tc>
                  <a:txBody>
                    <a:bodyPr/>
                    <a:lstStyle/>
                    <a:p>
                      <a:pPr algn="ctr"/>
                      <a:r>
                        <a:rPr lang="ja-JP" altLang="en-US" sz="1400" dirty="0" smtClean="0"/>
                        <a:t>重質原油</a:t>
                      </a:r>
                      <a:endParaRPr lang="en-GB" sz="1400" dirty="0"/>
                    </a:p>
                  </a:txBody>
                  <a:tcPr anchor="ctr"/>
                </a:tc>
                <a:extLst>
                  <a:ext uri="{0D108BD9-81ED-4DB2-BD59-A6C34878D82A}">
                    <a16:rowId xmlns:a16="http://schemas.microsoft.com/office/drawing/2014/main" xmlns="" val="21219658"/>
                  </a:ext>
                </a:extLst>
              </a:tr>
              <a:tr h="305203">
                <a:tc>
                  <a:txBody>
                    <a:bodyPr/>
                    <a:lstStyle/>
                    <a:p>
                      <a:r>
                        <a:rPr lang="en-GB" sz="1400" b="1" dirty="0"/>
                        <a:t>GOA </a:t>
                      </a:r>
                      <a:r>
                        <a:rPr lang="ja-JP" altLang="en-US" sz="1400" b="1" dirty="0" smtClean="0"/>
                        <a:t>ストリップ</a:t>
                      </a:r>
                      <a:r>
                        <a:rPr lang="en-GB" sz="1400" b="1" dirty="0" smtClean="0"/>
                        <a:t> </a:t>
                      </a:r>
                      <a:r>
                        <a:rPr lang="ja-JP" altLang="en-US" sz="1400" b="1" dirty="0" smtClean="0"/>
                        <a:t>蒸気量</a:t>
                      </a:r>
                      <a:endParaRPr lang="en-GB" sz="1400" b="1" dirty="0"/>
                    </a:p>
                  </a:txBody>
                  <a:tcPr/>
                </a:tc>
                <a:tc>
                  <a:txBody>
                    <a:bodyPr/>
                    <a:lstStyle/>
                    <a:p>
                      <a:pPr algn="ctr"/>
                      <a:r>
                        <a:rPr lang="ja-JP" altLang="en-US" sz="1400" b="1" dirty="0" smtClean="0"/>
                        <a:t>増大</a:t>
                      </a:r>
                      <a:endParaRPr lang="en-GB" sz="1400" b="1" dirty="0"/>
                    </a:p>
                  </a:txBody>
                  <a:tcPr anchor="ctr"/>
                </a:tc>
                <a:tc>
                  <a:txBody>
                    <a:bodyPr/>
                    <a:lstStyle/>
                    <a:p>
                      <a:pPr algn="ctr"/>
                      <a:r>
                        <a:rPr lang="ja-JP" altLang="en-US" sz="1400" b="1" dirty="0" smtClean="0"/>
                        <a:t>増大</a:t>
                      </a:r>
                      <a:endParaRPr lang="en-GB" sz="1400" b="1" dirty="0"/>
                    </a:p>
                  </a:txBody>
                  <a:tcPr anchor="ctr"/>
                </a:tc>
                <a:extLst>
                  <a:ext uri="{0D108BD9-81ED-4DB2-BD59-A6C34878D82A}">
                    <a16:rowId xmlns:a16="http://schemas.microsoft.com/office/drawing/2014/main" xmlns="" val="2369479390"/>
                  </a:ext>
                </a:extLst>
              </a:tr>
              <a:tr h="339545">
                <a:tc>
                  <a:txBody>
                    <a:bodyPr/>
                    <a:lstStyle/>
                    <a:p>
                      <a:r>
                        <a:rPr lang="en-GB" sz="1400" b="1" dirty="0"/>
                        <a:t>Diesel </a:t>
                      </a:r>
                      <a:r>
                        <a:rPr lang="ja-JP" altLang="en-US" sz="1400" b="1" dirty="0" smtClean="0"/>
                        <a:t>流量</a:t>
                      </a:r>
                      <a:endParaRPr lang="en-GB" sz="1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smtClean="0"/>
                        <a:t>増大</a:t>
                      </a:r>
                      <a:endParaRPr lang="en-GB" altLang="ja-JP" sz="1400" b="1" dirty="0" smtClean="0"/>
                    </a:p>
                    <a:p>
                      <a:pPr algn="ctr"/>
                      <a:endParaRPr lang="en-GB" sz="1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smtClean="0"/>
                        <a:t>増大</a:t>
                      </a:r>
                      <a:endParaRPr lang="en-GB" altLang="ja-JP" sz="1400" b="1" dirty="0" smtClean="0"/>
                    </a:p>
                    <a:p>
                      <a:pPr algn="ctr"/>
                      <a:endParaRPr lang="en-GB" sz="1400" b="1" dirty="0"/>
                    </a:p>
                  </a:txBody>
                  <a:tcPr anchor="ctr"/>
                </a:tc>
                <a:extLst>
                  <a:ext uri="{0D108BD9-81ED-4DB2-BD59-A6C34878D82A}">
                    <a16:rowId xmlns:a16="http://schemas.microsoft.com/office/drawing/2014/main" xmlns="" val="3189999626"/>
                  </a:ext>
                </a:extLst>
              </a:tr>
              <a:tr h="305203">
                <a:tc>
                  <a:txBody>
                    <a:bodyPr/>
                    <a:lstStyle/>
                    <a:p>
                      <a:r>
                        <a:rPr lang="ja-JP" altLang="en-US" sz="1400" b="1" dirty="0" smtClean="0"/>
                        <a:t>負荷　移行</a:t>
                      </a:r>
                      <a:r>
                        <a:rPr lang="en-GB" sz="1400" b="1" dirty="0" smtClean="0"/>
                        <a:t> </a:t>
                      </a:r>
                      <a:endParaRPr lang="en-GB" sz="1400" b="1" dirty="0"/>
                    </a:p>
                  </a:txBody>
                  <a:tcPr/>
                </a:tc>
                <a:tc>
                  <a:txBody>
                    <a:bodyPr/>
                    <a:lstStyle/>
                    <a:p>
                      <a:pPr algn="ctr"/>
                      <a:r>
                        <a:rPr lang="en-GB" sz="1400" b="1" dirty="0"/>
                        <a:t>To VDU</a:t>
                      </a:r>
                    </a:p>
                  </a:txBody>
                  <a:tcPr anchor="ctr"/>
                </a:tc>
                <a:tc>
                  <a:txBody>
                    <a:bodyPr/>
                    <a:lstStyle/>
                    <a:p>
                      <a:pPr algn="ctr"/>
                      <a:r>
                        <a:rPr lang="en-GB" sz="1400" b="1" dirty="0"/>
                        <a:t>To ADU</a:t>
                      </a:r>
                    </a:p>
                  </a:txBody>
                  <a:tcPr anchor="ctr"/>
                </a:tc>
                <a:extLst>
                  <a:ext uri="{0D108BD9-81ED-4DB2-BD59-A6C34878D82A}">
                    <a16:rowId xmlns:a16="http://schemas.microsoft.com/office/drawing/2014/main" xmlns="" val="1589207625"/>
                  </a:ext>
                </a:extLst>
              </a:tr>
              <a:tr h="305203">
                <a:tc>
                  <a:txBody>
                    <a:bodyPr/>
                    <a:lstStyle/>
                    <a:p>
                      <a:r>
                        <a:rPr lang="ja-JP" altLang="en-US" sz="1400" b="1" dirty="0" smtClean="0"/>
                        <a:t>減圧残渣</a:t>
                      </a:r>
                      <a:r>
                        <a:rPr lang="en-GB" sz="1400" b="1" dirty="0" smtClean="0"/>
                        <a:t> </a:t>
                      </a:r>
                      <a:r>
                        <a:rPr lang="ja-JP" altLang="en-US" sz="1400" b="1" dirty="0" smtClean="0"/>
                        <a:t>流量</a:t>
                      </a:r>
                      <a:endParaRPr lang="en-GB" sz="1400" b="1" dirty="0"/>
                    </a:p>
                  </a:txBody>
                  <a:tcPr/>
                </a:tc>
                <a:tc>
                  <a:txBody>
                    <a:bodyPr/>
                    <a:lstStyle/>
                    <a:p>
                      <a:pPr algn="ctr"/>
                      <a:r>
                        <a:rPr lang="en-GB" sz="1400" b="1" dirty="0" smtClean="0"/>
                        <a:t> </a:t>
                      </a:r>
                      <a:r>
                        <a:rPr lang="ja-JP" altLang="en-US" sz="1400" b="1" dirty="0" smtClean="0"/>
                        <a:t>変更なし</a:t>
                      </a:r>
                      <a:endParaRPr lang="en-GB" sz="1400" b="1" dirty="0"/>
                    </a:p>
                  </a:txBody>
                  <a:tcPr anchor="ctr"/>
                </a:tc>
                <a:tc>
                  <a:txBody>
                    <a:bodyPr/>
                    <a:lstStyle/>
                    <a:p>
                      <a:pPr algn="ctr"/>
                      <a:r>
                        <a:rPr lang="ja-JP" altLang="en-US" sz="1400" b="1" dirty="0" smtClean="0"/>
                        <a:t>変更なし</a:t>
                      </a:r>
                      <a:r>
                        <a:rPr lang="en-GB" sz="1400" b="1" dirty="0" smtClean="0"/>
                        <a:t> </a:t>
                      </a:r>
                      <a:endParaRPr lang="en-GB" sz="1400" b="1" dirty="0"/>
                    </a:p>
                  </a:txBody>
                  <a:tcPr anchor="ctr"/>
                </a:tc>
                <a:extLst>
                  <a:ext uri="{0D108BD9-81ED-4DB2-BD59-A6C34878D82A}">
                    <a16:rowId xmlns:a16="http://schemas.microsoft.com/office/drawing/2014/main" xmlns="" val="2610144008"/>
                  </a:ext>
                </a:extLst>
              </a:tr>
            </a:tbl>
          </a:graphicData>
        </a:graphic>
      </p:graphicFrame>
      <p:sp>
        <p:nvSpPr>
          <p:cNvPr id="129" name="TextBox 128">
            <a:extLst>
              <a:ext uri="{FF2B5EF4-FFF2-40B4-BE49-F238E27FC236}">
                <a16:creationId xmlns:a16="http://schemas.microsoft.com/office/drawing/2014/main" xmlns="" id="{DF44AD34-7CBC-44F1-BE86-4EF55AD5ACE3}"/>
              </a:ext>
            </a:extLst>
          </p:cNvPr>
          <p:cNvSpPr txBox="1"/>
          <p:nvPr/>
        </p:nvSpPr>
        <p:spPr>
          <a:xfrm>
            <a:off x="778123" y="888975"/>
            <a:ext cx="4063123" cy="307777"/>
          </a:xfrm>
          <a:prstGeom prst="rect">
            <a:avLst/>
          </a:prstGeom>
          <a:noFill/>
        </p:spPr>
        <p:txBody>
          <a:bodyPr wrap="square" rtlCol="0">
            <a:spAutoFit/>
          </a:bodyPr>
          <a:lstStyle/>
          <a:p>
            <a:r>
              <a:rPr lang="ja-JP" altLang="en-US" sz="1400" dirty="0" smtClean="0"/>
              <a:t>原油種のすべてではな</a:t>
            </a:r>
            <a:r>
              <a:rPr lang="ja-JP" altLang="en-US" sz="1400" dirty="0"/>
              <a:t>い</a:t>
            </a:r>
            <a:r>
              <a:rPr lang="en-GB" sz="1400" dirty="0" smtClean="0"/>
              <a:t>!</a:t>
            </a:r>
            <a:endParaRPr lang="en-GB" sz="1400" dirty="0"/>
          </a:p>
        </p:txBody>
      </p:sp>
      <p:pic>
        <p:nvPicPr>
          <p:cNvPr id="3" name="No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73813" y="1322388"/>
            <a:ext cx="487362" cy="487362"/>
          </a:xfrm>
          <a:prstGeom prst="rect">
            <a:avLst/>
          </a:prstGeom>
        </p:spPr>
      </p:pic>
    </p:spTree>
    <p:extLst>
      <p:ext uri="{BB962C8B-B14F-4D97-AF65-F5344CB8AC3E}">
        <p14:creationId xmlns:p14="http://schemas.microsoft.com/office/powerpoint/2010/main" val="3343458386"/>
      </p:ext>
    </p:extLst>
  </p:cSld>
  <p:clrMapOvr>
    <a:masterClrMapping/>
  </p:clrMapOvr>
  <mc:AlternateContent xmlns:mc="http://schemas.openxmlformats.org/markup-compatibility/2006" xmlns:p14="http://schemas.microsoft.com/office/powerpoint/2010/main">
    <mc:Choice Requires="p14">
      <p:transition spd="slow" p14:dur="2000" advTm="66218"/>
    </mc:Choice>
    <mc:Fallback xmlns="">
      <p:transition spd="slow" advTm="66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64067"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a:t>
            </a:r>
            <a:r>
              <a:rPr lang="ja-JP" altLang="en-US" dirty="0"/>
              <a:t>社</a:t>
            </a:r>
            <a:r>
              <a:rPr lang="ja-JP" altLang="en-US" dirty="0" smtClean="0"/>
              <a:t>の</a:t>
            </a:r>
            <a:r>
              <a:rPr lang="en-US" dirty="0" smtClean="0"/>
              <a:t> </a:t>
            </a:r>
            <a:r>
              <a:rPr lang="ja-JP" altLang="en-US" dirty="0" smtClean="0"/>
              <a:t>歴史</a:t>
            </a:r>
            <a:r>
              <a:rPr lang="ja-JP" altLang="en-US" dirty="0"/>
              <a:t>と</a:t>
            </a:r>
            <a:r>
              <a:rPr lang="ja-JP" altLang="en-US" dirty="0" smtClean="0"/>
              <a:t>背景</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2271" y="3575872"/>
            <a:ext cx="2994722" cy="197478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860" y="3509547"/>
            <a:ext cx="2080400" cy="2805304"/>
          </a:xfrm>
          <a:prstGeom prst="rect">
            <a:avLst/>
          </a:prstGeom>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8154" y="5460484"/>
            <a:ext cx="1575127" cy="101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9680" y="4017045"/>
            <a:ext cx="992075" cy="1092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018" r="15780"/>
          <a:stretch/>
        </p:blipFill>
        <p:spPr bwMode="auto">
          <a:xfrm>
            <a:off x="8986242" y="4056593"/>
            <a:ext cx="907987" cy="101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84923" y="4049533"/>
            <a:ext cx="1368152" cy="102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43428" y="5620799"/>
            <a:ext cx="2592408" cy="6940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 Box 35"/>
          <p:cNvSpPr txBox="1">
            <a:spLocks noChangeArrowheads="1"/>
          </p:cNvSpPr>
          <p:nvPr/>
        </p:nvSpPr>
        <p:spPr bwMode="auto">
          <a:xfrm>
            <a:off x="704057" y="980728"/>
            <a:ext cx="6121945" cy="728726"/>
          </a:xfrm>
          <a:prstGeom prst="rect">
            <a:avLst/>
          </a:prstGeom>
          <a:noFill/>
          <a:ln w="9525">
            <a:noFill/>
            <a:miter lim="800000"/>
            <a:headEnd/>
            <a:tailEnd/>
          </a:ln>
        </p:spPr>
        <p:txBody>
          <a:bodyPr wrap="square" lIns="0" tIns="0" rIns="0" bIns="0">
            <a:spAutoFit/>
          </a:bodyPr>
          <a:lstStyle/>
          <a:p>
            <a:pPr marL="0" marR="0" lvl="0" indent="0" defTabSz="914400" eaLnBrk="1" fontAlgn="auto" latinLnBrk="0" hangingPunct="1">
              <a:lnSpc>
                <a:spcPct val="140000"/>
              </a:lnSpc>
              <a:spcBef>
                <a:spcPts val="0"/>
              </a:spcBef>
              <a:spcAft>
                <a:spcPts val="0"/>
              </a:spcAft>
              <a:buClrTx/>
              <a:buSzTx/>
              <a:buFontTx/>
              <a:buNone/>
              <a:tabLst/>
              <a:defRPr/>
            </a:pPr>
            <a:r>
              <a:rPr lang="ja-JP" altLang="en-US" kern="0" dirty="0">
                <a:solidFill>
                  <a:prstClr val="black"/>
                </a:solidFill>
                <a:cs typeface="Arial" charset="0"/>
              </a:rPr>
              <a:t>　</a:t>
            </a:r>
            <a:r>
              <a:rPr lang="ja-JP" altLang="en-US" b="1" kern="0" dirty="0" smtClean="0">
                <a:solidFill>
                  <a:prstClr val="black"/>
                </a:solidFill>
                <a:cs typeface="Arial" charset="0"/>
              </a:rPr>
              <a:t>マンチェスター大学　化学工学部門　プロセス統合開発センターから分離・独立した会社です</a:t>
            </a:r>
            <a:r>
              <a:rPr lang="ja-JP" altLang="en-US" kern="0" dirty="0" smtClean="0">
                <a:solidFill>
                  <a:prstClr val="black"/>
                </a:solidFill>
                <a:cs typeface="Arial" charset="0"/>
              </a:rPr>
              <a:t>。</a:t>
            </a:r>
            <a:endParaRPr kumimoji="0" lang="en-GB" altLang="zh-CN" sz="1800" b="0" i="0" u="none" strike="noStrike" kern="0" cap="none" spc="0" normalizeH="0" baseline="0" noProof="0" dirty="0">
              <a:ln>
                <a:noFill/>
              </a:ln>
              <a:solidFill>
                <a:srgbClr val="010B55"/>
              </a:solidFill>
              <a:effectLst/>
              <a:uLnTx/>
              <a:uFillTx/>
              <a:latin typeface="+mn-lt"/>
            </a:endParaRPr>
          </a:p>
        </p:txBody>
      </p:sp>
      <p:pic>
        <p:nvPicPr>
          <p:cNvPr id="14" name="Picture 2" descr="uom logo.jpg"/>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970018" y="1177018"/>
            <a:ext cx="2736304" cy="115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See original im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0885" y="2888261"/>
            <a:ext cx="1743344" cy="7862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4"/>
          <a:stretch>
            <a:fillRect/>
          </a:stretch>
        </p:blipFill>
        <p:spPr>
          <a:xfrm>
            <a:off x="8006513" y="5563315"/>
            <a:ext cx="1887716" cy="809021"/>
          </a:xfrm>
          <a:prstGeom prst="rect">
            <a:avLst/>
          </a:prstGeom>
        </p:spPr>
      </p:pic>
      <p:pic>
        <p:nvPicPr>
          <p:cNvPr id="17"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58098" y="2790153"/>
            <a:ext cx="1520825" cy="9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706115" y="2060848"/>
            <a:ext cx="3096344" cy="1200329"/>
          </a:xfrm>
          <a:prstGeom prst="rect">
            <a:avLst/>
          </a:prstGeom>
          <a:noFill/>
        </p:spPr>
        <p:txBody>
          <a:bodyPr wrap="square" lIns="91440" tIns="45720" rIns="91440" bIns="45720">
            <a:spAutoFit/>
          </a:bodyPr>
          <a:lstStyle/>
          <a:p>
            <a:pPr algn="ctr"/>
            <a:r>
              <a:rPr lang="ja-JP" altLang="en-US" sz="2400" b="1" dirty="0" smtClean="0">
                <a:ln w="9525" cmpd="sng">
                  <a:solidFill>
                    <a:srgbClr val="FFFFFF"/>
                  </a:solidFill>
                  <a:prstDash val="solid"/>
                </a:ln>
                <a:solidFill>
                  <a:srgbClr val="FF0000"/>
                </a:solidFill>
                <a:cs typeface="Arabic Typesetting" panose="03020402040406030203" pitchFamily="66" charset="-78"/>
              </a:rPr>
              <a:t>この部門で</a:t>
            </a:r>
            <a:endParaRPr lang="en-US" altLang="ja-JP" sz="2400" b="1" dirty="0" smtClean="0">
              <a:ln w="9525" cmpd="sng">
                <a:solidFill>
                  <a:srgbClr val="FFFFFF"/>
                </a:solidFill>
                <a:prstDash val="solid"/>
              </a:ln>
              <a:solidFill>
                <a:srgbClr val="FF0000"/>
              </a:solidFill>
              <a:cs typeface="Arabic Typesetting" panose="03020402040406030203" pitchFamily="66" charset="-78"/>
            </a:endParaRPr>
          </a:p>
          <a:p>
            <a:pPr algn="ctr"/>
            <a:r>
              <a:rPr lang="en-GB" sz="2400" b="1" dirty="0" smtClean="0">
                <a:ln w="9525" cmpd="sng">
                  <a:solidFill>
                    <a:srgbClr val="FFFFFF"/>
                  </a:solidFill>
                  <a:prstDash val="solid"/>
                </a:ln>
                <a:solidFill>
                  <a:srgbClr val="FF0000"/>
                </a:solidFill>
                <a:cs typeface="Arabic Typesetting" panose="03020402040406030203" pitchFamily="66" charset="-78"/>
              </a:rPr>
              <a:t>PINCH </a:t>
            </a:r>
            <a:r>
              <a:rPr lang="ja-JP" altLang="en-US" sz="2400" b="1" dirty="0" smtClean="0">
                <a:ln w="9525" cmpd="sng">
                  <a:solidFill>
                    <a:srgbClr val="FFFFFF"/>
                  </a:solidFill>
                  <a:prstDash val="solid"/>
                </a:ln>
                <a:solidFill>
                  <a:srgbClr val="7030A0"/>
                </a:solidFill>
                <a:cs typeface="Arabic Typesetting" panose="03020402040406030203" pitchFamily="66" charset="-78"/>
              </a:rPr>
              <a:t>解析を</a:t>
            </a:r>
            <a:endParaRPr lang="en-US" altLang="ja-JP" sz="2400" b="1" dirty="0" smtClean="0">
              <a:ln w="9525" cmpd="sng">
                <a:solidFill>
                  <a:srgbClr val="FFFFFF"/>
                </a:solidFill>
                <a:prstDash val="solid"/>
              </a:ln>
              <a:solidFill>
                <a:srgbClr val="7030A0"/>
              </a:solidFill>
              <a:cs typeface="Arabic Typesetting" panose="03020402040406030203" pitchFamily="66" charset="-78"/>
            </a:endParaRPr>
          </a:p>
          <a:p>
            <a:pPr algn="ctr"/>
            <a:r>
              <a:rPr lang="ja-JP" altLang="en-US" sz="2400" b="1" dirty="0" smtClean="0">
                <a:ln w="9525" cmpd="sng">
                  <a:solidFill>
                    <a:srgbClr val="FFFFFF"/>
                  </a:solidFill>
                  <a:prstDash val="solid"/>
                </a:ln>
                <a:solidFill>
                  <a:srgbClr val="7030A0"/>
                </a:solidFill>
                <a:cs typeface="Arabic Typesetting" panose="03020402040406030203" pitchFamily="66" charset="-78"/>
              </a:rPr>
              <a:t>創始し世界に広めた</a:t>
            </a:r>
            <a:endParaRPr lang="en-GB" sz="2400" b="1" dirty="0">
              <a:ln w="9525" cmpd="sng">
                <a:solidFill>
                  <a:srgbClr val="FFFFFF"/>
                </a:solidFill>
                <a:prstDash val="solid"/>
              </a:ln>
              <a:solidFill>
                <a:srgbClr val="7030A0"/>
              </a:solidFill>
              <a:cs typeface="Arabic Typesetting" panose="03020402040406030203" pitchFamily="66" charset="-78"/>
            </a:endParaRPr>
          </a:p>
        </p:txBody>
      </p:sp>
      <p:pic>
        <p:nvPicPr>
          <p:cNvPr id="18" name="Picture 17"/>
          <p:cNvPicPr>
            <a:picLocks noChangeAspect="1"/>
          </p:cNvPicPr>
          <p:nvPr/>
        </p:nvPicPr>
        <p:blipFill rotWithShape="1">
          <a:blip r:embed="rId16">
            <a:extLst>
              <a:ext uri="{28A0092B-C50C-407E-A947-70E740481C1C}">
                <a14:useLocalDpi xmlns:a14="http://schemas.microsoft.com/office/drawing/2010/main" val="0"/>
              </a:ext>
            </a:extLst>
          </a:blip>
          <a:srcRect l="20458" r="15629"/>
          <a:stretch/>
        </p:blipFill>
        <p:spPr bwMode="auto">
          <a:xfrm>
            <a:off x="3773783" y="1772816"/>
            <a:ext cx="1828876" cy="154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o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354763" y="2535238"/>
            <a:ext cx="487362" cy="487362"/>
          </a:xfrm>
          <a:prstGeom prst="rect">
            <a:avLst/>
          </a:prstGeom>
        </p:spPr>
      </p:pic>
    </p:spTree>
    <p:extLst>
      <p:ext uri="{BB962C8B-B14F-4D97-AF65-F5344CB8AC3E}">
        <p14:creationId xmlns:p14="http://schemas.microsoft.com/office/powerpoint/2010/main" val="59802255"/>
      </p:ext>
    </p:extLst>
  </p:cSld>
  <p:clrMapOvr>
    <a:masterClrMapping/>
  </p:clrMapOvr>
  <mc:AlternateContent xmlns:mc="http://schemas.openxmlformats.org/markup-compatibility/2006" xmlns:p14="http://schemas.microsoft.com/office/powerpoint/2010/main">
    <mc:Choice Requires="p14">
      <p:transition spd="slow" p14:dur="2000" advTm="52829"/>
    </mc:Choice>
    <mc:Fallback xmlns="">
      <p:transition spd="slow" advTm="52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51770"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DC17A50-D46D-43F7-8B75-287992C58BD8}"/>
              </a:ext>
            </a:extLst>
          </p:cNvPr>
          <p:cNvSpPr txBox="1">
            <a:spLocks/>
          </p:cNvSpPr>
          <p:nvPr/>
        </p:nvSpPr>
        <p:spPr>
          <a:xfrm>
            <a:off x="747486" y="1196752"/>
            <a:ext cx="8918258" cy="6451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300" b="1" kern="1200">
                <a:solidFill>
                  <a:srgbClr val="3366CC"/>
                </a:solidFill>
                <a:latin typeface="Arial" panose="020B0604020202020204" pitchFamily="34" charset="0"/>
                <a:ea typeface="+mj-ea"/>
                <a:cs typeface="Arial" panose="020B0604020202020204" pitchFamily="34" charset="0"/>
              </a:defRPr>
            </a:lvl1pPr>
          </a:lstStyle>
          <a:p>
            <a:pPr algn="ctr"/>
            <a:r>
              <a:rPr lang="ja-JP" altLang="en-US" sz="3600" dirty="0" smtClean="0"/>
              <a:t>ご視聴あり</a:t>
            </a:r>
            <a:r>
              <a:rPr lang="ja-JP" altLang="en-US" sz="3600" dirty="0"/>
              <a:t>が</a:t>
            </a:r>
            <a:r>
              <a:rPr lang="ja-JP" altLang="en-US" sz="3600" dirty="0" smtClean="0"/>
              <a:t>ございました。</a:t>
            </a:r>
            <a:endParaRPr lang="en-GB" sz="3600" dirty="0"/>
          </a:p>
        </p:txBody>
      </p:sp>
      <p:sp>
        <p:nvSpPr>
          <p:cNvPr id="5" name="Title 1">
            <a:extLst>
              <a:ext uri="{FF2B5EF4-FFF2-40B4-BE49-F238E27FC236}">
                <a16:creationId xmlns:a16="http://schemas.microsoft.com/office/drawing/2014/main" xmlns="" id="{80912640-ADFA-4F75-9CAE-407A189D8EF0}"/>
              </a:ext>
            </a:extLst>
          </p:cNvPr>
          <p:cNvSpPr txBox="1">
            <a:spLocks/>
          </p:cNvSpPr>
          <p:nvPr/>
        </p:nvSpPr>
        <p:spPr>
          <a:xfrm>
            <a:off x="634107" y="2564904"/>
            <a:ext cx="9145016" cy="3672408"/>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3300" b="1" kern="1200">
                <a:solidFill>
                  <a:srgbClr val="3366CC"/>
                </a:solidFill>
                <a:latin typeface="Arial" panose="020B0604020202020204" pitchFamily="34" charset="0"/>
                <a:ea typeface="+mj-ea"/>
                <a:cs typeface="Arial" panose="020B0604020202020204" pitchFamily="34" charset="0"/>
              </a:defRPr>
            </a:lvl1pPr>
          </a:lstStyle>
          <a:p>
            <a:pPr algn="ctr"/>
            <a:r>
              <a:rPr lang="ja-JP" altLang="en-US" sz="3200" smtClean="0"/>
              <a:t>ご質問およびご要望は</a:t>
            </a:r>
            <a:endParaRPr lang="en-GB" sz="3200" dirty="0"/>
          </a:p>
          <a:p>
            <a:pPr algn="ctr"/>
            <a:endParaRPr lang="en-GB" sz="3600" dirty="0"/>
          </a:p>
          <a:p>
            <a:pPr algn="ctr"/>
            <a:r>
              <a:rPr lang="en-GB" sz="3600" dirty="0"/>
              <a:t> </a:t>
            </a:r>
            <a:r>
              <a:rPr lang="en-GB" sz="3600" dirty="0">
                <a:hlinkClick r:id="rId6"/>
              </a:rPr>
              <a:t>info@processing.com</a:t>
            </a:r>
            <a:r>
              <a:rPr lang="en-GB" sz="3600" dirty="0"/>
              <a:t> </a:t>
            </a:r>
          </a:p>
          <a:p>
            <a:pPr algn="ctr"/>
            <a:endParaRPr lang="en-GB" sz="3600" dirty="0"/>
          </a:p>
          <a:p>
            <a:pPr algn="ctr"/>
            <a:r>
              <a:rPr lang="en-GB" sz="3600" dirty="0"/>
              <a:t>or </a:t>
            </a:r>
          </a:p>
          <a:p>
            <a:pPr algn="ctr"/>
            <a:endParaRPr lang="en-GB" sz="3600" dirty="0"/>
          </a:p>
          <a:p>
            <a:pPr algn="ctr"/>
            <a:r>
              <a:rPr lang="en-GB" sz="3600" dirty="0"/>
              <a:t>call us at +44(0)1619740090</a:t>
            </a:r>
          </a:p>
        </p:txBody>
      </p:sp>
      <p:pic>
        <p:nvPicPr>
          <p:cNvPr id="2" name="No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70788" y="2268538"/>
            <a:ext cx="487362" cy="487362"/>
          </a:xfrm>
          <a:prstGeom prst="rect">
            <a:avLst/>
          </a:prstGeom>
        </p:spPr>
      </p:pic>
    </p:spTree>
    <p:custDataLst>
      <p:tags r:id="rId1"/>
    </p:custDataLst>
    <p:extLst>
      <p:ext uri="{BB962C8B-B14F-4D97-AF65-F5344CB8AC3E}">
        <p14:creationId xmlns:p14="http://schemas.microsoft.com/office/powerpoint/2010/main" val="2437629478"/>
      </p:ext>
    </p:extLst>
  </p:cSld>
  <p:clrMapOvr>
    <a:masterClrMapping/>
  </p:clrMapOvr>
  <mc:AlternateContent xmlns:mc="http://schemas.openxmlformats.org/markup-compatibility/2006" xmlns:p14="http://schemas.microsoft.com/office/powerpoint/2010/main">
    <mc:Choice Requires="p14">
      <p:transition spd="slow" p14:dur="2000" advTm="27161"/>
    </mc:Choice>
    <mc:Fallback xmlns="">
      <p:transition spd="slow" advTm="271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8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remove" display="0">
                  <p:stCondLst>
                    <p:cond delay="indefinite"/>
                  </p:stCondLst>
                  <p:endCondLst>
                    <p:cond evt="onStopAudio" delay="0">
                      <p:tgtEl>
                        <p:sldTgt/>
                      </p:tgtEl>
                    </p:cond>
                  </p:endCondLst>
                </p:cTn>
                <p:tgtEl>
                  <p:spTgt spid="2"/>
                </p:tgtEl>
              </p:cMediaNode>
            </p:audio>
          </p:childTnLst>
        </p:cTn>
      </p:par>
    </p:tnLst>
    <p:bldLst>
      <p:bldP spid="7" grpId="0"/>
      <p:bldP spid="5" grpId="0"/>
    </p:bldLst>
  </p:timing>
  <p:extLst mod="1">
    <p:ext uri="{E180D4A7-C9FB-4DFB-919C-405C955672EB}">
      <p14:showEvtLst xmlns:p14="http://schemas.microsoft.com/office/powerpoint/2010/main">
        <p14:playEvt time="8623" objId="2"/>
        <p14:stopEvt time="17593"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PIL</a:t>
            </a:r>
            <a:r>
              <a:rPr lang="ja-JP" altLang="en-US" dirty="0" smtClean="0"/>
              <a:t>は何を行う</a:t>
            </a:r>
            <a:r>
              <a:rPr lang="en-US" dirty="0" smtClean="0"/>
              <a:t> ?</a:t>
            </a:r>
            <a:endParaRPr lang="en-US"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349"/>
          <a:stretch/>
        </p:blipFill>
        <p:spPr>
          <a:xfrm>
            <a:off x="637148" y="4985780"/>
            <a:ext cx="9272027" cy="1467556"/>
          </a:xfrm>
          <a:prstGeom prst="rect">
            <a:avLst/>
          </a:prstGeom>
          <a:ln w="28575">
            <a:noFill/>
          </a:ln>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 r="191"/>
          <a:stretch/>
        </p:blipFill>
        <p:spPr>
          <a:xfrm>
            <a:off x="651898" y="908720"/>
            <a:ext cx="9257277" cy="1460500"/>
          </a:xfrm>
          <a:prstGeom prst="rect">
            <a:avLst/>
          </a:prstGeom>
          <a:ln w="28575">
            <a:noFill/>
          </a:ln>
        </p:spPr>
      </p:pic>
      <p:sp>
        <p:nvSpPr>
          <p:cNvPr id="7" name="TextBox 6"/>
          <p:cNvSpPr txBox="1"/>
          <p:nvPr/>
        </p:nvSpPr>
        <p:spPr>
          <a:xfrm>
            <a:off x="668130" y="3306929"/>
            <a:ext cx="9242528" cy="707886"/>
          </a:xfrm>
          <a:prstGeom prst="rect">
            <a:avLst/>
          </a:prstGeom>
          <a:noFill/>
        </p:spPr>
        <p:txBody>
          <a:bodyPr wrap="square" rtlCol="0" anchor="ctr">
            <a:spAutoFit/>
          </a:bodyPr>
          <a:lstStyle/>
          <a:p>
            <a:r>
              <a:rPr lang="ja-JP" altLang="en-US" sz="4000" b="1" dirty="0">
                <a:ln w="3175">
                  <a:solidFill>
                    <a:schemeClr val="tx1"/>
                  </a:solidFill>
                  <a:prstDash val="solid"/>
                </a:ln>
                <a:solidFill>
                  <a:srgbClr val="00B05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技術</a:t>
            </a:r>
            <a:r>
              <a:rPr lang="en-GB" sz="4000" b="1" dirty="0" smtClean="0">
                <a:ln w="3175">
                  <a:solidFill>
                    <a:schemeClr val="tx1"/>
                  </a:solidFill>
                  <a:prstDash val="solid"/>
                </a:ln>
                <a:solidFill>
                  <a:srgbClr val="00B05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 </a:t>
            </a:r>
            <a:r>
              <a:rPr lang="ja-JP" altLang="en-US" sz="4000" b="1" dirty="0">
                <a:ln w="3175">
                  <a:solidFill>
                    <a:schemeClr val="tx1"/>
                  </a:solidFill>
                  <a:prstDash val="solid"/>
                </a:ln>
                <a:solidFill>
                  <a:srgbClr val="00B05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コンサルタント</a:t>
            </a:r>
            <a:r>
              <a:rPr lang="en-GB" sz="4000" b="1" dirty="0" smtClean="0">
                <a:ln w="3175">
                  <a:solidFill>
                    <a:schemeClr val="tx1"/>
                  </a:solidFill>
                  <a:prstDash val="solid"/>
                </a:ln>
                <a:solidFill>
                  <a:srgbClr val="00B05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 </a:t>
            </a:r>
            <a:r>
              <a:rPr lang="ja-JP" altLang="en-US" sz="4000" b="1" dirty="0" smtClean="0">
                <a:ln w="3175">
                  <a:solidFill>
                    <a:schemeClr val="tx1"/>
                  </a:solidFill>
                  <a:prstDash val="solid"/>
                </a:ln>
                <a:solidFill>
                  <a:srgbClr val="00B05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教育訓練</a:t>
            </a:r>
            <a:endParaRPr lang="en-GB" sz="2400" b="1" dirty="0">
              <a:ln w="3175">
                <a:solidFill>
                  <a:schemeClr val="tx1"/>
                </a:solidFill>
                <a:prstDash val="solid"/>
              </a:ln>
              <a:solidFill>
                <a:srgbClr val="00B05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8" name="TextBox 7"/>
          <p:cNvSpPr txBox="1"/>
          <p:nvPr/>
        </p:nvSpPr>
        <p:spPr>
          <a:xfrm>
            <a:off x="668130" y="4078813"/>
            <a:ext cx="9242528" cy="646331"/>
          </a:xfrm>
          <a:prstGeom prst="rect">
            <a:avLst/>
          </a:prstGeom>
          <a:noFill/>
        </p:spPr>
        <p:txBody>
          <a:bodyPr wrap="square" rtlCol="0" anchor="ctr">
            <a:spAutoFit/>
          </a:bodyPr>
          <a:lstStyle/>
          <a:p>
            <a:pPr algn="ctr"/>
            <a:r>
              <a:rPr lang="ja-JP" altLang="en-US" sz="3600" b="1" dirty="0">
                <a:ln w="3175">
                  <a:solidFill>
                    <a:schemeClr val="tx1"/>
                  </a:solidFill>
                  <a:prstDash val="solid"/>
                </a:ln>
                <a:solidFill>
                  <a:srgbClr val="3366CC"/>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石油</a:t>
            </a:r>
            <a:r>
              <a:rPr lang="en-GB" sz="3600" b="1" dirty="0" smtClean="0">
                <a:ln w="3175">
                  <a:solidFill>
                    <a:schemeClr val="tx1"/>
                  </a:solidFill>
                  <a:prstDash val="solid"/>
                </a:ln>
                <a:solidFill>
                  <a:srgbClr val="3366CC"/>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 </a:t>
            </a:r>
            <a:r>
              <a:rPr lang="ja-JP" altLang="en-US" sz="3600" b="1" dirty="0">
                <a:ln w="3175">
                  <a:solidFill>
                    <a:schemeClr val="tx1"/>
                  </a:solidFill>
                  <a:prstDash val="solid"/>
                </a:ln>
                <a:solidFill>
                  <a:srgbClr val="3366CC"/>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ガス</a:t>
            </a:r>
            <a:r>
              <a:rPr lang="en-GB" sz="3600" b="1" dirty="0" smtClean="0">
                <a:ln w="3175">
                  <a:solidFill>
                    <a:schemeClr val="tx1"/>
                  </a:solidFill>
                  <a:prstDash val="solid"/>
                </a:ln>
                <a:solidFill>
                  <a:srgbClr val="3366CC"/>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 </a:t>
            </a:r>
            <a:r>
              <a:rPr lang="ja-JP" altLang="en-US" sz="3600" b="1" dirty="0" smtClean="0">
                <a:ln w="3175">
                  <a:solidFill>
                    <a:schemeClr val="tx1"/>
                  </a:solidFill>
                  <a:prstDash val="solid"/>
                </a:ln>
                <a:solidFill>
                  <a:srgbClr val="3366CC"/>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石油化学</a:t>
            </a:r>
            <a:r>
              <a:rPr lang="en-GB" sz="3600" b="1" dirty="0" smtClean="0">
                <a:ln w="3175">
                  <a:solidFill>
                    <a:schemeClr val="tx1"/>
                  </a:solidFill>
                  <a:prstDash val="solid"/>
                </a:ln>
                <a:solidFill>
                  <a:srgbClr val="3366CC"/>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ja-JP" altLang="en-US" sz="3600" b="1" dirty="0" smtClean="0">
                <a:ln w="3175">
                  <a:solidFill>
                    <a:schemeClr val="tx1"/>
                  </a:solidFill>
                  <a:prstDash val="solid"/>
                </a:ln>
                <a:solidFill>
                  <a:srgbClr val="3366CC"/>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化学</a:t>
            </a:r>
            <a:endParaRPr lang="en-GB" sz="3600" b="1" dirty="0">
              <a:ln w="3175">
                <a:solidFill>
                  <a:schemeClr val="tx1"/>
                </a:solidFill>
                <a:prstDash val="solid"/>
              </a:ln>
              <a:solidFill>
                <a:srgbClr val="3366CC"/>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6780" y="1361110"/>
            <a:ext cx="2805228" cy="751029"/>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668130" y="2596599"/>
            <a:ext cx="9242528" cy="646331"/>
          </a:xfrm>
          <a:prstGeom prst="rect">
            <a:avLst/>
          </a:prstGeom>
          <a:noFill/>
        </p:spPr>
        <p:txBody>
          <a:bodyPr wrap="square" rtlCol="0" anchor="ctr">
            <a:spAutoFit/>
          </a:bodyPr>
          <a:lstStyle/>
          <a:p>
            <a:pPr algn="ctr"/>
            <a:r>
              <a:rPr lang="en-GB" sz="3600" b="1" dirty="0" smtClean="0">
                <a:ln w="3175">
                  <a:solidFill>
                    <a:schemeClr val="tx1"/>
                  </a:solidFill>
                  <a:prstDash val="solid"/>
                </a:ln>
                <a:solidFill>
                  <a:schemeClr val="accent6">
                    <a:lumMod val="60000"/>
                    <a:lumOff val="40000"/>
                  </a:schemeClr>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ja-JP" altLang="en-US" sz="3600" b="1" dirty="0" smtClean="0">
                <a:ln w="3175">
                  <a:solidFill>
                    <a:schemeClr val="tx1"/>
                  </a:solidFill>
                  <a:prstDash val="solid"/>
                </a:ln>
                <a:solidFill>
                  <a:schemeClr val="accent6">
                    <a:lumMod val="60000"/>
                    <a:lumOff val="40000"/>
                  </a:schemeClr>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私たちは最先端の改善をご提供します</a:t>
            </a:r>
            <a:r>
              <a:rPr lang="en-GB" sz="3600" b="1" dirty="0" smtClean="0">
                <a:ln w="3175">
                  <a:solidFill>
                    <a:schemeClr val="tx1"/>
                  </a:solidFill>
                  <a:prstDash val="solid"/>
                </a:ln>
                <a:solidFill>
                  <a:schemeClr val="accent6">
                    <a:lumMod val="60000"/>
                    <a:lumOff val="40000"/>
                  </a:schemeClr>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endParaRPr lang="en-GB" sz="3600" b="1" dirty="0">
              <a:ln w="3175">
                <a:solidFill>
                  <a:schemeClr val="tx1"/>
                </a:solidFill>
                <a:prstDash val="solid"/>
              </a:ln>
              <a:solidFill>
                <a:schemeClr val="accent6">
                  <a:lumMod val="60000"/>
                  <a:lumOff val="40000"/>
                </a:schemeClr>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No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59825" y="3724275"/>
            <a:ext cx="487363" cy="487363"/>
          </a:xfrm>
          <a:prstGeom prst="rect">
            <a:avLst/>
          </a:prstGeom>
        </p:spPr>
      </p:pic>
    </p:spTree>
    <p:extLst>
      <p:ext uri="{BB962C8B-B14F-4D97-AF65-F5344CB8AC3E}">
        <p14:creationId xmlns:p14="http://schemas.microsoft.com/office/powerpoint/2010/main" val="3421678647"/>
      </p:ext>
    </p:extLst>
  </p:cSld>
  <p:clrMapOvr>
    <a:masterClrMapping/>
  </p:clrMapOvr>
  <mc:AlternateContent xmlns:mc="http://schemas.openxmlformats.org/markup-compatibility/2006" xmlns:p14="http://schemas.microsoft.com/office/powerpoint/2010/main">
    <mc:Choice Requires="p14">
      <p:transition spd="slow" p14:dur="2000" advTm="34862"/>
    </mc:Choice>
    <mc:Fallback xmlns="">
      <p:transition spd="slow" advTm="3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 objId="3"/>
        <p14:stopEvt time="32831"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Oval 14">
            <a:extLst>
              <a:ext uri="{FF2B5EF4-FFF2-40B4-BE49-F238E27FC236}">
                <a16:creationId xmlns:a16="http://schemas.microsoft.com/office/drawing/2014/main" xmlns="" id="{2E832FF9-BC76-48D3-B678-8D1EFC7B63C4}"/>
              </a:ext>
            </a:extLst>
          </p:cNvPr>
          <p:cNvSpPr>
            <a:spLocks noChangeArrowheads="1"/>
          </p:cNvSpPr>
          <p:nvPr/>
        </p:nvSpPr>
        <p:spPr bwMode="auto">
          <a:xfrm>
            <a:off x="3298032" y="2133600"/>
            <a:ext cx="3254375" cy="3633788"/>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4581" name="Oval 13">
            <a:extLst>
              <a:ext uri="{FF2B5EF4-FFF2-40B4-BE49-F238E27FC236}">
                <a16:creationId xmlns:a16="http://schemas.microsoft.com/office/drawing/2014/main" xmlns="" id="{0B1CBD1B-0C2E-48DA-B52A-61FAB420B47D}"/>
              </a:ext>
            </a:extLst>
          </p:cNvPr>
          <p:cNvSpPr>
            <a:spLocks noChangeArrowheads="1"/>
          </p:cNvSpPr>
          <p:nvPr/>
        </p:nvSpPr>
        <p:spPr bwMode="auto">
          <a:xfrm>
            <a:off x="3583781" y="2451100"/>
            <a:ext cx="2690812" cy="3005138"/>
          </a:xfrm>
          <a:prstGeom prst="ellipse">
            <a:avLst/>
          </a:prstGeom>
          <a:solidFill>
            <a:srgbClr val="FF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4582" name="Oval 12">
            <a:extLst>
              <a:ext uri="{FF2B5EF4-FFF2-40B4-BE49-F238E27FC236}">
                <a16:creationId xmlns:a16="http://schemas.microsoft.com/office/drawing/2014/main" xmlns="" id="{05865B2D-FD08-4978-8BE1-2428ECFCD74B}"/>
              </a:ext>
            </a:extLst>
          </p:cNvPr>
          <p:cNvSpPr>
            <a:spLocks noChangeArrowheads="1"/>
          </p:cNvSpPr>
          <p:nvPr/>
        </p:nvSpPr>
        <p:spPr bwMode="auto">
          <a:xfrm>
            <a:off x="3958432" y="2870200"/>
            <a:ext cx="1939925" cy="216693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pic>
        <p:nvPicPr>
          <p:cNvPr id="24583" name="Picture 6" descr="PIL Logo">
            <a:extLst>
              <a:ext uri="{FF2B5EF4-FFF2-40B4-BE49-F238E27FC236}">
                <a16:creationId xmlns:a16="http://schemas.microsoft.com/office/drawing/2014/main" xmlns="" id="{5F0137DA-465A-413E-8CA6-C207153AD2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844" y="5589589"/>
            <a:ext cx="244951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Oval 8">
            <a:extLst>
              <a:ext uri="{FF2B5EF4-FFF2-40B4-BE49-F238E27FC236}">
                <a16:creationId xmlns:a16="http://schemas.microsoft.com/office/drawing/2014/main" xmlns="" id="{28291720-6778-4EF9-A013-EEB11ADD240E}"/>
              </a:ext>
            </a:extLst>
          </p:cNvPr>
          <p:cNvSpPr>
            <a:spLocks noChangeArrowheads="1"/>
          </p:cNvSpPr>
          <p:nvPr/>
        </p:nvSpPr>
        <p:spPr bwMode="auto">
          <a:xfrm>
            <a:off x="4314031" y="3289301"/>
            <a:ext cx="1225550" cy="1368425"/>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4585" name="Text Box 15">
            <a:extLst>
              <a:ext uri="{FF2B5EF4-FFF2-40B4-BE49-F238E27FC236}">
                <a16:creationId xmlns:a16="http://schemas.microsoft.com/office/drawing/2014/main" xmlns="" id="{2147A55A-F2DC-4BC3-9519-35A64ADB94C7}"/>
              </a:ext>
            </a:extLst>
          </p:cNvPr>
          <p:cNvSpPr txBox="1">
            <a:spLocks noChangeArrowheads="1"/>
          </p:cNvSpPr>
          <p:nvPr/>
        </p:nvSpPr>
        <p:spPr bwMode="auto">
          <a:xfrm>
            <a:off x="4536282" y="3790951"/>
            <a:ext cx="782637"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Clr>
                <a:srgbClr val="000000"/>
              </a:buClr>
              <a:buSzPct val="100000"/>
              <a:buFont typeface="Times New Roman" panose="02020603050405020304" pitchFamily="18" charset="0"/>
              <a:buNone/>
            </a:pPr>
            <a:r>
              <a:rPr lang="en-GB" altLang="en-US" sz="1200">
                <a:latin typeface="Segoe UI Semibold" panose="020B0702040204020203" pitchFamily="34" charset="0"/>
              </a:rPr>
              <a:t>Reactors</a:t>
            </a:r>
          </a:p>
        </p:txBody>
      </p:sp>
      <p:sp>
        <p:nvSpPr>
          <p:cNvPr id="24586" name="Text Box 16">
            <a:extLst>
              <a:ext uri="{FF2B5EF4-FFF2-40B4-BE49-F238E27FC236}">
                <a16:creationId xmlns:a16="http://schemas.microsoft.com/office/drawing/2014/main" xmlns="" id="{45167BAF-FB6A-4FE1-AD69-3CC3D0C4BF73}"/>
              </a:ext>
            </a:extLst>
          </p:cNvPr>
          <p:cNvSpPr txBox="1">
            <a:spLocks noChangeArrowheads="1"/>
          </p:cNvSpPr>
          <p:nvPr/>
        </p:nvSpPr>
        <p:spPr bwMode="auto">
          <a:xfrm>
            <a:off x="4466432" y="3003551"/>
            <a:ext cx="93027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Clr>
                <a:srgbClr val="000000"/>
              </a:buClr>
              <a:buSzPct val="100000"/>
              <a:buFont typeface="Times New Roman" panose="02020603050405020304" pitchFamily="18" charset="0"/>
              <a:buNone/>
            </a:pPr>
            <a:r>
              <a:rPr lang="en-GB" altLang="en-US" sz="1200">
                <a:latin typeface="Segoe UI Semibold" panose="020B0702040204020203" pitchFamily="34" charset="0"/>
              </a:rPr>
              <a:t>Separators</a:t>
            </a:r>
          </a:p>
        </p:txBody>
      </p:sp>
      <p:sp>
        <p:nvSpPr>
          <p:cNvPr id="24587" name="Text Box 17">
            <a:extLst>
              <a:ext uri="{FF2B5EF4-FFF2-40B4-BE49-F238E27FC236}">
                <a16:creationId xmlns:a16="http://schemas.microsoft.com/office/drawing/2014/main" xmlns="" id="{50945973-DEE6-49E7-90D2-D2219308666A}"/>
              </a:ext>
            </a:extLst>
          </p:cNvPr>
          <p:cNvSpPr txBox="1">
            <a:spLocks noChangeArrowheads="1"/>
          </p:cNvSpPr>
          <p:nvPr/>
        </p:nvSpPr>
        <p:spPr bwMode="auto">
          <a:xfrm>
            <a:off x="4028281" y="2447925"/>
            <a:ext cx="184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buClr>
                <a:srgbClr val="000000"/>
              </a:buClr>
              <a:buSzPct val="100000"/>
              <a:buFont typeface="Times New Roman" panose="02020603050405020304" pitchFamily="18" charset="0"/>
              <a:buNone/>
            </a:pPr>
            <a:r>
              <a:rPr lang="en-GB" altLang="en-US" sz="1200">
                <a:latin typeface="Segoe UI Semibold" panose="020B0702040204020203" pitchFamily="34" charset="0"/>
              </a:rPr>
              <a:t>Heat </a:t>
            </a:r>
          </a:p>
          <a:p>
            <a:pPr algn="ctr" eaLnBrk="1" hangingPunct="1">
              <a:buClr>
                <a:srgbClr val="000000"/>
              </a:buClr>
              <a:buSzPct val="100000"/>
              <a:buFont typeface="Times New Roman" panose="02020603050405020304" pitchFamily="18" charset="0"/>
              <a:buNone/>
            </a:pPr>
            <a:r>
              <a:rPr lang="en-GB" altLang="en-US" sz="1200">
                <a:latin typeface="Segoe UI Semibold" panose="020B0702040204020203" pitchFamily="34" charset="0"/>
              </a:rPr>
              <a:t>Exchanger Network</a:t>
            </a:r>
          </a:p>
        </p:txBody>
      </p:sp>
      <p:sp>
        <p:nvSpPr>
          <p:cNvPr id="24588" name="Text Box 18">
            <a:extLst>
              <a:ext uri="{FF2B5EF4-FFF2-40B4-BE49-F238E27FC236}">
                <a16:creationId xmlns:a16="http://schemas.microsoft.com/office/drawing/2014/main" xmlns="" id="{6CC74DF9-AF82-4735-BFC4-E30BFB6F4D3B}"/>
              </a:ext>
            </a:extLst>
          </p:cNvPr>
          <p:cNvSpPr txBox="1">
            <a:spLocks noChangeArrowheads="1"/>
          </p:cNvSpPr>
          <p:nvPr/>
        </p:nvSpPr>
        <p:spPr bwMode="auto">
          <a:xfrm>
            <a:off x="4040981" y="2162175"/>
            <a:ext cx="18415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buClr>
                <a:srgbClr val="000000"/>
              </a:buClr>
              <a:buSzPct val="100000"/>
              <a:buFont typeface="Times New Roman" panose="02020603050405020304" pitchFamily="18" charset="0"/>
              <a:buNone/>
            </a:pPr>
            <a:r>
              <a:rPr lang="en-GB" altLang="en-US" sz="1200">
                <a:latin typeface="Segoe UI Semibold" panose="020B0702040204020203" pitchFamily="34" charset="0"/>
              </a:rPr>
              <a:t>Utility System</a:t>
            </a:r>
          </a:p>
        </p:txBody>
      </p:sp>
      <p:sp>
        <p:nvSpPr>
          <p:cNvPr id="24589" name="TextBox 1">
            <a:extLst>
              <a:ext uri="{FF2B5EF4-FFF2-40B4-BE49-F238E27FC236}">
                <a16:creationId xmlns:a16="http://schemas.microsoft.com/office/drawing/2014/main" xmlns="" id="{E48DC74B-77A3-4FE6-A129-6B768B4351C8}"/>
              </a:ext>
            </a:extLst>
          </p:cNvPr>
          <p:cNvSpPr txBox="1">
            <a:spLocks noChangeArrowheads="1"/>
          </p:cNvSpPr>
          <p:nvPr/>
        </p:nvSpPr>
        <p:spPr bwMode="auto">
          <a:xfrm>
            <a:off x="7809706" y="3624264"/>
            <a:ext cx="1865312"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pPr>
            <a:r>
              <a:rPr lang="ja-JP" altLang="en-US" b="1" dirty="0" smtClean="0">
                <a:solidFill>
                  <a:srgbClr val="0049DC"/>
                </a:solidFill>
                <a:latin typeface="Arial" panose="020B0604020202020204" pitchFamily="34" charset="0"/>
                <a:cs typeface="Arial" panose="020B0604020202020204" pitchFamily="34" charset="0"/>
              </a:rPr>
              <a:t>冷凍プロセス最適化技術</a:t>
            </a:r>
            <a:endParaRPr lang="en-GB" altLang="en-US" b="1" dirty="0">
              <a:solidFill>
                <a:srgbClr val="0049DC"/>
              </a:solidFill>
              <a:latin typeface="Arial" panose="020B0604020202020204" pitchFamily="34" charset="0"/>
              <a:cs typeface="Arial" panose="020B0604020202020204" pitchFamily="34" charset="0"/>
            </a:endParaRPr>
          </a:p>
        </p:txBody>
      </p:sp>
      <p:sp>
        <p:nvSpPr>
          <p:cNvPr id="24591" name="TextBox 23">
            <a:extLst>
              <a:ext uri="{FF2B5EF4-FFF2-40B4-BE49-F238E27FC236}">
                <a16:creationId xmlns:a16="http://schemas.microsoft.com/office/drawing/2014/main" xmlns="" id="{7EE72C7E-86CD-46BF-9B05-442F6BFBEC1A}"/>
              </a:ext>
            </a:extLst>
          </p:cNvPr>
          <p:cNvSpPr txBox="1">
            <a:spLocks noChangeArrowheads="1"/>
          </p:cNvSpPr>
          <p:nvPr/>
        </p:nvSpPr>
        <p:spPr bwMode="auto">
          <a:xfrm>
            <a:off x="7809707" y="2468563"/>
            <a:ext cx="185578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ja-JP" altLang="en-US" b="1" dirty="0" smtClean="0">
                <a:solidFill>
                  <a:srgbClr val="0049DC"/>
                </a:solidFill>
                <a:latin typeface="Arial" panose="020B0604020202020204" pitchFamily="34" charset="0"/>
                <a:cs typeface="Arial" panose="020B0604020202020204" pitchFamily="34" charset="0"/>
              </a:rPr>
              <a:t>熱回収</a:t>
            </a:r>
            <a:endParaRPr lang="en-US" altLang="ja-JP" b="1" dirty="0" smtClean="0">
              <a:solidFill>
                <a:srgbClr val="0049DC"/>
              </a:solidFill>
              <a:latin typeface="Arial" panose="020B0604020202020204" pitchFamily="34" charset="0"/>
              <a:cs typeface="Arial" panose="020B0604020202020204" pitchFamily="34" charset="0"/>
            </a:endParaRPr>
          </a:p>
          <a:p>
            <a:pPr eaLnBrk="1" hangingPunct="1">
              <a:buClr>
                <a:srgbClr val="000000"/>
              </a:buClr>
              <a:buSzPct val="100000"/>
              <a:buFont typeface="Times New Roman" panose="02020603050405020304" pitchFamily="18" charset="0"/>
              <a:buNone/>
            </a:pPr>
            <a:r>
              <a:rPr lang="ja-JP" altLang="en-US" b="1" dirty="0" smtClean="0">
                <a:solidFill>
                  <a:srgbClr val="0049DC"/>
                </a:solidFill>
                <a:latin typeface="Arial" panose="020B0604020202020204" pitchFamily="34" charset="0"/>
                <a:cs typeface="Arial" panose="020B0604020202020204" pitchFamily="34" charset="0"/>
              </a:rPr>
              <a:t>最適化技術</a:t>
            </a:r>
            <a:endParaRPr lang="en-GB" altLang="en-US" b="1" dirty="0">
              <a:solidFill>
                <a:srgbClr val="0049DC"/>
              </a:solidFill>
              <a:latin typeface="Arial" panose="020B0604020202020204" pitchFamily="34" charset="0"/>
              <a:cs typeface="Arial" panose="020B0604020202020204" pitchFamily="34" charset="0"/>
            </a:endParaRPr>
          </a:p>
        </p:txBody>
      </p:sp>
      <p:sp>
        <p:nvSpPr>
          <p:cNvPr id="24592" name="TextBox 24">
            <a:extLst>
              <a:ext uri="{FF2B5EF4-FFF2-40B4-BE49-F238E27FC236}">
                <a16:creationId xmlns:a16="http://schemas.microsoft.com/office/drawing/2014/main" xmlns="" id="{83E30E96-0A6B-4B76-89B8-2437F13822C7}"/>
              </a:ext>
            </a:extLst>
          </p:cNvPr>
          <p:cNvSpPr txBox="1">
            <a:spLocks noChangeArrowheads="1"/>
          </p:cNvSpPr>
          <p:nvPr/>
        </p:nvSpPr>
        <p:spPr bwMode="auto">
          <a:xfrm>
            <a:off x="7809707" y="1247776"/>
            <a:ext cx="185578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pPr>
            <a:r>
              <a:rPr lang="ja-JP" altLang="en-US" b="1" dirty="0" smtClean="0">
                <a:solidFill>
                  <a:srgbClr val="0049DC"/>
                </a:solidFill>
                <a:latin typeface="Arial" panose="020B0604020202020204" pitchFamily="34" charset="0"/>
                <a:cs typeface="Arial" panose="020B0604020202020204" pitchFamily="34" charset="0"/>
              </a:rPr>
              <a:t>蒸留設備の最適組合せ技術</a:t>
            </a:r>
            <a:endParaRPr lang="en-GB" altLang="en-US" b="1" dirty="0">
              <a:solidFill>
                <a:srgbClr val="0049DC"/>
              </a:solidFill>
              <a:latin typeface="Arial" panose="020B0604020202020204" pitchFamily="34" charset="0"/>
              <a:cs typeface="Arial" panose="020B0604020202020204" pitchFamily="34" charset="0"/>
            </a:endParaRPr>
          </a:p>
        </p:txBody>
      </p:sp>
      <p:pic>
        <p:nvPicPr>
          <p:cNvPr id="24593" name="Picture 3">
            <a:extLst>
              <a:ext uri="{FF2B5EF4-FFF2-40B4-BE49-F238E27FC236}">
                <a16:creationId xmlns:a16="http://schemas.microsoft.com/office/drawing/2014/main" xmlns="" id="{6DD19899-66C7-4F3A-BD95-D4B88172143F}"/>
              </a:ext>
            </a:extLst>
          </p:cNvPr>
          <p:cNvPicPr>
            <a:picLocks noChangeAspect="1"/>
          </p:cNvPicPr>
          <p:nvPr/>
        </p:nvPicPr>
        <p:blipFill>
          <a:blip r:embed="rId6" cstate="print">
            <a:extLst>
              <a:ext uri="{28A0092B-C50C-407E-A947-70E740481C1C}">
                <a14:useLocalDpi xmlns:a14="http://schemas.microsoft.com/office/drawing/2010/main" val="0"/>
              </a:ext>
            </a:extLst>
          </a:blip>
          <a:srcRect r="66608"/>
          <a:stretch>
            <a:fillRect/>
          </a:stretch>
        </p:blipFill>
        <p:spPr bwMode="auto">
          <a:xfrm>
            <a:off x="727868" y="1844824"/>
            <a:ext cx="76993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4">
            <a:extLst>
              <a:ext uri="{FF2B5EF4-FFF2-40B4-BE49-F238E27FC236}">
                <a16:creationId xmlns:a16="http://schemas.microsoft.com/office/drawing/2014/main" xmlns="" id="{4CCC5B4F-9DEF-4658-9351-2FB8754554F4}"/>
              </a:ext>
            </a:extLst>
          </p:cNvPr>
          <p:cNvPicPr>
            <a:picLocks noChangeAspect="1"/>
          </p:cNvPicPr>
          <p:nvPr/>
        </p:nvPicPr>
        <p:blipFill>
          <a:blip r:embed="rId7" cstate="print">
            <a:extLst>
              <a:ext uri="{28A0092B-C50C-407E-A947-70E740481C1C}">
                <a14:useLocalDpi xmlns:a14="http://schemas.microsoft.com/office/drawing/2010/main" val="0"/>
              </a:ext>
            </a:extLst>
          </a:blip>
          <a:srcRect r="63000"/>
          <a:stretch>
            <a:fillRect/>
          </a:stretch>
        </p:blipFill>
        <p:spPr bwMode="auto">
          <a:xfrm>
            <a:off x="7020719" y="2403475"/>
            <a:ext cx="8858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5">
            <a:extLst>
              <a:ext uri="{FF2B5EF4-FFF2-40B4-BE49-F238E27FC236}">
                <a16:creationId xmlns:a16="http://schemas.microsoft.com/office/drawing/2014/main" xmlns="" id="{E58FB94C-400C-4582-A244-CBC779C000F6}"/>
              </a:ext>
            </a:extLst>
          </p:cNvPr>
          <p:cNvPicPr>
            <a:picLocks noChangeAspect="1"/>
          </p:cNvPicPr>
          <p:nvPr/>
        </p:nvPicPr>
        <p:blipFill>
          <a:blip r:embed="rId8" cstate="print">
            <a:extLst>
              <a:ext uri="{28A0092B-C50C-407E-A947-70E740481C1C}">
                <a14:useLocalDpi xmlns:a14="http://schemas.microsoft.com/office/drawing/2010/main" val="0"/>
              </a:ext>
            </a:extLst>
          </a:blip>
          <a:srcRect r="61082"/>
          <a:stretch>
            <a:fillRect/>
          </a:stretch>
        </p:blipFill>
        <p:spPr bwMode="auto">
          <a:xfrm>
            <a:off x="7033419" y="1144588"/>
            <a:ext cx="86042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6" name="TextBox 30">
            <a:extLst>
              <a:ext uri="{FF2B5EF4-FFF2-40B4-BE49-F238E27FC236}">
                <a16:creationId xmlns:a16="http://schemas.microsoft.com/office/drawing/2014/main" xmlns="" id="{AD348C83-231C-4453-B8E6-06CAA71BA82A}"/>
              </a:ext>
            </a:extLst>
          </p:cNvPr>
          <p:cNvSpPr txBox="1">
            <a:spLocks noChangeArrowheads="1"/>
          </p:cNvSpPr>
          <p:nvPr/>
        </p:nvSpPr>
        <p:spPr bwMode="auto">
          <a:xfrm>
            <a:off x="1497807" y="5341939"/>
            <a:ext cx="1857375"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ja-JP" altLang="en-US" b="1" dirty="0" smtClean="0">
                <a:solidFill>
                  <a:srgbClr val="0049DC"/>
                </a:solidFill>
                <a:latin typeface="Arial" panose="020B0604020202020204" pitchFamily="34" charset="0"/>
                <a:cs typeface="Arial" panose="020B0604020202020204" pitchFamily="34" charset="0"/>
              </a:rPr>
              <a:t>石油精製装置の最適化技術</a:t>
            </a:r>
            <a:endParaRPr lang="en-GB" altLang="en-US" b="1" dirty="0">
              <a:solidFill>
                <a:srgbClr val="0049DC"/>
              </a:solidFill>
              <a:latin typeface="Arial" panose="020B0604020202020204" pitchFamily="34" charset="0"/>
              <a:cs typeface="Arial" panose="020B0604020202020204" pitchFamily="34" charset="0"/>
            </a:endParaRPr>
          </a:p>
        </p:txBody>
      </p:sp>
      <p:pic>
        <p:nvPicPr>
          <p:cNvPr id="24597" name="Picture 31">
            <a:extLst>
              <a:ext uri="{FF2B5EF4-FFF2-40B4-BE49-F238E27FC236}">
                <a16:creationId xmlns:a16="http://schemas.microsoft.com/office/drawing/2014/main" xmlns="" id="{7FC139E6-1532-4639-B40E-880888FC52F5}"/>
              </a:ext>
            </a:extLst>
          </p:cNvPr>
          <p:cNvPicPr>
            <a:picLocks noChangeAspect="1"/>
          </p:cNvPicPr>
          <p:nvPr/>
        </p:nvPicPr>
        <p:blipFill>
          <a:blip r:embed="rId8" cstate="print">
            <a:extLst>
              <a:ext uri="{28A0092B-C50C-407E-A947-70E740481C1C}">
                <a14:useLocalDpi xmlns:a14="http://schemas.microsoft.com/office/drawing/2010/main" val="0"/>
              </a:ext>
            </a:extLst>
          </a:blip>
          <a:srcRect r="65221"/>
          <a:stretch>
            <a:fillRect/>
          </a:stretch>
        </p:blipFill>
        <p:spPr bwMode="auto">
          <a:xfrm>
            <a:off x="727868" y="5376863"/>
            <a:ext cx="7699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TextBox 34">
            <a:extLst>
              <a:ext uri="{FF2B5EF4-FFF2-40B4-BE49-F238E27FC236}">
                <a16:creationId xmlns:a16="http://schemas.microsoft.com/office/drawing/2014/main" xmlns="" id="{2473C7CD-B588-4D61-9446-66E27921A6C2}"/>
              </a:ext>
            </a:extLst>
          </p:cNvPr>
          <p:cNvSpPr txBox="1">
            <a:spLocks noChangeArrowheads="1"/>
          </p:cNvSpPr>
          <p:nvPr/>
        </p:nvSpPr>
        <p:spPr bwMode="auto">
          <a:xfrm>
            <a:off x="1497807" y="3659189"/>
            <a:ext cx="1800225"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pPr>
            <a:r>
              <a:rPr lang="ja-JP" altLang="en-US" b="1" dirty="0" smtClean="0">
                <a:solidFill>
                  <a:srgbClr val="0049DC"/>
                </a:solidFill>
                <a:latin typeface="Arial" panose="020B0604020202020204" pitchFamily="34" charset="0"/>
                <a:cs typeface="Arial" panose="020B0604020202020204" pitchFamily="34" charset="0"/>
              </a:rPr>
              <a:t>水素ガス供給網</a:t>
            </a:r>
            <a:r>
              <a:rPr lang="en-GB" altLang="en-US" b="1" dirty="0" smtClean="0">
                <a:solidFill>
                  <a:srgbClr val="0049DC"/>
                </a:solidFill>
                <a:latin typeface="Arial" panose="020B0604020202020204" pitchFamily="34" charset="0"/>
                <a:cs typeface="Arial" panose="020B0604020202020204" pitchFamily="34" charset="0"/>
              </a:rPr>
              <a:t> </a:t>
            </a:r>
            <a:r>
              <a:rPr lang="ja-JP" altLang="en-US" b="1" dirty="0" smtClean="0">
                <a:solidFill>
                  <a:srgbClr val="0049DC"/>
                </a:solidFill>
                <a:latin typeface="Arial" panose="020B0604020202020204" pitchFamily="34" charset="0"/>
                <a:cs typeface="Arial" panose="020B0604020202020204" pitchFamily="34" charset="0"/>
              </a:rPr>
              <a:t>最適管理技術</a:t>
            </a:r>
            <a:endParaRPr lang="en-GB" altLang="en-US" b="1" dirty="0">
              <a:solidFill>
                <a:srgbClr val="0049DC"/>
              </a:solidFill>
              <a:latin typeface="Arial" panose="020B0604020202020204" pitchFamily="34" charset="0"/>
              <a:cs typeface="Arial" panose="020B0604020202020204" pitchFamily="34" charset="0"/>
            </a:endParaRPr>
          </a:p>
        </p:txBody>
      </p:sp>
      <p:pic>
        <p:nvPicPr>
          <p:cNvPr id="24599" name="Picture 7">
            <a:extLst>
              <a:ext uri="{FF2B5EF4-FFF2-40B4-BE49-F238E27FC236}">
                <a16:creationId xmlns:a16="http://schemas.microsoft.com/office/drawing/2014/main" xmlns="" id="{9A688BBD-37EB-4F6E-9F0B-F28AEA0881B5}"/>
              </a:ext>
            </a:extLst>
          </p:cNvPr>
          <p:cNvPicPr>
            <a:picLocks noChangeAspect="1"/>
          </p:cNvPicPr>
          <p:nvPr/>
        </p:nvPicPr>
        <p:blipFill>
          <a:blip r:embed="rId9" cstate="print">
            <a:extLst>
              <a:ext uri="{28A0092B-C50C-407E-A947-70E740481C1C}">
                <a14:useLocalDpi xmlns:a14="http://schemas.microsoft.com/office/drawing/2010/main" val="0"/>
              </a:ext>
            </a:extLst>
          </a:blip>
          <a:srcRect r="66054"/>
          <a:stretch>
            <a:fillRect/>
          </a:stretch>
        </p:blipFill>
        <p:spPr bwMode="auto">
          <a:xfrm>
            <a:off x="7055644" y="3686176"/>
            <a:ext cx="81597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0" name="TextBox 36">
            <a:extLst>
              <a:ext uri="{FF2B5EF4-FFF2-40B4-BE49-F238E27FC236}">
                <a16:creationId xmlns:a16="http://schemas.microsoft.com/office/drawing/2014/main" xmlns="" id="{366CEB0C-359E-4C1E-AA96-0CEA5A837AC4}"/>
              </a:ext>
            </a:extLst>
          </p:cNvPr>
          <p:cNvSpPr txBox="1">
            <a:spLocks noChangeArrowheads="1"/>
          </p:cNvSpPr>
          <p:nvPr/>
        </p:nvSpPr>
        <p:spPr bwMode="auto">
          <a:xfrm>
            <a:off x="7843044" y="4810126"/>
            <a:ext cx="1865313"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ja-JP" altLang="en-US" b="1" dirty="0" smtClean="0">
                <a:solidFill>
                  <a:srgbClr val="0049DC"/>
                </a:solidFill>
                <a:latin typeface="Arial" panose="020B0604020202020204" pitchFamily="34" charset="0"/>
                <a:cs typeface="Arial" panose="020B0604020202020204" pitchFamily="34" charset="0"/>
              </a:rPr>
              <a:t>排出物　最小化技術</a:t>
            </a:r>
            <a:endParaRPr lang="en-GB" altLang="en-US" b="1" dirty="0">
              <a:solidFill>
                <a:srgbClr val="0049DC"/>
              </a:solidFill>
              <a:latin typeface="Arial" panose="020B0604020202020204" pitchFamily="34" charset="0"/>
              <a:cs typeface="Arial" panose="020B0604020202020204" pitchFamily="34" charset="0"/>
            </a:endParaRPr>
          </a:p>
        </p:txBody>
      </p:sp>
      <p:cxnSp>
        <p:nvCxnSpPr>
          <p:cNvPr id="24601" name="Straight Arrow Connector 9">
            <a:extLst>
              <a:ext uri="{FF2B5EF4-FFF2-40B4-BE49-F238E27FC236}">
                <a16:creationId xmlns:a16="http://schemas.microsoft.com/office/drawing/2014/main" xmlns="" id="{487CE9D1-689B-49EF-B18F-6303FE013555}"/>
              </a:ext>
            </a:extLst>
          </p:cNvPr>
          <p:cNvCxnSpPr>
            <a:cxnSpLocks noChangeShapeType="1"/>
          </p:cNvCxnSpPr>
          <p:nvPr/>
        </p:nvCxnSpPr>
        <p:spPr bwMode="auto">
          <a:xfrm>
            <a:off x="2578894" y="2714626"/>
            <a:ext cx="881063" cy="28892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02" name="Straight Arrow Connector 11">
            <a:extLst>
              <a:ext uri="{FF2B5EF4-FFF2-40B4-BE49-F238E27FC236}">
                <a16:creationId xmlns:a16="http://schemas.microsoft.com/office/drawing/2014/main" xmlns="" id="{96C63F8E-0101-496D-A783-ED1CB3BBB36A}"/>
              </a:ext>
            </a:extLst>
          </p:cNvPr>
          <p:cNvCxnSpPr>
            <a:cxnSpLocks noChangeShapeType="1"/>
          </p:cNvCxnSpPr>
          <p:nvPr/>
        </p:nvCxnSpPr>
        <p:spPr bwMode="auto">
          <a:xfrm>
            <a:off x="2721769" y="4068763"/>
            <a:ext cx="555625"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03" name="Straight Arrow Connector 13">
            <a:extLst>
              <a:ext uri="{FF2B5EF4-FFF2-40B4-BE49-F238E27FC236}">
                <a16:creationId xmlns:a16="http://schemas.microsoft.com/office/drawing/2014/main" xmlns="" id="{78702384-04F0-4724-A873-9B778EFA2A29}"/>
              </a:ext>
            </a:extLst>
          </p:cNvPr>
          <p:cNvCxnSpPr>
            <a:cxnSpLocks noChangeShapeType="1"/>
            <a:endCxn id="24580" idx="3"/>
          </p:cNvCxnSpPr>
          <p:nvPr/>
        </p:nvCxnSpPr>
        <p:spPr bwMode="auto">
          <a:xfrm flipV="1">
            <a:off x="3198019" y="5235576"/>
            <a:ext cx="576263" cy="665163"/>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04" name="Straight Arrow Connector 15">
            <a:extLst>
              <a:ext uri="{FF2B5EF4-FFF2-40B4-BE49-F238E27FC236}">
                <a16:creationId xmlns:a16="http://schemas.microsoft.com/office/drawing/2014/main" xmlns="" id="{65620908-EC38-4D17-BBC8-9D7EAD38B9D1}"/>
              </a:ext>
            </a:extLst>
          </p:cNvPr>
          <p:cNvCxnSpPr>
            <a:cxnSpLocks noChangeShapeType="1"/>
            <a:endCxn id="24580" idx="7"/>
          </p:cNvCxnSpPr>
          <p:nvPr/>
        </p:nvCxnSpPr>
        <p:spPr bwMode="auto">
          <a:xfrm flipH="1">
            <a:off x="6076157" y="1846263"/>
            <a:ext cx="1068387" cy="81915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05" name="Straight Arrow Connector 17">
            <a:extLst>
              <a:ext uri="{FF2B5EF4-FFF2-40B4-BE49-F238E27FC236}">
                <a16:creationId xmlns:a16="http://schemas.microsoft.com/office/drawing/2014/main" xmlns="" id="{4589D7E2-961B-47BF-BE6D-2B49FA02617C}"/>
              </a:ext>
            </a:extLst>
          </p:cNvPr>
          <p:cNvCxnSpPr>
            <a:cxnSpLocks noChangeShapeType="1"/>
          </p:cNvCxnSpPr>
          <p:nvPr/>
        </p:nvCxnSpPr>
        <p:spPr bwMode="auto">
          <a:xfrm flipH="1">
            <a:off x="6466681" y="2992438"/>
            <a:ext cx="677862" cy="26035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06" name="Straight Arrow Connector 19">
            <a:extLst>
              <a:ext uri="{FF2B5EF4-FFF2-40B4-BE49-F238E27FC236}">
                <a16:creationId xmlns:a16="http://schemas.microsoft.com/office/drawing/2014/main" xmlns="" id="{ED671081-5ADC-402E-A669-38489848555C}"/>
              </a:ext>
            </a:extLst>
          </p:cNvPr>
          <p:cNvCxnSpPr>
            <a:cxnSpLocks noChangeShapeType="1"/>
            <a:endCxn id="24580" idx="6"/>
          </p:cNvCxnSpPr>
          <p:nvPr/>
        </p:nvCxnSpPr>
        <p:spPr bwMode="auto">
          <a:xfrm flipH="1" flipV="1">
            <a:off x="6552407" y="3951289"/>
            <a:ext cx="593725" cy="160337"/>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07" name="Straight Arrow Connector 21">
            <a:extLst>
              <a:ext uri="{FF2B5EF4-FFF2-40B4-BE49-F238E27FC236}">
                <a16:creationId xmlns:a16="http://schemas.microsoft.com/office/drawing/2014/main" xmlns="" id="{D801AF5C-AAA3-4CB8-8471-DF76EA728656}"/>
              </a:ext>
            </a:extLst>
          </p:cNvPr>
          <p:cNvCxnSpPr>
            <a:cxnSpLocks noChangeShapeType="1"/>
          </p:cNvCxnSpPr>
          <p:nvPr/>
        </p:nvCxnSpPr>
        <p:spPr bwMode="auto">
          <a:xfrm flipH="1" flipV="1">
            <a:off x="6398419" y="4810126"/>
            <a:ext cx="574675" cy="347663"/>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608" name="Picture 43">
            <a:extLst>
              <a:ext uri="{FF2B5EF4-FFF2-40B4-BE49-F238E27FC236}">
                <a16:creationId xmlns:a16="http://schemas.microsoft.com/office/drawing/2014/main" xmlns="" id="{8D70C743-D827-45A0-A36D-4A2A056187A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3431" y="3732213"/>
            <a:ext cx="65881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9" name="Picture 8">
            <a:extLst>
              <a:ext uri="{FF2B5EF4-FFF2-40B4-BE49-F238E27FC236}">
                <a16:creationId xmlns:a16="http://schemas.microsoft.com/office/drawing/2014/main" xmlns="" id="{C7C440B4-0474-43B0-B878-9B70E1C9FC5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15969" y="4837113"/>
            <a:ext cx="6953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1">
            <a:extLst>
              <a:ext uri="{FF2B5EF4-FFF2-40B4-BE49-F238E27FC236}">
                <a16:creationId xmlns:a16="http://schemas.microsoft.com/office/drawing/2014/main" xmlns="" id="{55C712EF-A233-4E48-B67C-AB5CE870A45F}"/>
              </a:ext>
            </a:extLst>
          </p:cNvPr>
          <p:cNvSpPr txBox="1">
            <a:spLocks/>
          </p:cNvSpPr>
          <p:nvPr/>
        </p:nvSpPr>
        <p:spPr>
          <a:xfrm>
            <a:off x="634107" y="116632"/>
            <a:ext cx="8918258" cy="645195"/>
          </a:xfrm>
          <a:prstGeom prst="rect">
            <a:avLst/>
          </a:prstGeom>
        </p:spPr>
        <p:txBody>
          <a:bodyPr/>
          <a:lstStyle>
            <a:lvl1pPr algn="l" defTabSz="914400" rtl="0" eaLnBrk="1" latinLnBrk="0" hangingPunct="1">
              <a:spcBef>
                <a:spcPct val="0"/>
              </a:spcBef>
              <a:buNone/>
              <a:defRPr sz="3300" b="1" kern="1200">
                <a:solidFill>
                  <a:srgbClr val="3366CC"/>
                </a:solidFill>
                <a:latin typeface="Arial" panose="020B0604020202020204" pitchFamily="34" charset="0"/>
                <a:ea typeface="+mj-ea"/>
                <a:cs typeface="Arial" panose="020B0604020202020204" pitchFamily="34" charset="0"/>
              </a:defRPr>
            </a:lvl1pPr>
          </a:lstStyle>
          <a:p>
            <a:r>
              <a:rPr lang="en-US" dirty="0" smtClean="0"/>
              <a:t>PIL</a:t>
            </a:r>
            <a:r>
              <a:rPr lang="ja-JP" altLang="en-US" dirty="0"/>
              <a:t>社</a:t>
            </a:r>
            <a:r>
              <a:rPr lang="ja-JP" altLang="en-US" dirty="0" smtClean="0"/>
              <a:t>の　ご提供できるサービス業務</a:t>
            </a:r>
            <a:r>
              <a:rPr lang="en-US" dirty="0" smtClean="0"/>
              <a:t> </a:t>
            </a:r>
            <a:endParaRPr lang="en-US" dirty="0"/>
          </a:p>
        </p:txBody>
      </p:sp>
      <p:sp>
        <p:nvSpPr>
          <p:cNvPr id="32" name="TextBox 34">
            <a:extLst>
              <a:ext uri="{FF2B5EF4-FFF2-40B4-BE49-F238E27FC236}">
                <a16:creationId xmlns:a16="http://schemas.microsoft.com/office/drawing/2014/main" xmlns="" id="{2473C7CD-B588-4D61-9446-66E27921A6C2}"/>
              </a:ext>
            </a:extLst>
          </p:cNvPr>
          <p:cNvSpPr txBox="1">
            <a:spLocks noChangeArrowheads="1"/>
          </p:cNvSpPr>
          <p:nvPr/>
        </p:nvSpPr>
        <p:spPr bwMode="auto">
          <a:xfrm>
            <a:off x="1518444" y="1772816"/>
            <a:ext cx="1800225"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pPr>
            <a:r>
              <a:rPr lang="ja-JP" altLang="en-US" b="1" dirty="0" smtClean="0">
                <a:solidFill>
                  <a:srgbClr val="0049DC"/>
                </a:solidFill>
                <a:latin typeface="Arial" panose="020B0604020202020204" pitchFamily="34" charset="0"/>
                <a:cs typeface="Arial" panose="020B0604020202020204" pitchFamily="34" charset="0"/>
              </a:rPr>
              <a:t>ユーティリティ</a:t>
            </a:r>
            <a:endParaRPr lang="en-US" altLang="ja-JP" b="1" dirty="0" smtClean="0">
              <a:solidFill>
                <a:srgbClr val="0049DC"/>
              </a:solidFill>
              <a:latin typeface="Arial" panose="020B0604020202020204" pitchFamily="34" charset="0"/>
              <a:cs typeface="Arial" panose="020B0604020202020204" pitchFamily="34" charset="0"/>
            </a:endParaRPr>
          </a:p>
          <a:p>
            <a:pPr eaLnBrk="1" hangingPunct="1">
              <a:buClr>
                <a:srgbClr val="000000"/>
              </a:buClr>
              <a:buSzPct val="100000"/>
            </a:pPr>
            <a:r>
              <a:rPr lang="ja-JP" altLang="en-US" b="1" dirty="0" smtClean="0">
                <a:solidFill>
                  <a:srgbClr val="0049DC"/>
                </a:solidFill>
                <a:latin typeface="Arial" panose="020B0604020202020204" pitchFamily="34" charset="0"/>
                <a:cs typeface="Arial" panose="020B0604020202020204" pitchFamily="34" charset="0"/>
              </a:rPr>
              <a:t>システム最適化　　　技術</a:t>
            </a:r>
            <a:endParaRPr lang="en-GB" altLang="en-US" b="1" dirty="0">
              <a:solidFill>
                <a:srgbClr val="0049DC"/>
              </a:solidFill>
              <a:latin typeface="Arial" panose="020B0604020202020204" pitchFamily="34" charset="0"/>
              <a:cs typeface="Arial" panose="020B0604020202020204" pitchFamily="34" charset="0"/>
            </a:endParaRPr>
          </a:p>
        </p:txBody>
      </p:sp>
      <p:pic>
        <p:nvPicPr>
          <p:cNvPr id="2" name="No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942013" y="1470025"/>
            <a:ext cx="487362" cy="487363"/>
          </a:xfrm>
          <a:prstGeom prst="rect">
            <a:avLst/>
          </a:prstGeom>
        </p:spPr>
      </p:pic>
    </p:spTree>
  </p:cSld>
  <p:clrMapOvr>
    <a:masterClrMapping/>
  </p:clrMapOvr>
  <p:transition advTm="53578"/>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51669"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123" y="2780928"/>
            <a:ext cx="9001000" cy="1362075"/>
          </a:xfrm>
        </p:spPr>
        <p:txBody>
          <a:bodyPr>
            <a:normAutofit/>
          </a:bodyPr>
          <a:lstStyle/>
          <a:p>
            <a:pPr algn="ctr"/>
            <a:r>
              <a:rPr lang="en-US" cap="none" dirty="0" smtClean="0"/>
              <a:t> </a:t>
            </a:r>
            <a:r>
              <a:rPr lang="en-US" cap="none" dirty="0"/>
              <a:t>CDU </a:t>
            </a:r>
            <a:r>
              <a:rPr lang="ja-JP" altLang="en-US" cap="none" dirty="0" smtClean="0"/>
              <a:t>最適化運転の挑戦をした</a:t>
            </a:r>
            <a:r>
              <a:rPr lang="en-US" altLang="ja-JP" cap="none" dirty="0" smtClean="0"/>
              <a:t/>
            </a:r>
            <a:br>
              <a:rPr lang="en-US" altLang="ja-JP" cap="none" dirty="0" smtClean="0"/>
            </a:br>
            <a:r>
              <a:rPr lang="ja-JP" altLang="en-US" cap="none" dirty="0" smtClean="0"/>
              <a:t>代表的な実例でご説明</a:t>
            </a:r>
            <a:endParaRPr lang="en-US" dirty="0"/>
          </a:p>
        </p:txBody>
      </p:sp>
      <p:grpSp>
        <p:nvGrpSpPr>
          <p:cNvPr id="4" name="Group 5"/>
          <p:cNvGrpSpPr>
            <a:grpSpLocks/>
          </p:cNvGrpSpPr>
          <p:nvPr/>
        </p:nvGrpSpPr>
        <p:grpSpPr bwMode="auto">
          <a:xfrm>
            <a:off x="6620410" y="4740275"/>
            <a:ext cx="3018804" cy="1677988"/>
            <a:chOff x="4286248" y="2500306"/>
            <a:chExt cx="2787154" cy="1677970"/>
          </a:xfrm>
        </p:grpSpPr>
        <p:pic>
          <p:nvPicPr>
            <p:cNvPr id="5" name="Picture 3"/>
            <p:cNvPicPr>
              <a:picLocks noChangeAspect="1" noChangeArrowheads="1"/>
            </p:cNvPicPr>
            <p:nvPr/>
          </p:nvPicPr>
          <p:blipFill>
            <a:blip r:embed="rId5" cstate="print"/>
            <a:srcRect/>
            <a:stretch>
              <a:fillRect/>
            </a:stretch>
          </p:blipFill>
          <p:spPr bwMode="auto">
            <a:xfrm>
              <a:off x="4929190" y="2500306"/>
              <a:ext cx="2144212" cy="1594539"/>
            </a:xfrm>
            <a:prstGeom prst="rect">
              <a:avLst/>
            </a:prstGeom>
            <a:noFill/>
            <a:ln w="9525">
              <a:noFill/>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4286248" y="3000372"/>
              <a:ext cx="942935" cy="1177904"/>
            </a:xfrm>
            <a:prstGeom prst="rect">
              <a:avLst/>
            </a:prstGeom>
            <a:noFill/>
            <a:ln w="9525">
              <a:noFill/>
              <a:miter lim="800000"/>
              <a:headEnd/>
              <a:tailEnd/>
            </a:ln>
          </p:spPr>
        </p:pic>
      </p:grpSp>
      <p:pic>
        <p:nvPicPr>
          <p:cNvPr id="3" name="No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8525" y="1982788"/>
            <a:ext cx="487363" cy="487362"/>
          </a:xfrm>
          <a:prstGeom prst="rect">
            <a:avLst/>
          </a:prstGeom>
        </p:spPr>
      </p:pic>
    </p:spTree>
    <p:extLst>
      <p:ext uri="{BB962C8B-B14F-4D97-AF65-F5344CB8AC3E}">
        <p14:creationId xmlns:p14="http://schemas.microsoft.com/office/powerpoint/2010/main" val="1683303267"/>
      </p:ext>
    </p:extLst>
  </p:cSld>
  <p:clrMapOvr>
    <a:masterClrMapping/>
  </p:clrMapOvr>
  <mc:AlternateContent xmlns:mc="http://schemas.openxmlformats.org/markup-compatibility/2006" xmlns:p14="http://schemas.microsoft.com/office/powerpoint/2010/main">
    <mc:Choice Requires="p14">
      <p:transition spd="slow" p14:dur="2000" advTm="6811"/>
    </mc:Choice>
    <mc:Fallback xmlns="">
      <p:transition spd="slow" advTm="6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5539"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9D2C6A6-FA69-4590-B706-DF9B5D71FFD4}"/>
              </a:ext>
            </a:extLst>
          </p:cNvPr>
          <p:cNvSpPr>
            <a:spLocks noGrp="1"/>
          </p:cNvSpPr>
          <p:nvPr>
            <p:ph type="title"/>
          </p:nvPr>
        </p:nvSpPr>
        <p:spPr/>
        <p:txBody>
          <a:bodyPr/>
          <a:lstStyle/>
          <a:p>
            <a:r>
              <a:rPr lang="ja-JP" altLang="en-US" dirty="0" smtClean="0"/>
              <a:t>ご</a:t>
            </a:r>
            <a:r>
              <a:rPr lang="ja-JP" altLang="en-US" dirty="0"/>
              <a:t>紹介</a:t>
            </a:r>
            <a:endParaRPr lang="en-GB" dirty="0"/>
          </a:p>
        </p:txBody>
      </p:sp>
      <p:cxnSp>
        <p:nvCxnSpPr>
          <p:cNvPr id="136" name="Straight Arrow Connector 135">
            <a:extLst>
              <a:ext uri="{FF2B5EF4-FFF2-40B4-BE49-F238E27FC236}">
                <a16:creationId xmlns:a16="http://schemas.microsoft.com/office/drawing/2014/main" xmlns="" id="{26457669-9BBE-425B-B08B-13547AF7B09D}"/>
              </a:ext>
            </a:extLst>
          </p:cNvPr>
          <p:cNvCxnSpPr>
            <a:cxnSpLocks/>
            <a:endCxn id="140" idx="2"/>
          </p:cNvCxnSpPr>
          <p:nvPr/>
        </p:nvCxnSpPr>
        <p:spPr bwMode="auto">
          <a:xfrm flipV="1">
            <a:off x="2841533" y="5303936"/>
            <a:ext cx="458764" cy="194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Arrow Connector 136">
            <a:extLst>
              <a:ext uri="{FF2B5EF4-FFF2-40B4-BE49-F238E27FC236}">
                <a16:creationId xmlns:a16="http://schemas.microsoft.com/office/drawing/2014/main" xmlns="" id="{94D0AFDF-B860-48F9-9EE7-3217B2DFC561}"/>
              </a:ext>
            </a:extLst>
          </p:cNvPr>
          <p:cNvCxnSpPr>
            <a:cxnSpLocks/>
          </p:cNvCxnSpPr>
          <p:nvPr/>
        </p:nvCxnSpPr>
        <p:spPr bwMode="auto">
          <a:xfrm flipV="1">
            <a:off x="6110050" y="5702950"/>
            <a:ext cx="2276010" cy="1"/>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Straight Arrow Connector 137">
            <a:extLst>
              <a:ext uri="{FF2B5EF4-FFF2-40B4-BE49-F238E27FC236}">
                <a16:creationId xmlns:a16="http://schemas.microsoft.com/office/drawing/2014/main" xmlns="" id="{72EA3297-54F5-41B8-AECF-54D30A0FD3F5}"/>
              </a:ext>
            </a:extLst>
          </p:cNvPr>
          <p:cNvCxnSpPr>
            <a:cxnSpLocks/>
          </p:cNvCxnSpPr>
          <p:nvPr/>
        </p:nvCxnSpPr>
        <p:spPr bwMode="auto">
          <a:xfrm flipV="1">
            <a:off x="3758869" y="5297225"/>
            <a:ext cx="434834"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9" name="Group 138">
            <a:extLst>
              <a:ext uri="{FF2B5EF4-FFF2-40B4-BE49-F238E27FC236}">
                <a16:creationId xmlns:a16="http://schemas.microsoft.com/office/drawing/2014/main" xmlns="" id="{D89E052B-32F9-49EE-96B0-3F60E6110B89}"/>
              </a:ext>
            </a:extLst>
          </p:cNvPr>
          <p:cNvGrpSpPr>
            <a:grpSpLocks noChangeAspect="1"/>
          </p:cNvGrpSpPr>
          <p:nvPr/>
        </p:nvGrpSpPr>
        <p:grpSpPr>
          <a:xfrm>
            <a:off x="3185591" y="4959969"/>
            <a:ext cx="687934" cy="687882"/>
            <a:chOff x="3154387" y="3069040"/>
            <a:chExt cx="1440106" cy="1440000"/>
          </a:xfrm>
        </p:grpSpPr>
        <p:sp>
          <p:nvSpPr>
            <p:cNvPr id="140" name="Oval 139">
              <a:extLst>
                <a:ext uri="{FF2B5EF4-FFF2-40B4-BE49-F238E27FC236}">
                  <a16:creationId xmlns:a16="http://schemas.microsoft.com/office/drawing/2014/main" xmlns="" id="{590E51D4-47FC-4DFF-826D-442DA068854B}"/>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w="6350">
                  <a:solidFill>
                    <a:prstClr val="black"/>
                  </a:solidFill>
                </a:ln>
                <a:solidFill>
                  <a:prstClr val="white"/>
                </a:solidFill>
                <a:effectLst/>
                <a:uLnTx/>
                <a:uFillTx/>
                <a:latin typeface="Arial" panose="020B0604020202020204" pitchFamily="34" charset="0"/>
                <a:cs typeface="Arial" panose="020B0604020202020204" pitchFamily="34" charset="0"/>
              </a:endParaRPr>
            </a:p>
          </p:txBody>
        </p:sp>
        <p:sp>
          <p:nvSpPr>
            <p:cNvPr id="141" name="Freeform 34">
              <a:extLst>
                <a:ext uri="{FF2B5EF4-FFF2-40B4-BE49-F238E27FC236}">
                  <a16:creationId xmlns:a16="http://schemas.microsoft.com/office/drawing/2014/main" xmlns="" id="{6481F527-55DE-4B86-BA73-1BA95056B911}"/>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142" name="Straight Connector 141">
              <a:extLst>
                <a:ext uri="{FF2B5EF4-FFF2-40B4-BE49-F238E27FC236}">
                  <a16:creationId xmlns:a16="http://schemas.microsoft.com/office/drawing/2014/main" xmlns="" id="{AF3A07D0-D76A-415C-BBC3-E489F380FF33}"/>
                </a:ext>
              </a:extLst>
            </p:cNvPr>
            <p:cNvCxnSpPr>
              <a:endCxn id="140"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143" name="Straight Arrow Connector 142">
              <a:extLst>
                <a:ext uri="{FF2B5EF4-FFF2-40B4-BE49-F238E27FC236}">
                  <a16:creationId xmlns:a16="http://schemas.microsoft.com/office/drawing/2014/main" xmlns="" id="{648C0079-F2A9-4B3F-938C-9F97BE1BAA0D}"/>
                </a:ext>
              </a:extLst>
            </p:cNvPr>
            <p:cNvCxnSpPr>
              <a:stCxn id="140"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grpSp>
        <p:nvGrpSpPr>
          <p:cNvPr id="144" name="Group 143">
            <a:extLst>
              <a:ext uri="{FF2B5EF4-FFF2-40B4-BE49-F238E27FC236}">
                <a16:creationId xmlns:a16="http://schemas.microsoft.com/office/drawing/2014/main" xmlns="" id="{21DD4140-2886-4D1E-9E68-413A96FCD988}"/>
              </a:ext>
            </a:extLst>
          </p:cNvPr>
          <p:cNvGrpSpPr/>
          <p:nvPr/>
        </p:nvGrpSpPr>
        <p:grpSpPr>
          <a:xfrm>
            <a:off x="4193703" y="4908053"/>
            <a:ext cx="456049" cy="608066"/>
            <a:chOff x="5256954" y="4343724"/>
            <a:chExt cx="342636" cy="456849"/>
          </a:xfrm>
        </p:grpSpPr>
        <p:sp>
          <p:nvSpPr>
            <p:cNvPr id="145" name="Freeform 14">
              <a:extLst>
                <a:ext uri="{FF2B5EF4-FFF2-40B4-BE49-F238E27FC236}">
                  <a16:creationId xmlns:a16="http://schemas.microsoft.com/office/drawing/2014/main" xmlns="" id="{EDCC677F-8001-4EBA-AC11-DB2EAB3A01BD}"/>
                </a:ext>
              </a:extLst>
            </p:cNvPr>
            <p:cNvSpPr/>
            <p:nvPr/>
          </p:nvSpPr>
          <p:spPr>
            <a:xfrm>
              <a:off x="5256954" y="4343724"/>
              <a:ext cx="342636" cy="456849"/>
            </a:xfrm>
            <a:custGeom>
              <a:avLst/>
              <a:gdLst>
                <a:gd name="connsiteX0" fmla="*/ 723900 w 2171700"/>
                <a:gd name="connsiteY0" fmla="*/ 0 h 3604260"/>
                <a:gd name="connsiteX1" fmla="*/ 723900 w 2171700"/>
                <a:gd name="connsiteY1" fmla="*/ 731520 h 3604260"/>
                <a:gd name="connsiteX2" fmla="*/ 0 w 2171700"/>
                <a:gd name="connsiteY2" fmla="*/ 1440180 h 3604260"/>
                <a:gd name="connsiteX3" fmla="*/ 0 w 2171700"/>
                <a:gd name="connsiteY3" fmla="*/ 3604260 h 3604260"/>
                <a:gd name="connsiteX4" fmla="*/ 2171700 w 2171700"/>
                <a:gd name="connsiteY4" fmla="*/ 3604260 h 3604260"/>
                <a:gd name="connsiteX5" fmla="*/ 2164080 w 2171700"/>
                <a:gd name="connsiteY5" fmla="*/ 1447800 h 3604260"/>
                <a:gd name="connsiteX6" fmla="*/ 1447800 w 2171700"/>
                <a:gd name="connsiteY6" fmla="*/ 731520 h 3604260"/>
                <a:gd name="connsiteX7" fmla="*/ 1447800 w 2171700"/>
                <a:gd name="connsiteY7" fmla="*/ 15240 h 3604260"/>
                <a:gd name="connsiteX8" fmla="*/ 723900 w 2171700"/>
                <a:gd name="connsiteY8" fmla="*/ 0 h 3604260"/>
                <a:gd name="connsiteX0" fmla="*/ 717550 w 2171700"/>
                <a:gd name="connsiteY0" fmla="*/ 635 h 3589020"/>
                <a:gd name="connsiteX1" fmla="*/ 723900 w 2171700"/>
                <a:gd name="connsiteY1" fmla="*/ 716280 h 3589020"/>
                <a:gd name="connsiteX2" fmla="*/ 0 w 2171700"/>
                <a:gd name="connsiteY2" fmla="*/ 1424940 h 3589020"/>
                <a:gd name="connsiteX3" fmla="*/ 0 w 2171700"/>
                <a:gd name="connsiteY3" fmla="*/ 3589020 h 3589020"/>
                <a:gd name="connsiteX4" fmla="*/ 2171700 w 2171700"/>
                <a:gd name="connsiteY4" fmla="*/ 3589020 h 3589020"/>
                <a:gd name="connsiteX5" fmla="*/ 2164080 w 2171700"/>
                <a:gd name="connsiteY5" fmla="*/ 1432560 h 3589020"/>
                <a:gd name="connsiteX6" fmla="*/ 1447800 w 2171700"/>
                <a:gd name="connsiteY6" fmla="*/ 716280 h 3589020"/>
                <a:gd name="connsiteX7" fmla="*/ 1447800 w 2171700"/>
                <a:gd name="connsiteY7" fmla="*/ 0 h 3589020"/>
                <a:gd name="connsiteX8" fmla="*/ 717550 w 2171700"/>
                <a:gd name="connsiteY8" fmla="*/ 635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589020">
                  <a:moveTo>
                    <a:pt x="717550" y="635"/>
                  </a:moveTo>
                  <a:cubicBezTo>
                    <a:pt x="719667" y="239183"/>
                    <a:pt x="721783" y="477732"/>
                    <a:pt x="723900" y="716280"/>
                  </a:cubicBezTo>
                  <a:lnTo>
                    <a:pt x="0" y="1424940"/>
                  </a:lnTo>
                  <a:lnTo>
                    <a:pt x="0" y="3589020"/>
                  </a:lnTo>
                  <a:lnTo>
                    <a:pt x="2171700" y="3589020"/>
                  </a:lnTo>
                  <a:lnTo>
                    <a:pt x="2164080" y="1432560"/>
                  </a:lnTo>
                  <a:lnTo>
                    <a:pt x="1447800" y="716280"/>
                  </a:lnTo>
                  <a:lnTo>
                    <a:pt x="1447800" y="0"/>
                  </a:lnTo>
                  <a:lnTo>
                    <a:pt x="717550" y="635"/>
                  </a:lnTo>
                  <a:close/>
                </a:path>
              </a:pathLst>
            </a:custGeom>
            <a:gradFill flip="none" rotWithShape="1">
              <a:gsLst>
                <a:gs pos="0">
                  <a:srgbClr val="FFF200"/>
                </a:gs>
                <a:gs pos="45000">
                  <a:srgbClr val="FF7A00"/>
                </a:gs>
                <a:gs pos="70000">
                  <a:srgbClr val="FF0300"/>
                </a:gs>
                <a:gs pos="100000">
                  <a:srgbClr val="4D0808"/>
                </a:gs>
              </a:gsLst>
              <a:lin ang="54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146" name="Freeform 16">
              <a:extLst>
                <a:ext uri="{FF2B5EF4-FFF2-40B4-BE49-F238E27FC236}">
                  <a16:creationId xmlns:a16="http://schemas.microsoft.com/office/drawing/2014/main" xmlns="" id="{163F3D51-9E7F-48A5-A6E7-7236D366A4DB}"/>
                </a:ext>
              </a:extLst>
            </p:cNvPr>
            <p:cNvSpPr/>
            <p:nvPr/>
          </p:nvSpPr>
          <p:spPr>
            <a:xfrm>
              <a:off x="5369961" y="4623361"/>
              <a:ext cx="228424" cy="92146"/>
            </a:xfrm>
            <a:custGeom>
              <a:avLst/>
              <a:gdLst>
                <a:gd name="connsiteX0" fmla="*/ 1440180 w 1447800"/>
                <a:gd name="connsiteY0" fmla="*/ 0 h 723900"/>
                <a:gd name="connsiteX1" fmla="*/ 0 w 1447800"/>
                <a:gd name="connsiteY1" fmla="*/ 0 h 723900"/>
                <a:gd name="connsiteX2" fmla="*/ 723900 w 1447800"/>
                <a:gd name="connsiteY2" fmla="*/ 365760 h 723900"/>
                <a:gd name="connsiteX3" fmla="*/ 0 w 1447800"/>
                <a:gd name="connsiteY3" fmla="*/ 723900 h 723900"/>
                <a:gd name="connsiteX4" fmla="*/ 1447800 w 1447800"/>
                <a:gd name="connsiteY4" fmla="*/ 7239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723900">
                  <a:moveTo>
                    <a:pt x="1440180" y="0"/>
                  </a:moveTo>
                  <a:lnTo>
                    <a:pt x="0" y="0"/>
                  </a:lnTo>
                  <a:lnTo>
                    <a:pt x="723900" y="365760"/>
                  </a:lnTo>
                  <a:lnTo>
                    <a:pt x="0" y="723900"/>
                  </a:lnTo>
                  <a:lnTo>
                    <a:pt x="1447800" y="723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grpSp>
      <p:cxnSp>
        <p:nvCxnSpPr>
          <p:cNvPr id="147" name="Straight Arrow Connector 146">
            <a:extLst>
              <a:ext uri="{FF2B5EF4-FFF2-40B4-BE49-F238E27FC236}">
                <a16:creationId xmlns:a16="http://schemas.microsoft.com/office/drawing/2014/main" xmlns="" id="{D402BDD2-263C-4E49-8FA7-FFCB935D29F7}"/>
              </a:ext>
            </a:extLst>
          </p:cNvPr>
          <p:cNvCxnSpPr>
            <a:cxnSpLocks/>
            <a:stCxn id="146" idx="0"/>
          </p:cNvCxnSpPr>
          <p:nvPr/>
        </p:nvCxnSpPr>
        <p:spPr bwMode="auto">
          <a:xfrm>
            <a:off x="4646548" y="5280250"/>
            <a:ext cx="880910"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 name="Rounded Rectangle 66">
            <a:extLst>
              <a:ext uri="{FF2B5EF4-FFF2-40B4-BE49-F238E27FC236}">
                <a16:creationId xmlns:a16="http://schemas.microsoft.com/office/drawing/2014/main" xmlns="" id="{E76B6470-22C1-4B1D-A3BD-89D87A29B2B1}"/>
              </a:ext>
            </a:extLst>
          </p:cNvPr>
          <p:cNvSpPr/>
          <p:nvPr/>
        </p:nvSpPr>
        <p:spPr bwMode="auto">
          <a:xfrm>
            <a:off x="5527458" y="1530944"/>
            <a:ext cx="584575" cy="455202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nvGrpSpPr>
          <p:cNvPr id="149" name="Group 148">
            <a:extLst>
              <a:ext uri="{FF2B5EF4-FFF2-40B4-BE49-F238E27FC236}">
                <a16:creationId xmlns:a16="http://schemas.microsoft.com/office/drawing/2014/main" xmlns="" id="{348D94A2-E4CD-4DAE-BC34-4B1CB9E7E037}"/>
              </a:ext>
            </a:extLst>
          </p:cNvPr>
          <p:cNvGrpSpPr/>
          <p:nvPr/>
        </p:nvGrpSpPr>
        <p:grpSpPr>
          <a:xfrm>
            <a:off x="4838942" y="2506013"/>
            <a:ext cx="700350" cy="473301"/>
            <a:chOff x="5519681" y="2844566"/>
            <a:chExt cx="526183" cy="355598"/>
          </a:xfrm>
        </p:grpSpPr>
        <p:grpSp>
          <p:nvGrpSpPr>
            <p:cNvPr id="150" name="Group 149">
              <a:extLst>
                <a:ext uri="{FF2B5EF4-FFF2-40B4-BE49-F238E27FC236}">
                  <a16:creationId xmlns:a16="http://schemas.microsoft.com/office/drawing/2014/main" xmlns="" id="{F6BF5962-CC7A-44A0-9C5D-E6B581A1A5F2}"/>
                </a:ext>
              </a:extLst>
            </p:cNvPr>
            <p:cNvGrpSpPr>
              <a:grpSpLocks noChangeAspect="1"/>
            </p:cNvGrpSpPr>
            <p:nvPr/>
          </p:nvGrpSpPr>
          <p:grpSpPr>
            <a:xfrm>
              <a:off x="5519681" y="2889794"/>
              <a:ext cx="288000" cy="287979"/>
              <a:chOff x="5386635" y="3026633"/>
              <a:chExt cx="1440106" cy="1440000"/>
            </a:xfrm>
          </p:grpSpPr>
          <p:sp>
            <p:nvSpPr>
              <p:cNvPr id="153" name="Oval 152">
                <a:extLst>
                  <a:ext uri="{FF2B5EF4-FFF2-40B4-BE49-F238E27FC236}">
                    <a16:creationId xmlns:a16="http://schemas.microsoft.com/office/drawing/2014/main" xmlns="" id="{B88B346F-E395-44A8-85C5-D210FB94820D}"/>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54" name="Freeform 49">
                <a:extLst>
                  <a:ext uri="{FF2B5EF4-FFF2-40B4-BE49-F238E27FC236}">
                    <a16:creationId xmlns:a16="http://schemas.microsoft.com/office/drawing/2014/main" xmlns="" id="{C265533E-AC50-4084-91E5-98DD9E4B77F9}"/>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5" name="Straight Connector 154">
                <a:extLst>
                  <a:ext uri="{FF2B5EF4-FFF2-40B4-BE49-F238E27FC236}">
                    <a16:creationId xmlns:a16="http://schemas.microsoft.com/office/drawing/2014/main" xmlns="" id="{21E765FD-F696-4210-8ADA-E9562A0D3D4D}"/>
                  </a:ext>
                </a:extLst>
              </p:cNvPr>
              <p:cNvCxnSpPr>
                <a:endCxn id="153"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xmlns="" id="{86EF9630-D52C-4180-8CEE-9E71EA51284C}"/>
                  </a:ext>
                </a:extLst>
              </p:cNvPr>
              <p:cNvCxnSpPr>
                <a:stCxn id="153"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51" name="Straight Arrow Connector 139">
              <a:extLst>
                <a:ext uri="{FF2B5EF4-FFF2-40B4-BE49-F238E27FC236}">
                  <a16:creationId xmlns:a16="http://schemas.microsoft.com/office/drawing/2014/main" xmlns="" id="{C6612C63-5B1D-448A-A86E-8CB6A425D3C1}"/>
                </a:ext>
              </a:extLst>
            </p:cNvPr>
            <p:cNvCxnSpPr>
              <a:cxnSpLocks/>
            </p:cNvCxnSpPr>
            <p:nvPr/>
          </p:nvCxnSpPr>
          <p:spPr bwMode="auto">
            <a:xfrm rot="16200000" flipH="1">
              <a:off x="5818778" y="2973077"/>
              <a:ext cx="72000" cy="3821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Straight Arrow Connector 139">
              <a:extLst>
                <a:ext uri="{FF2B5EF4-FFF2-40B4-BE49-F238E27FC236}">
                  <a16:creationId xmlns:a16="http://schemas.microsoft.com/office/drawing/2014/main" xmlns="" id="{AAB4DD89-C224-4551-95FB-85735DCA49CE}"/>
                </a:ext>
              </a:extLst>
            </p:cNvPr>
            <p:cNvCxnSpPr>
              <a:cxnSpLocks/>
            </p:cNvCxnSpPr>
            <p:nvPr/>
          </p:nvCxnSpPr>
          <p:spPr bwMode="auto">
            <a:xfrm rot="5400000" flipH="1" flipV="1">
              <a:off x="5809778" y="2698479"/>
              <a:ext cx="90000" cy="382173"/>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3" name="Rounded Rectangle 24">
            <a:extLst>
              <a:ext uri="{FF2B5EF4-FFF2-40B4-BE49-F238E27FC236}">
                <a16:creationId xmlns:a16="http://schemas.microsoft.com/office/drawing/2014/main" xmlns="" id="{CABAF6E8-748D-41B1-B61A-63EAAC23944A}"/>
              </a:ext>
            </a:extLst>
          </p:cNvPr>
          <p:cNvSpPr/>
          <p:nvPr/>
        </p:nvSpPr>
        <p:spPr>
          <a:xfrm>
            <a:off x="6610019" y="1255547"/>
            <a:ext cx="119790" cy="203210"/>
          </a:xfrm>
          <a:prstGeom prst="roundRect">
            <a:avLst>
              <a:gd name="adj" fmla="val 50000"/>
            </a:avLst>
          </a:pr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ounded Rectangle 1">
            <a:extLst>
              <a:ext uri="{FF2B5EF4-FFF2-40B4-BE49-F238E27FC236}">
                <a16:creationId xmlns:a16="http://schemas.microsoft.com/office/drawing/2014/main" xmlns="" id="{1B520AA6-7AC9-4B93-9D74-5B8A4A58A9B2}"/>
              </a:ext>
            </a:extLst>
          </p:cNvPr>
          <p:cNvSpPr/>
          <p:nvPr/>
        </p:nvSpPr>
        <p:spPr>
          <a:xfrm>
            <a:off x="6143445" y="1054677"/>
            <a:ext cx="718740" cy="289892"/>
          </a:xfrm>
          <a:prstGeom prst="roundRect">
            <a:avLst>
              <a:gd name="adj" fmla="val 38655"/>
            </a:avLst>
          </a:prstGeom>
          <a:gradFill flip="none" rotWithShape="1">
            <a:gsLst>
              <a:gs pos="0">
                <a:schemeClr val="bg1">
                  <a:lumMod val="50000"/>
                </a:schemeClr>
              </a:gs>
              <a:gs pos="50000">
                <a:schemeClr val="bg1">
                  <a:lumMod val="95000"/>
                </a:schemeClr>
              </a:gs>
              <a:gs pos="100000">
                <a:schemeClr val="bg1">
                  <a:lumMod val="50000"/>
                </a:schemeClr>
              </a:gs>
            </a:gsLst>
            <a:lin ang="5400000" scaled="0"/>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xmlns="" id="{33B28F99-B0C3-426A-9D51-FCAA7586BBDE}"/>
              </a:ext>
            </a:extLst>
          </p:cNvPr>
          <p:cNvSpPr/>
          <p:nvPr/>
        </p:nvSpPr>
        <p:spPr>
          <a:xfrm>
            <a:off x="5691997" y="1071625"/>
            <a:ext cx="255524" cy="25552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76" name="Freeform 49">
            <a:extLst>
              <a:ext uri="{FF2B5EF4-FFF2-40B4-BE49-F238E27FC236}">
                <a16:creationId xmlns:a16="http://schemas.microsoft.com/office/drawing/2014/main" xmlns="" id="{8AC63340-BE01-41E4-A658-1A3EB5076E16}"/>
              </a:ext>
            </a:extLst>
          </p:cNvPr>
          <p:cNvSpPr/>
          <p:nvPr/>
        </p:nvSpPr>
        <p:spPr>
          <a:xfrm>
            <a:off x="5692178" y="1142316"/>
            <a:ext cx="255006" cy="128453"/>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7" name="Straight Connector 176">
            <a:extLst>
              <a:ext uri="{FF2B5EF4-FFF2-40B4-BE49-F238E27FC236}">
                <a16:creationId xmlns:a16="http://schemas.microsoft.com/office/drawing/2014/main" xmlns="" id="{A1AA2E07-6BEC-43F2-9779-BBA13990DDC8}"/>
              </a:ext>
            </a:extLst>
          </p:cNvPr>
          <p:cNvCxnSpPr>
            <a:endCxn id="175" idx="7"/>
          </p:cNvCxnSpPr>
          <p:nvPr/>
        </p:nvCxnSpPr>
        <p:spPr>
          <a:xfrm flipH="1">
            <a:off x="5910100" y="1007722"/>
            <a:ext cx="101309" cy="101322"/>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xmlns="" id="{843209B4-FC1D-4F61-BE40-B1B378D160CD}"/>
              </a:ext>
            </a:extLst>
          </p:cNvPr>
          <p:cNvCxnSpPr>
            <a:stCxn id="175" idx="3"/>
          </p:cNvCxnSpPr>
          <p:nvPr/>
        </p:nvCxnSpPr>
        <p:spPr>
          <a:xfrm flipH="1">
            <a:off x="5628081" y="1289728"/>
            <a:ext cx="101337" cy="101294"/>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32">
            <a:extLst>
              <a:ext uri="{FF2B5EF4-FFF2-40B4-BE49-F238E27FC236}">
                <a16:creationId xmlns:a16="http://schemas.microsoft.com/office/drawing/2014/main" xmlns="" id="{31D7DA71-D7B3-4DC9-BA34-5394F69055E1}"/>
              </a:ext>
            </a:extLst>
          </p:cNvPr>
          <p:cNvCxnSpPr>
            <a:cxnSpLocks/>
            <a:stCxn id="175" idx="6"/>
            <a:endCxn id="174" idx="1"/>
          </p:cNvCxnSpPr>
          <p:nvPr/>
        </p:nvCxnSpPr>
        <p:spPr bwMode="auto">
          <a:xfrm>
            <a:off x="5947521" y="1199387"/>
            <a:ext cx="195924" cy="236"/>
          </a:xfrm>
          <a:prstGeom prst="straightConnector1">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0" name="Oval 179">
            <a:extLst>
              <a:ext uri="{FF2B5EF4-FFF2-40B4-BE49-F238E27FC236}">
                <a16:creationId xmlns:a16="http://schemas.microsoft.com/office/drawing/2014/main" xmlns="" id="{91541548-291D-45C1-A6A4-FCC6C2320E0B}"/>
              </a:ext>
            </a:extLst>
          </p:cNvPr>
          <p:cNvSpPr/>
          <p:nvPr/>
        </p:nvSpPr>
        <p:spPr>
          <a:xfrm>
            <a:off x="7078651" y="1570310"/>
            <a:ext cx="255524" cy="25552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81" name="Freeform 49">
            <a:extLst>
              <a:ext uri="{FF2B5EF4-FFF2-40B4-BE49-F238E27FC236}">
                <a16:creationId xmlns:a16="http://schemas.microsoft.com/office/drawing/2014/main" xmlns="" id="{0E456C31-41EB-495B-BE92-31978DD399D8}"/>
              </a:ext>
            </a:extLst>
          </p:cNvPr>
          <p:cNvSpPr/>
          <p:nvPr/>
        </p:nvSpPr>
        <p:spPr>
          <a:xfrm>
            <a:off x="7078832" y="1633858"/>
            <a:ext cx="255006" cy="128453"/>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2" name="Straight Connector 181">
            <a:extLst>
              <a:ext uri="{FF2B5EF4-FFF2-40B4-BE49-F238E27FC236}">
                <a16:creationId xmlns:a16="http://schemas.microsoft.com/office/drawing/2014/main" xmlns="" id="{44A35ECE-2CFC-464B-9585-B8235200454B}"/>
              </a:ext>
            </a:extLst>
          </p:cNvPr>
          <p:cNvCxnSpPr>
            <a:endCxn id="180" idx="7"/>
          </p:cNvCxnSpPr>
          <p:nvPr/>
        </p:nvCxnSpPr>
        <p:spPr>
          <a:xfrm flipH="1">
            <a:off x="7296754" y="1506407"/>
            <a:ext cx="101309" cy="101322"/>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xmlns="" id="{0EB9CA4A-DFD6-40CB-B26A-A442319CAB0C}"/>
              </a:ext>
            </a:extLst>
          </p:cNvPr>
          <p:cNvCxnSpPr>
            <a:stCxn id="180" idx="3"/>
          </p:cNvCxnSpPr>
          <p:nvPr/>
        </p:nvCxnSpPr>
        <p:spPr>
          <a:xfrm flipH="1">
            <a:off x="7014735" y="1788413"/>
            <a:ext cx="101337" cy="101294"/>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39">
            <a:extLst>
              <a:ext uri="{FF2B5EF4-FFF2-40B4-BE49-F238E27FC236}">
                <a16:creationId xmlns:a16="http://schemas.microsoft.com/office/drawing/2014/main" xmlns="" id="{A02DCE8B-E3F4-4CA2-AE75-35DE269EB1E9}"/>
              </a:ext>
            </a:extLst>
          </p:cNvPr>
          <p:cNvCxnSpPr>
            <a:cxnSpLocks/>
            <a:stCxn id="174" idx="2"/>
          </p:cNvCxnSpPr>
          <p:nvPr/>
        </p:nvCxnSpPr>
        <p:spPr bwMode="auto">
          <a:xfrm rot="5400000">
            <a:off x="6109903" y="1306235"/>
            <a:ext cx="354578" cy="431244"/>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Straight Arrow Connector 139">
            <a:extLst>
              <a:ext uri="{FF2B5EF4-FFF2-40B4-BE49-F238E27FC236}">
                <a16:creationId xmlns:a16="http://schemas.microsoft.com/office/drawing/2014/main" xmlns="" id="{F0126FCB-F152-4360-A169-1D83FA3930FF}"/>
              </a:ext>
            </a:extLst>
          </p:cNvPr>
          <p:cNvCxnSpPr>
            <a:cxnSpLocks/>
            <a:stCxn id="174" idx="2"/>
            <a:endCxn id="180" idx="2"/>
          </p:cNvCxnSpPr>
          <p:nvPr/>
        </p:nvCxnSpPr>
        <p:spPr bwMode="auto">
          <a:xfrm rot="16200000" flipH="1">
            <a:off x="6613981" y="1233402"/>
            <a:ext cx="353504" cy="575836"/>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Straight Arrow Connector 139">
            <a:extLst>
              <a:ext uri="{FF2B5EF4-FFF2-40B4-BE49-F238E27FC236}">
                <a16:creationId xmlns:a16="http://schemas.microsoft.com/office/drawing/2014/main" xmlns="" id="{7C88BA87-CD46-477C-A552-FA9EE73942D3}"/>
              </a:ext>
            </a:extLst>
          </p:cNvPr>
          <p:cNvCxnSpPr>
            <a:cxnSpLocks/>
          </p:cNvCxnSpPr>
          <p:nvPr/>
        </p:nvCxnSpPr>
        <p:spPr bwMode="auto">
          <a:xfrm rot="16200000" flipH="1">
            <a:off x="6741788" y="1398202"/>
            <a:ext cx="95832" cy="239580"/>
          </a:xfrm>
          <a:prstGeom prst="bentConnector2">
            <a:avLst/>
          </a:prstGeom>
          <a:ln>
            <a:headEnd type="none" w="sm" len="sm"/>
            <a:tailEnd type="arrow"/>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88" name="Straight Arrow Connector 139">
            <a:extLst>
              <a:ext uri="{FF2B5EF4-FFF2-40B4-BE49-F238E27FC236}">
                <a16:creationId xmlns:a16="http://schemas.microsoft.com/office/drawing/2014/main" xmlns="" id="{0C64563E-5CCF-496A-9DD8-24116ACA8F1F}"/>
              </a:ext>
            </a:extLst>
          </p:cNvPr>
          <p:cNvCxnSpPr>
            <a:cxnSpLocks/>
            <a:stCxn id="175" idx="4"/>
            <a:endCxn id="148" idx="2"/>
          </p:cNvCxnSpPr>
          <p:nvPr/>
        </p:nvCxnSpPr>
        <p:spPr bwMode="auto">
          <a:xfrm>
            <a:off x="5819759" y="1327149"/>
            <a:ext cx="0" cy="203795"/>
          </a:xfrm>
          <a:prstGeom prst="straightConnector1">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Arrow Connector 139">
            <a:extLst>
              <a:ext uri="{FF2B5EF4-FFF2-40B4-BE49-F238E27FC236}">
                <a16:creationId xmlns:a16="http://schemas.microsoft.com/office/drawing/2014/main" xmlns="" id="{7550E580-D3CE-4D5D-AAF0-CC930FB8F209}"/>
              </a:ext>
            </a:extLst>
          </p:cNvPr>
          <p:cNvCxnSpPr>
            <a:cxnSpLocks/>
          </p:cNvCxnSpPr>
          <p:nvPr/>
        </p:nvCxnSpPr>
        <p:spPr bwMode="auto">
          <a:xfrm rot="16200000" flipH="1">
            <a:off x="5932722" y="5974912"/>
            <a:ext cx="167706" cy="383328"/>
          </a:xfrm>
          <a:prstGeom prst="bentConnector2">
            <a:avLst/>
          </a:prstGeom>
          <a:ln>
            <a:headEnd type="arrow"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xmlns="" id="{862FCD92-DF15-4F61-A05A-B6DC9613F571}"/>
              </a:ext>
            </a:extLst>
          </p:cNvPr>
          <p:cNvGrpSpPr/>
          <p:nvPr/>
        </p:nvGrpSpPr>
        <p:grpSpPr>
          <a:xfrm>
            <a:off x="4838935" y="3627386"/>
            <a:ext cx="700350" cy="473301"/>
            <a:chOff x="5047241" y="3388193"/>
            <a:chExt cx="526183" cy="355598"/>
          </a:xfrm>
        </p:grpSpPr>
        <p:grpSp>
          <p:nvGrpSpPr>
            <p:cNvPr id="191" name="Group 190">
              <a:extLst>
                <a:ext uri="{FF2B5EF4-FFF2-40B4-BE49-F238E27FC236}">
                  <a16:creationId xmlns:a16="http://schemas.microsoft.com/office/drawing/2014/main" xmlns="" id="{4A38BB61-DF3D-4ED8-8FED-F4A623A07A32}"/>
                </a:ext>
              </a:extLst>
            </p:cNvPr>
            <p:cNvGrpSpPr>
              <a:grpSpLocks noChangeAspect="1"/>
            </p:cNvGrpSpPr>
            <p:nvPr/>
          </p:nvGrpSpPr>
          <p:grpSpPr>
            <a:xfrm>
              <a:off x="5047241" y="3433421"/>
              <a:ext cx="288000" cy="287979"/>
              <a:chOff x="5386635" y="3026633"/>
              <a:chExt cx="1440106" cy="1440000"/>
            </a:xfrm>
          </p:grpSpPr>
          <p:sp>
            <p:nvSpPr>
              <p:cNvPr id="194" name="Oval 193">
                <a:extLst>
                  <a:ext uri="{FF2B5EF4-FFF2-40B4-BE49-F238E27FC236}">
                    <a16:creationId xmlns:a16="http://schemas.microsoft.com/office/drawing/2014/main" xmlns="" id="{1C2F4AFB-BD93-4FF2-9813-849AC0E7E5BB}"/>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95" name="Freeform 49">
                <a:extLst>
                  <a:ext uri="{FF2B5EF4-FFF2-40B4-BE49-F238E27FC236}">
                    <a16:creationId xmlns:a16="http://schemas.microsoft.com/office/drawing/2014/main" xmlns="" id="{2634708B-A5AD-4B81-B3FE-7FBE4BAF9EC7}"/>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6" name="Straight Connector 195">
                <a:extLst>
                  <a:ext uri="{FF2B5EF4-FFF2-40B4-BE49-F238E27FC236}">
                    <a16:creationId xmlns:a16="http://schemas.microsoft.com/office/drawing/2014/main" xmlns="" id="{6E6E449B-8C25-48B9-A26B-4C9E5B3250A3}"/>
                  </a:ext>
                </a:extLst>
              </p:cNvPr>
              <p:cNvCxnSpPr>
                <a:endCxn id="194"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xmlns="" id="{6972460B-0443-4C75-8C9D-141416BAFC95}"/>
                  </a:ext>
                </a:extLst>
              </p:cNvPr>
              <p:cNvCxnSpPr>
                <a:stCxn id="194"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92" name="Straight Arrow Connector 139">
              <a:extLst>
                <a:ext uri="{FF2B5EF4-FFF2-40B4-BE49-F238E27FC236}">
                  <a16:creationId xmlns:a16="http://schemas.microsoft.com/office/drawing/2014/main" xmlns="" id="{8C9553BB-05E6-487B-8025-AFDE0B6BF6C8}"/>
                </a:ext>
              </a:extLst>
            </p:cNvPr>
            <p:cNvCxnSpPr>
              <a:cxnSpLocks/>
            </p:cNvCxnSpPr>
            <p:nvPr/>
          </p:nvCxnSpPr>
          <p:spPr bwMode="auto">
            <a:xfrm rot="16200000" flipH="1">
              <a:off x="5346338" y="3516704"/>
              <a:ext cx="72000" cy="3821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Arrow Connector 139">
              <a:extLst>
                <a:ext uri="{FF2B5EF4-FFF2-40B4-BE49-F238E27FC236}">
                  <a16:creationId xmlns:a16="http://schemas.microsoft.com/office/drawing/2014/main" xmlns="" id="{CBB5F37C-B530-4428-A9CB-9745A00ABFA6}"/>
                </a:ext>
              </a:extLst>
            </p:cNvPr>
            <p:cNvCxnSpPr>
              <a:cxnSpLocks/>
            </p:cNvCxnSpPr>
            <p:nvPr/>
          </p:nvCxnSpPr>
          <p:spPr bwMode="auto">
            <a:xfrm rot="5400000" flipH="1" flipV="1">
              <a:off x="5337338" y="3242106"/>
              <a:ext cx="90000" cy="382173"/>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oup 5">
            <a:extLst>
              <a:ext uri="{FF2B5EF4-FFF2-40B4-BE49-F238E27FC236}">
                <a16:creationId xmlns:a16="http://schemas.microsoft.com/office/drawing/2014/main" xmlns="" id="{B9019839-E9D6-4C2F-A7CA-F15E6D3A653F}"/>
              </a:ext>
            </a:extLst>
          </p:cNvPr>
          <p:cNvGrpSpPr/>
          <p:nvPr/>
        </p:nvGrpSpPr>
        <p:grpSpPr>
          <a:xfrm>
            <a:off x="6116497" y="2073965"/>
            <a:ext cx="1711713" cy="815486"/>
            <a:chOff x="6893001" y="2032019"/>
            <a:chExt cx="1711713" cy="815486"/>
          </a:xfrm>
        </p:grpSpPr>
        <p:sp>
          <p:nvSpPr>
            <p:cNvPr id="198" name="Rounded Rectangle 66">
              <a:extLst>
                <a:ext uri="{FF2B5EF4-FFF2-40B4-BE49-F238E27FC236}">
                  <a16:creationId xmlns:a16="http://schemas.microsoft.com/office/drawing/2014/main" xmlns="" id="{B2D5DC21-0031-465B-9CB9-E9CA603B4424}"/>
                </a:ext>
              </a:extLst>
            </p:cNvPr>
            <p:cNvSpPr/>
            <p:nvPr/>
          </p:nvSpPr>
          <p:spPr bwMode="auto">
            <a:xfrm>
              <a:off x="7421249" y="2104268"/>
              <a:ext cx="190016" cy="4864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300" b="0" i="0" u="none" strike="noStrike" cap="none" normalizeH="0" baseline="0">
                <a:ln>
                  <a:noFill/>
                </a:ln>
                <a:solidFill>
                  <a:schemeClr val="tx1"/>
                </a:solidFill>
                <a:effectLst/>
                <a:latin typeface="Arial" charset="0"/>
              </a:endParaRPr>
            </a:p>
          </p:txBody>
        </p:sp>
        <p:cxnSp>
          <p:nvCxnSpPr>
            <p:cNvPr id="199" name="Straight Connector 198">
              <a:extLst>
                <a:ext uri="{FF2B5EF4-FFF2-40B4-BE49-F238E27FC236}">
                  <a16:creationId xmlns:a16="http://schemas.microsoft.com/office/drawing/2014/main" xmlns="" id="{F256B580-47AD-4EE9-A3DF-6E46E1CD69D1}"/>
                </a:ext>
              </a:extLst>
            </p:cNvPr>
            <p:cNvCxnSpPr>
              <a:cxnSpLocks/>
            </p:cNvCxnSpPr>
            <p:nvPr/>
          </p:nvCxnSpPr>
          <p:spPr>
            <a:xfrm>
              <a:off x="6898389" y="2213402"/>
              <a:ext cx="5270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Connector: Elbow 199">
              <a:extLst>
                <a:ext uri="{FF2B5EF4-FFF2-40B4-BE49-F238E27FC236}">
                  <a16:creationId xmlns:a16="http://schemas.microsoft.com/office/drawing/2014/main" xmlns="" id="{0128CE4F-711C-4731-8FF2-EDE4B38F3FB1}"/>
                </a:ext>
              </a:extLst>
            </p:cNvPr>
            <p:cNvCxnSpPr>
              <a:cxnSpLocks/>
            </p:cNvCxnSpPr>
            <p:nvPr/>
          </p:nvCxnSpPr>
          <p:spPr>
            <a:xfrm>
              <a:off x="6893001" y="2032019"/>
              <a:ext cx="622908" cy="654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xmlns="" id="{C80DCD16-EBBB-4382-83CF-3700A1021B2C}"/>
                </a:ext>
              </a:extLst>
            </p:cNvPr>
            <p:cNvGrpSpPr>
              <a:grpSpLocks noChangeAspect="1"/>
            </p:cNvGrpSpPr>
            <p:nvPr/>
          </p:nvGrpSpPr>
          <p:grpSpPr>
            <a:xfrm>
              <a:off x="7571387" y="2617802"/>
              <a:ext cx="229090" cy="229074"/>
              <a:chOff x="3154387" y="3069040"/>
              <a:chExt cx="1440106" cy="1440000"/>
            </a:xfrm>
          </p:grpSpPr>
          <p:sp>
            <p:nvSpPr>
              <p:cNvPr id="202" name="Oval 201">
                <a:extLst>
                  <a:ext uri="{FF2B5EF4-FFF2-40B4-BE49-F238E27FC236}">
                    <a16:creationId xmlns:a16="http://schemas.microsoft.com/office/drawing/2014/main" xmlns="" id="{81F8145A-4B7B-4E51-96A1-7E80D29F4C97}"/>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w="6350">
                    <a:solidFill>
                      <a:prstClr val="black"/>
                    </a:solidFill>
                  </a:ln>
                  <a:solidFill>
                    <a:prstClr val="white"/>
                  </a:solidFill>
                  <a:effectLst/>
                  <a:uLnTx/>
                  <a:uFillTx/>
                  <a:latin typeface="Arial" panose="020B0604020202020204" pitchFamily="34" charset="0"/>
                  <a:cs typeface="Arial" panose="020B0604020202020204" pitchFamily="34" charset="0"/>
                </a:endParaRPr>
              </a:p>
            </p:txBody>
          </p:sp>
          <p:sp>
            <p:nvSpPr>
              <p:cNvPr id="203" name="Freeform 34">
                <a:extLst>
                  <a:ext uri="{FF2B5EF4-FFF2-40B4-BE49-F238E27FC236}">
                    <a16:creationId xmlns:a16="http://schemas.microsoft.com/office/drawing/2014/main" xmlns="" id="{88263F62-5781-4FA8-B5C8-86586EC7D426}"/>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204" name="Straight Connector 203">
                <a:extLst>
                  <a:ext uri="{FF2B5EF4-FFF2-40B4-BE49-F238E27FC236}">
                    <a16:creationId xmlns:a16="http://schemas.microsoft.com/office/drawing/2014/main" xmlns="" id="{C5DABB24-5245-4CE9-89B5-BC38493A299B}"/>
                  </a:ext>
                </a:extLst>
              </p:cNvPr>
              <p:cNvCxnSpPr>
                <a:endCxn id="202"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205" name="Straight Arrow Connector 204">
                <a:extLst>
                  <a:ext uri="{FF2B5EF4-FFF2-40B4-BE49-F238E27FC236}">
                    <a16:creationId xmlns:a16="http://schemas.microsoft.com/office/drawing/2014/main" xmlns="" id="{4518CB4B-7F75-4BFA-8314-F31CADFDC3BF}"/>
                  </a:ext>
                </a:extLst>
              </p:cNvPr>
              <p:cNvCxnSpPr>
                <a:stCxn id="202"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grpSp>
          <p:nvGrpSpPr>
            <p:cNvPr id="206" name="Group 205">
              <a:extLst>
                <a:ext uri="{FF2B5EF4-FFF2-40B4-BE49-F238E27FC236}">
                  <a16:creationId xmlns:a16="http://schemas.microsoft.com/office/drawing/2014/main" xmlns="" id="{925A9D33-84F9-4901-9C43-045A67282E97}"/>
                </a:ext>
              </a:extLst>
            </p:cNvPr>
            <p:cNvGrpSpPr>
              <a:grpSpLocks noChangeAspect="1"/>
            </p:cNvGrpSpPr>
            <p:nvPr/>
          </p:nvGrpSpPr>
          <p:grpSpPr>
            <a:xfrm>
              <a:off x="7838814" y="2618431"/>
              <a:ext cx="229090" cy="229074"/>
              <a:chOff x="5386635" y="3026633"/>
              <a:chExt cx="1440106" cy="1440000"/>
            </a:xfrm>
          </p:grpSpPr>
          <p:sp>
            <p:nvSpPr>
              <p:cNvPr id="207" name="Oval 206">
                <a:extLst>
                  <a:ext uri="{FF2B5EF4-FFF2-40B4-BE49-F238E27FC236}">
                    <a16:creationId xmlns:a16="http://schemas.microsoft.com/office/drawing/2014/main" xmlns="" id="{CC5D2209-A05F-42E9-9C88-3ED9DDDE34A9}"/>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208" name="Freeform 49">
                <a:extLst>
                  <a:ext uri="{FF2B5EF4-FFF2-40B4-BE49-F238E27FC236}">
                    <a16:creationId xmlns:a16="http://schemas.microsoft.com/office/drawing/2014/main" xmlns="" id="{7F5B55F3-B2F9-4CA1-AD1E-E2950259B16E}"/>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9" name="Straight Connector 208">
                <a:extLst>
                  <a:ext uri="{FF2B5EF4-FFF2-40B4-BE49-F238E27FC236}">
                    <a16:creationId xmlns:a16="http://schemas.microsoft.com/office/drawing/2014/main" xmlns="" id="{603A610E-7E71-436F-B297-3A1EDC3932BF}"/>
                  </a:ext>
                </a:extLst>
              </p:cNvPr>
              <p:cNvCxnSpPr>
                <a:endCxn id="207"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xmlns="" id="{4CE41F27-129E-488F-8621-53B3FC9CB2A0}"/>
                  </a:ext>
                </a:extLst>
              </p:cNvPr>
              <p:cNvCxnSpPr>
                <a:stCxn id="207"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11" name="Connector: Elbow 210">
              <a:extLst>
                <a:ext uri="{FF2B5EF4-FFF2-40B4-BE49-F238E27FC236}">
                  <a16:creationId xmlns:a16="http://schemas.microsoft.com/office/drawing/2014/main" xmlns="" id="{7B92762E-549E-43EF-BF5A-0FFCDC6D105D}"/>
                </a:ext>
              </a:extLst>
            </p:cNvPr>
            <p:cNvCxnSpPr>
              <a:cxnSpLocks/>
              <a:stCxn id="198" idx="15"/>
              <a:endCxn id="202" idx="0"/>
            </p:cNvCxnSpPr>
            <p:nvPr/>
          </p:nvCxnSpPr>
          <p:spPr>
            <a:xfrm>
              <a:off x="7611266" y="2555988"/>
              <a:ext cx="74676" cy="10000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Arrow Connector 139">
              <a:extLst>
                <a:ext uri="{FF2B5EF4-FFF2-40B4-BE49-F238E27FC236}">
                  <a16:creationId xmlns:a16="http://schemas.microsoft.com/office/drawing/2014/main" xmlns="" id="{F5500939-B955-422C-BABC-AEF509E5F5E2}"/>
                </a:ext>
              </a:extLst>
            </p:cNvPr>
            <p:cNvCxnSpPr>
              <a:cxnSpLocks/>
            </p:cNvCxnSpPr>
            <p:nvPr/>
          </p:nvCxnSpPr>
          <p:spPr bwMode="auto">
            <a:xfrm rot="16200000" flipH="1">
              <a:off x="7494854" y="2615167"/>
              <a:ext cx="130909" cy="98181"/>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 name="Straight Connector 212">
              <a:extLst>
                <a:ext uri="{FF2B5EF4-FFF2-40B4-BE49-F238E27FC236}">
                  <a16:creationId xmlns:a16="http://schemas.microsoft.com/office/drawing/2014/main" xmlns="" id="{B9CBBBB8-01A1-4470-B321-85373A7C2D17}"/>
                </a:ext>
              </a:extLst>
            </p:cNvPr>
            <p:cNvCxnSpPr>
              <a:cxnSpLocks/>
              <a:stCxn id="202" idx="6"/>
              <a:endCxn id="208" idx="0"/>
            </p:cNvCxnSpPr>
            <p:nvPr/>
          </p:nvCxnSpPr>
          <p:spPr>
            <a:xfrm>
              <a:off x="7762296" y="2732348"/>
              <a:ext cx="114824" cy="3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xmlns="" id="{87864805-C3A2-4431-9CA9-6A620760ECDC}"/>
                </a:ext>
              </a:extLst>
            </p:cNvPr>
            <p:cNvCxnSpPr>
              <a:cxnSpLocks/>
              <a:stCxn id="207" idx="6"/>
            </p:cNvCxnSpPr>
            <p:nvPr/>
          </p:nvCxnSpPr>
          <p:spPr>
            <a:xfrm>
              <a:off x="8029722" y="2732976"/>
              <a:ext cx="574992" cy="0"/>
            </a:xfrm>
            <a:prstGeom prst="line">
              <a:avLst/>
            </a:prstGeom>
            <a:ln w="12700">
              <a:solidFill>
                <a:schemeClr val="tx1"/>
              </a:solidFill>
              <a:headEnd type="none" w="sm"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xmlns="" id="{0C7735E5-7E68-4754-8815-75BF6D9FA9B4}"/>
              </a:ext>
            </a:extLst>
          </p:cNvPr>
          <p:cNvGrpSpPr/>
          <p:nvPr/>
        </p:nvGrpSpPr>
        <p:grpSpPr>
          <a:xfrm>
            <a:off x="6113435" y="4648005"/>
            <a:ext cx="1071979" cy="785785"/>
            <a:chOff x="6889939" y="4706896"/>
            <a:chExt cx="1071979" cy="785785"/>
          </a:xfrm>
        </p:grpSpPr>
        <p:sp>
          <p:nvSpPr>
            <p:cNvPr id="215" name="Rounded Rectangle 66">
              <a:extLst>
                <a:ext uri="{FF2B5EF4-FFF2-40B4-BE49-F238E27FC236}">
                  <a16:creationId xmlns:a16="http://schemas.microsoft.com/office/drawing/2014/main" xmlns="" id="{B976A582-5491-4504-A5CC-1C031F685DDB}"/>
                </a:ext>
              </a:extLst>
            </p:cNvPr>
            <p:cNvSpPr/>
            <p:nvPr/>
          </p:nvSpPr>
          <p:spPr bwMode="auto">
            <a:xfrm>
              <a:off x="7091626" y="4779147"/>
              <a:ext cx="190016" cy="4864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300" b="0" i="0" u="none" strike="noStrike" cap="none" normalizeH="0" baseline="0">
                <a:ln>
                  <a:noFill/>
                </a:ln>
                <a:solidFill>
                  <a:schemeClr val="tx1"/>
                </a:solidFill>
                <a:effectLst/>
                <a:latin typeface="Arial" charset="0"/>
              </a:endParaRPr>
            </a:p>
          </p:txBody>
        </p:sp>
        <p:cxnSp>
          <p:nvCxnSpPr>
            <p:cNvPr id="216" name="Straight Connector 215">
              <a:extLst>
                <a:ext uri="{FF2B5EF4-FFF2-40B4-BE49-F238E27FC236}">
                  <a16:creationId xmlns:a16="http://schemas.microsoft.com/office/drawing/2014/main" xmlns="" id="{FF4484EA-8937-4CAF-944A-90D26CAD5830}"/>
                </a:ext>
              </a:extLst>
            </p:cNvPr>
            <p:cNvCxnSpPr>
              <a:cxnSpLocks/>
              <a:endCxn id="215" idx="25"/>
            </p:cNvCxnSpPr>
            <p:nvPr/>
          </p:nvCxnSpPr>
          <p:spPr>
            <a:xfrm>
              <a:off x="6889939" y="4846020"/>
              <a:ext cx="202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7" name="Group 216">
              <a:extLst>
                <a:ext uri="{FF2B5EF4-FFF2-40B4-BE49-F238E27FC236}">
                  <a16:creationId xmlns:a16="http://schemas.microsoft.com/office/drawing/2014/main" xmlns="" id="{4F16B704-5C04-45EB-B187-9BBF231EA873}"/>
                </a:ext>
              </a:extLst>
            </p:cNvPr>
            <p:cNvGrpSpPr>
              <a:grpSpLocks noChangeAspect="1"/>
            </p:cNvGrpSpPr>
            <p:nvPr/>
          </p:nvGrpSpPr>
          <p:grpSpPr>
            <a:xfrm>
              <a:off x="7509192" y="5248281"/>
              <a:ext cx="229090" cy="229074"/>
              <a:chOff x="5386635" y="3026633"/>
              <a:chExt cx="1440106" cy="1440000"/>
            </a:xfrm>
          </p:grpSpPr>
          <p:sp>
            <p:nvSpPr>
              <p:cNvPr id="218" name="Oval 217">
                <a:extLst>
                  <a:ext uri="{FF2B5EF4-FFF2-40B4-BE49-F238E27FC236}">
                    <a16:creationId xmlns:a16="http://schemas.microsoft.com/office/drawing/2014/main" xmlns="" id="{FE498BED-6A26-484D-9CDF-352F5116717A}"/>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219" name="Freeform 49">
                <a:extLst>
                  <a:ext uri="{FF2B5EF4-FFF2-40B4-BE49-F238E27FC236}">
                    <a16:creationId xmlns:a16="http://schemas.microsoft.com/office/drawing/2014/main" xmlns="" id="{9445BDA2-9382-412C-96F9-1C7D043DB256}"/>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0" name="Straight Connector 219">
                <a:extLst>
                  <a:ext uri="{FF2B5EF4-FFF2-40B4-BE49-F238E27FC236}">
                    <a16:creationId xmlns:a16="http://schemas.microsoft.com/office/drawing/2014/main" xmlns="" id="{3C70B826-E4D7-44D6-90A4-0E6F34AB2821}"/>
                  </a:ext>
                </a:extLst>
              </p:cNvPr>
              <p:cNvCxnSpPr>
                <a:endCxn id="218"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xmlns="" id="{0C3DCF5C-99B1-43FA-9C6A-56CB429C6D24}"/>
                  </a:ext>
                </a:extLst>
              </p:cNvPr>
              <p:cNvCxnSpPr>
                <a:stCxn id="218"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22" name="Straight Arrow Connector 139">
              <a:extLst>
                <a:ext uri="{FF2B5EF4-FFF2-40B4-BE49-F238E27FC236}">
                  <a16:creationId xmlns:a16="http://schemas.microsoft.com/office/drawing/2014/main" xmlns="" id="{85EF50EA-974D-4CD9-B626-FF78A6D9FFA9}"/>
                </a:ext>
              </a:extLst>
            </p:cNvPr>
            <p:cNvCxnSpPr>
              <a:cxnSpLocks/>
            </p:cNvCxnSpPr>
            <p:nvPr/>
          </p:nvCxnSpPr>
          <p:spPr bwMode="auto">
            <a:xfrm rot="16200000" flipH="1">
              <a:off x="7348095" y="5150300"/>
              <a:ext cx="98183" cy="3272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Straight Connector 222">
              <a:extLst>
                <a:ext uri="{FF2B5EF4-FFF2-40B4-BE49-F238E27FC236}">
                  <a16:creationId xmlns:a16="http://schemas.microsoft.com/office/drawing/2014/main" xmlns="" id="{4EA647A5-9897-4CA2-ACEA-F1C8B2CACBE8}"/>
                </a:ext>
              </a:extLst>
            </p:cNvPr>
            <p:cNvCxnSpPr>
              <a:cxnSpLocks/>
              <a:stCxn id="218" idx="6"/>
            </p:cNvCxnSpPr>
            <p:nvPr/>
          </p:nvCxnSpPr>
          <p:spPr>
            <a:xfrm>
              <a:off x="7700100" y="5362827"/>
              <a:ext cx="261818" cy="0"/>
            </a:xfrm>
            <a:prstGeom prst="line">
              <a:avLst/>
            </a:prstGeom>
            <a:ln w="12700">
              <a:solidFill>
                <a:schemeClr val="tx1"/>
              </a:solidFill>
              <a:headEnd type="none" w="sm" len="med"/>
              <a:tailEnd type="arrow"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xmlns="" id="{BBC344D0-547B-4C88-85EC-8760D8E90880}"/>
                </a:ext>
              </a:extLst>
            </p:cNvPr>
            <p:cNvCxnSpPr>
              <a:cxnSpLocks/>
            </p:cNvCxnSpPr>
            <p:nvPr/>
          </p:nvCxnSpPr>
          <p:spPr>
            <a:xfrm flipV="1">
              <a:off x="7149992" y="5265616"/>
              <a:ext cx="0" cy="227065"/>
            </a:xfrm>
            <a:prstGeom prst="line">
              <a:avLst/>
            </a:prstGeom>
            <a:ln>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5" name="Connector: Elbow 224">
              <a:extLst>
                <a:ext uri="{FF2B5EF4-FFF2-40B4-BE49-F238E27FC236}">
                  <a16:creationId xmlns:a16="http://schemas.microsoft.com/office/drawing/2014/main" xmlns="" id="{24C9AB70-EFB9-4022-BF8F-3F563008B360}"/>
                </a:ext>
              </a:extLst>
            </p:cNvPr>
            <p:cNvCxnSpPr>
              <a:cxnSpLocks/>
            </p:cNvCxnSpPr>
            <p:nvPr/>
          </p:nvCxnSpPr>
          <p:spPr>
            <a:xfrm>
              <a:off x="6893001" y="4706896"/>
              <a:ext cx="294545" cy="654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xmlns="" id="{C88A902A-430E-404F-A140-893C65AE3C04}"/>
              </a:ext>
            </a:extLst>
          </p:cNvPr>
          <p:cNvGrpSpPr/>
          <p:nvPr/>
        </p:nvGrpSpPr>
        <p:grpSpPr>
          <a:xfrm>
            <a:off x="6100757" y="3298101"/>
            <a:ext cx="1071979" cy="785785"/>
            <a:chOff x="6877261" y="3825170"/>
            <a:chExt cx="1071979" cy="785785"/>
          </a:xfrm>
        </p:grpSpPr>
        <p:sp>
          <p:nvSpPr>
            <p:cNvPr id="237" name="Rounded Rectangle 66">
              <a:extLst>
                <a:ext uri="{FF2B5EF4-FFF2-40B4-BE49-F238E27FC236}">
                  <a16:creationId xmlns:a16="http://schemas.microsoft.com/office/drawing/2014/main" xmlns="" id="{1BFAEA6F-C867-4D92-B586-B4D29C3EA646}"/>
                </a:ext>
              </a:extLst>
            </p:cNvPr>
            <p:cNvSpPr/>
            <p:nvPr/>
          </p:nvSpPr>
          <p:spPr bwMode="auto">
            <a:xfrm>
              <a:off x="7078949" y="3897420"/>
              <a:ext cx="190016" cy="4864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300" b="0" i="0" u="none" strike="noStrike" cap="none" normalizeH="0" baseline="0">
                <a:ln>
                  <a:noFill/>
                </a:ln>
                <a:solidFill>
                  <a:schemeClr val="tx1"/>
                </a:solidFill>
                <a:effectLst/>
                <a:latin typeface="Arial" charset="0"/>
              </a:endParaRPr>
            </a:p>
          </p:txBody>
        </p:sp>
        <p:cxnSp>
          <p:nvCxnSpPr>
            <p:cNvPr id="238" name="Straight Connector 237">
              <a:extLst>
                <a:ext uri="{FF2B5EF4-FFF2-40B4-BE49-F238E27FC236}">
                  <a16:creationId xmlns:a16="http://schemas.microsoft.com/office/drawing/2014/main" xmlns="" id="{477F4BAF-C719-43DD-AF94-7D24B4BB0A82}"/>
                </a:ext>
              </a:extLst>
            </p:cNvPr>
            <p:cNvCxnSpPr>
              <a:cxnSpLocks/>
              <a:endCxn id="237" idx="25"/>
            </p:cNvCxnSpPr>
            <p:nvPr/>
          </p:nvCxnSpPr>
          <p:spPr>
            <a:xfrm>
              <a:off x="6877261" y="3964294"/>
              <a:ext cx="202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Connector: Elbow 238">
              <a:extLst>
                <a:ext uri="{FF2B5EF4-FFF2-40B4-BE49-F238E27FC236}">
                  <a16:creationId xmlns:a16="http://schemas.microsoft.com/office/drawing/2014/main" xmlns="" id="{10FA0B24-545C-47A2-8BAD-42A836A67761}"/>
                </a:ext>
              </a:extLst>
            </p:cNvPr>
            <p:cNvCxnSpPr>
              <a:cxnSpLocks/>
            </p:cNvCxnSpPr>
            <p:nvPr/>
          </p:nvCxnSpPr>
          <p:spPr>
            <a:xfrm>
              <a:off x="6880323" y="3825170"/>
              <a:ext cx="294545" cy="654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xmlns="" id="{2AC2B864-C2E0-49DA-B1E7-6B14450EA7AB}"/>
                </a:ext>
              </a:extLst>
            </p:cNvPr>
            <p:cNvGrpSpPr>
              <a:grpSpLocks noChangeAspect="1"/>
            </p:cNvGrpSpPr>
            <p:nvPr/>
          </p:nvGrpSpPr>
          <p:grpSpPr>
            <a:xfrm>
              <a:off x="7496514" y="4366555"/>
              <a:ext cx="229090" cy="229074"/>
              <a:chOff x="5386635" y="3026633"/>
              <a:chExt cx="1440106" cy="1440000"/>
            </a:xfrm>
          </p:grpSpPr>
          <p:sp>
            <p:nvSpPr>
              <p:cNvPr id="241" name="Oval 240">
                <a:extLst>
                  <a:ext uri="{FF2B5EF4-FFF2-40B4-BE49-F238E27FC236}">
                    <a16:creationId xmlns:a16="http://schemas.microsoft.com/office/drawing/2014/main" xmlns="" id="{08E4346E-88F6-4C80-A796-27CBF82B75EE}"/>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242" name="Freeform 49">
                <a:extLst>
                  <a:ext uri="{FF2B5EF4-FFF2-40B4-BE49-F238E27FC236}">
                    <a16:creationId xmlns:a16="http://schemas.microsoft.com/office/drawing/2014/main" xmlns="" id="{2D3A8818-95E2-4C3D-BB4E-1C9FEBC96C82}"/>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3" name="Straight Connector 242">
                <a:extLst>
                  <a:ext uri="{FF2B5EF4-FFF2-40B4-BE49-F238E27FC236}">
                    <a16:creationId xmlns:a16="http://schemas.microsoft.com/office/drawing/2014/main" xmlns="" id="{E6F23284-89DE-4BC3-B8B1-EA77B30EC96B}"/>
                  </a:ext>
                </a:extLst>
              </p:cNvPr>
              <p:cNvCxnSpPr>
                <a:endCxn id="241"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xmlns="" id="{E193A25C-95A7-4735-8840-503500A2A64D}"/>
                  </a:ext>
                </a:extLst>
              </p:cNvPr>
              <p:cNvCxnSpPr>
                <a:stCxn id="241"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45" name="Straight Arrow Connector 139">
              <a:extLst>
                <a:ext uri="{FF2B5EF4-FFF2-40B4-BE49-F238E27FC236}">
                  <a16:creationId xmlns:a16="http://schemas.microsoft.com/office/drawing/2014/main" xmlns="" id="{6CBE7EC9-EA1A-4374-A4E5-9985470FFDC7}"/>
                </a:ext>
              </a:extLst>
            </p:cNvPr>
            <p:cNvCxnSpPr>
              <a:cxnSpLocks/>
            </p:cNvCxnSpPr>
            <p:nvPr/>
          </p:nvCxnSpPr>
          <p:spPr bwMode="auto">
            <a:xfrm rot="16200000" flipH="1">
              <a:off x="7335418" y="4268574"/>
              <a:ext cx="98183" cy="3272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 name="Straight Connector 245">
              <a:extLst>
                <a:ext uri="{FF2B5EF4-FFF2-40B4-BE49-F238E27FC236}">
                  <a16:creationId xmlns:a16="http://schemas.microsoft.com/office/drawing/2014/main" xmlns="" id="{EF0FB266-B6F2-4E8A-AABC-C45531312BE4}"/>
                </a:ext>
              </a:extLst>
            </p:cNvPr>
            <p:cNvCxnSpPr>
              <a:cxnSpLocks/>
              <a:stCxn id="241" idx="6"/>
            </p:cNvCxnSpPr>
            <p:nvPr/>
          </p:nvCxnSpPr>
          <p:spPr>
            <a:xfrm>
              <a:off x="7687422" y="4481101"/>
              <a:ext cx="261818" cy="0"/>
            </a:xfrm>
            <a:prstGeom prst="line">
              <a:avLst/>
            </a:prstGeom>
            <a:ln w="12700">
              <a:solidFill>
                <a:schemeClr val="tx1"/>
              </a:solidFill>
              <a:headEnd type="none" w="sm" len="med"/>
              <a:tailEnd type="arrow"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xmlns="" id="{9A6FCEE3-D093-4BC7-AB54-CE1667EC0A5B}"/>
                </a:ext>
              </a:extLst>
            </p:cNvPr>
            <p:cNvCxnSpPr>
              <a:cxnSpLocks/>
            </p:cNvCxnSpPr>
            <p:nvPr/>
          </p:nvCxnSpPr>
          <p:spPr>
            <a:xfrm flipV="1">
              <a:off x="7137314" y="4383890"/>
              <a:ext cx="0" cy="227065"/>
            </a:xfrm>
            <a:prstGeom prst="line">
              <a:avLst/>
            </a:prstGeom>
            <a:ln>
              <a:headEnd type="none" w="sm" len="med"/>
              <a:tailEnd type="arrow" w="sm" len="med"/>
            </a:ln>
          </p:spPr>
          <p:style>
            <a:lnRef idx="1">
              <a:schemeClr val="accent1"/>
            </a:lnRef>
            <a:fillRef idx="0">
              <a:schemeClr val="accent1"/>
            </a:fillRef>
            <a:effectRef idx="0">
              <a:schemeClr val="accent1"/>
            </a:effectRef>
            <a:fontRef idx="minor">
              <a:schemeClr val="tx1"/>
            </a:fontRef>
          </p:style>
        </p:cxnSp>
      </p:grpSp>
      <p:cxnSp>
        <p:nvCxnSpPr>
          <p:cNvPr id="295" name="Straight Connector 294">
            <a:extLst>
              <a:ext uri="{FF2B5EF4-FFF2-40B4-BE49-F238E27FC236}">
                <a16:creationId xmlns:a16="http://schemas.microsoft.com/office/drawing/2014/main" xmlns="" id="{056A8323-925C-4F82-A997-EC94667D92BE}"/>
              </a:ext>
            </a:extLst>
          </p:cNvPr>
          <p:cNvCxnSpPr/>
          <p:nvPr/>
        </p:nvCxnSpPr>
        <p:spPr>
          <a:xfrm>
            <a:off x="4753867" y="2979589"/>
            <a:ext cx="40417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xmlns="" id="{982E8894-C3D9-4B4A-9E8A-33EF44771AEB}"/>
              </a:ext>
            </a:extLst>
          </p:cNvPr>
          <p:cNvSpPr txBox="1"/>
          <p:nvPr/>
        </p:nvSpPr>
        <p:spPr>
          <a:xfrm>
            <a:off x="604470" y="898785"/>
            <a:ext cx="4042078" cy="1107996"/>
          </a:xfrm>
          <a:prstGeom prst="rect">
            <a:avLst/>
          </a:prstGeom>
          <a:noFill/>
        </p:spPr>
        <p:txBody>
          <a:bodyPr wrap="square" rtlCol="0">
            <a:spAutoFit/>
          </a:bodyPr>
          <a:lstStyle/>
          <a:p>
            <a:pPr algn="ctr"/>
            <a:r>
              <a:rPr lang="en-GB" sz="2400" b="1" dirty="0" smtClean="0"/>
              <a:t>  </a:t>
            </a:r>
            <a:r>
              <a:rPr lang="en-GB" b="1" dirty="0" smtClean="0"/>
              <a:t> </a:t>
            </a:r>
            <a:r>
              <a:rPr lang="en-GB" sz="1600" b="1" dirty="0" smtClean="0"/>
              <a:t> </a:t>
            </a:r>
            <a:r>
              <a:rPr lang="ja-JP" altLang="en-US" sz="2000" b="1" dirty="0" smtClean="0"/>
              <a:t>いかなる</a:t>
            </a:r>
            <a:r>
              <a:rPr lang="ja-JP" altLang="en-US" b="1" dirty="0" smtClean="0"/>
              <a:t>運転シナリオにも</a:t>
            </a:r>
            <a:r>
              <a:rPr lang="en-GB" b="1" dirty="0" smtClean="0"/>
              <a:t> </a:t>
            </a:r>
          </a:p>
          <a:p>
            <a:pPr algn="ctr"/>
            <a:r>
              <a:rPr lang="en-GB" b="1" dirty="0" smtClean="0"/>
              <a:t>  </a:t>
            </a:r>
            <a:r>
              <a:rPr lang="ja-JP" altLang="en-US" b="1" dirty="0" smtClean="0"/>
              <a:t>貴社の利益を維持しつつ</a:t>
            </a:r>
            <a:endParaRPr lang="en-US" altLang="ja-JP" b="1" dirty="0" smtClean="0"/>
          </a:p>
          <a:p>
            <a:pPr algn="ctr"/>
            <a:r>
              <a:rPr lang="ja-JP" altLang="en-US" sz="2400" b="1" dirty="0"/>
              <a:t>運転の</a:t>
            </a:r>
            <a:r>
              <a:rPr lang="ja-JP" altLang="en-US" sz="2400" b="1" dirty="0" smtClean="0"/>
              <a:t>柔軟性が可能</a:t>
            </a:r>
            <a:endParaRPr lang="en-GB" sz="2400" dirty="0"/>
          </a:p>
        </p:txBody>
      </p:sp>
      <p:sp>
        <p:nvSpPr>
          <p:cNvPr id="107" name="TextBox 106">
            <a:extLst>
              <a:ext uri="{FF2B5EF4-FFF2-40B4-BE49-F238E27FC236}">
                <a16:creationId xmlns:a16="http://schemas.microsoft.com/office/drawing/2014/main" xmlns="" id="{AE0ECA27-D0F0-451F-AED8-E94908C249C6}"/>
              </a:ext>
            </a:extLst>
          </p:cNvPr>
          <p:cNvSpPr txBox="1"/>
          <p:nvPr/>
        </p:nvSpPr>
        <p:spPr>
          <a:xfrm>
            <a:off x="709292" y="3140968"/>
            <a:ext cx="2301079" cy="369332"/>
          </a:xfrm>
          <a:prstGeom prst="rect">
            <a:avLst/>
          </a:prstGeom>
          <a:noFill/>
        </p:spPr>
        <p:txBody>
          <a:bodyPr wrap="square" rtlCol="0">
            <a:spAutoFit/>
          </a:bodyPr>
          <a:lstStyle/>
          <a:p>
            <a:pPr algn="ctr"/>
            <a:r>
              <a:rPr lang="ja-JP" altLang="en-US" b="1" dirty="0" smtClean="0"/>
              <a:t>あらゆる</a:t>
            </a:r>
            <a:r>
              <a:rPr lang="ja-JP" altLang="en-US" b="1" dirty="0"/>
              <a:t>油種</a:t>
            </a:r>
            <a:r>
              <a:rPr lang="ja-JP" altLang="en-US" b="1" dirty="0" smtClean="0"/>
              <a:t>に対応</a:t>
            </a:r>
            <a:endParaRPr lang="en-GB" b="1" dirty="0"/>
          </a:p>
        </p:txBody>
      </p:sp>
      <p:pic>
        <p:nvPicPr>
          <p:cNvPr id="109" name="Picture 4" descr="Pipa, RefinerÃ­a De, Varios DiÃ¡metros, Industrial, Zona">
            <a:extLst>
              <a:ext uri="{FF2B5EF4-FFF2-40B4-BE49-F238E27FC236}">
                <a16:creationId xmlns:a16="http://schemas.microsoft.com/office/drawing/2014/main" xmlns="" id="{4CFE6ACF-1AAD-4633-BE1C-825DB929B1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316" y="4675331"/>
            <a:ext cx="2104871" cy="1407633"/>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13" name="Oval 112">
            <a:extLst>
              <a:ext uri="{FF2B5EF4-FFF2-40B4-BE49-F238E27FC236}">
                <a16:creationId xmlns:a16="http://schemas.microsoft.com/office/drawing/2014/main" xmlns="" id="{823E056E-AFD1-488B-95E9-A1BA456A8F0B}"/>
              </a:ext>
            </a:extLst>
          </p:cNvPr>
          <p:cNvSpPr/>
          <p:nvPr/>
        </p:nvSpPr>
        <p:spPr>
          <a:xfrm>
            <a:off x="1498203" y="3628359"/>
            <a:ext cx="844439" cy="79363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4" name="Graphic 113" descr="Database">
            <a:extLst>
              <a:ext uri="{FF2B5EF4-FFF2-40B4-BE49-F238E27FC236}">
                <a16:creationId xmlns:a16="http://schemas.microsoft.com/office/drawing/2014/main" xmlns="" id="{FC11AB64-E03A-40D1-BC16-38D1196231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514773" y="3599730"/>
            <a:ext cx="767672" cy="767672"/>
          </a:xfrm>
          <a:prstGeom prst="rect">
            <a:avLst/>
          </a:prstGeom>
        </p:spPr>
      </p:pic>
      <p:sp>
        <p:nvSpPr>
          <p:cNvPr id="115" name="Isosceles Triangle 114">
            <a:extLst>
              <a:ext uri="{FF2B5EF4-FFF2-40B4-BE49-F238E27FC236}">
                <a16:creationId xmlns:a16="http://schemas.microsoft.com/office/drawing/2014/main" xmlns="" id="{83D6A3D9-1E6A-4C5C-BAD0-FF6DE95B4671}"/>
              </a:ext>
            </a:extLst>
          </p:cNvPr>
          <p:cNvSpPr/>
          <p:nvPr/>
        </p:nvSpPr>
        <p:spPr>
          <a:xfrm rot="10800000">
            <a:off x="1813844" y="4411487"/>
            <a:ext cx="216024" cy="23027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0" name="Picture 6" descr="Lago, Puerto, PetrÃ³leo, Tanque De Aceite, El Agua">
            <a:extLst>
              <a:ext uri="{FF2B5EF4-FFF2-40B4-BE49-F238E27FC236}">
                <a16:creationId xmlns:a16="http://schemas.microsoft.com/office/drawing/2014/main" xmlns="" id="{3CB37827-6AD1-4446-A73B-7CC72778FFF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988" r="5900" b="29659"/>
          <a:stretch/>
        </p:blipFill>
        <p:spPr bwMode="auto">
          <a:xfrm>
            <a:off x="7385530" y="3749348"/>
            <a:ext cx="2425866" cy="1402506"/>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23" name="Oval 122">
            <a:extLst>
              <a:ext uri="{FF2B5EF4-FFF2-40B4-BE49-F238E27FC236}">
                <a16:creationId xmlns:a16="http://schemas.microsoft.com/office/drawing/2014/main" xmlns="" id="{18DE21CA-30D9-4608-9EE4-BF5FC3A35982}"/>
              </a:ext>
            </a:extLst>
          </p:cNvPr>
          <p:cNvSpPr/>
          <p:nvPr/>
        </p:nvSpPr>
        <p:spPr>
          <a:xfrm>
            <a:off x="8160631" y="2731870"/>
            <a:ext cx="819936" cy="801073"/>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4" name="Graphic 123" descr="Shopping cart">
            <a:extLst>
              <a:ext uri="{FF2B5EF4-FFF2-40B4-BE49-F238E27FC236}">
                <a16:creationId xmlns:a16="http://schemas.microsoft.com/office/drawing/2014/main" xmlns="" id="{67EDE9F3-E78F-4DEB-8D98-418AEE500B8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189451" y="2777590"/>
            <a:ext cx="745396" cy="745396"/>
          </a:xfrm>
          <a:prstGeom prst="rect">
            <a:avLst/>
          </a:prstGeom>
        </p:spPr>
      </p:pic>
      <p:sp>
        <p:nvSpPr>
          <p:cNvPr id="125" name="Isosceles Triangle 124">
            <a:extLst>
              <a:ext uri="{FF2B5EF4-FFF2-40B4-BE49-F238E27FC236}">
                <a16:creationId xmlns:a16="http://schemas.microsoft.com/office/drawing/2014/main" xmlns="" id="{E2DB5DD8-0ECB-4588-9971-B8A02E63E91C}"/>
              </a:ext>
            </a:extLst>
          </p:cNvPr>
          <p:cNvSpPr/>
          <p:nvPr/>
        </p:nvSpPr>
        <p:spPr>
          <a:xfrm rot="10800000">
            <a:off x="8488280" y="3498365"/>
            <a:ext cx="216024" cy="23027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No0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7996238" y="1870075"/>
            <a:ext cx="487362" cy="487363"/>
          </a:xfrm>
          <a:prstGeom prst="rect">
            <a:avLst/>
          </a:prstGeom>
        </p:spPr>
      </p:pic>
    </p:spTree>
    <p:custDataLst>
      <p:tags r:id="rId1"/>
    </p:custDataLst>
    <p:extLst>
      <p:ext uri="{BB962C8B-B14F-4D97-AF65-F5344CB8AC3E}">
        <p14:creationId xmlns:p14="http://schemas.microsoft.com/office/powerpoint/2010/main" val="3944963284"/>
      </p:ext>
    </p:extLst>
  </p:cSld>
  <p:clrMapOvr>
    <a:masterClrMapping/>
  </p:clrMapOvr>
  <mc:AlternateContent xmlns:mc="http://schemas.openxmlformats.org/markup-compatibility/2006" xmlns:p14="http://schemas.microsoft.com/office/powerpoint/2010/main">
    <mc:Choice Requires="p14">
      <p:transition spd="slow" p14:dur="2000" advTm="69215"/>
    </mc:Choice>
    <mc:Fallback xmlns="">
      <p:transition spd="slow" advTm="6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67157"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9D2C6A6-FA69-4590-B706-DF9B5D71FFD4}"/>
              </a:ext>
            </a:extLst>
          </p:cNvPr>
          <p:cNvSpPr>
            <a:spLocks noGrp="1"/>
          </p:cNvSpPr>
          <p:nvPr>
            <p:ph type="title"/>
          </p:nvPr>
        </p:nvSpPr>
        <p:spPr/>
        <p:txBody>
          <a:bodyPr/>
          <a:lstStyle/>
          <a:p>
            <a:r>
              <a:rPr lang="ja-JP" altLang="en-US" dirty="0"/>
              <a:t>挑戦</a:t>
            </a:r>
            <a:r>
              <a:rPr lang="en-GB" dirty="0" smtClean="0"/>
              <a:t> – </a:t>
            </a:r>
            <a:r>
              <a:rPr lang="ja-JP" altLang="en-US" dirty="0"/>
              <a:t>運転</a:t>
            </a:r>
            <a:r>
              <a:rPr lang="ja-JP" altLang="en-US" dirty="0" smtClean="0"/>
              <a:t>条件の変動</a:t>
            </a:r>
            <a:endParaRPr lang="en-GB" dirty="0"/>
          </a:p>
        </p:txBody>
      </p:sp>
      <p:cxnSp>
        <p:nvCxnSpPr>
          <p:cNvPr id="136" name="Straight Arrow Connector 135">
            <a:extLst>
              <a:ext uri="{FF2B5EF4-FFF2-40B4-BE49-F238E27FC236}">
                <a16:creationId xmlns:a16="http://schemas.microsoft.com/office/drawing/2014/main" xmlns="" id="{26457669-9BBE-425B-B08B-13547AF7B09D}"/>
              </a:ext>
            </a:extLst>
          </p:cNvPr>
          <p:cNvCxnSpPr>
            <a:cxnSpLocks/>
            <a:endCxn id="140" idx="2"/>
          </p:cNvCxnSpPr>
          <p:nvPr/>
        </p:nvCxnSpPr>
        <p:spPr bwMode="auto">
          <a:xfrm flipV="1">
            <a:off x="1780196" y="5389341"/>
            <a:ext cx="458764" cy="194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Arrow Connector 136">
            <a:extLst>
              <a:ext uri="{FF2B5EF4-FFF2-40B4-BE49-F238E27FC236}">
                <a16:creationId xmlns:a16="http://schemas.microsoft.com/office/drawing/2014/main" xmlns="" id="{94D0AFDF-B860-48F9-9EE7-3217B2DFC561}"/>
              </a:ext>
            </a:extLst>
          </p:cNvPr>
          <p:cNvCxnSpPr>
            <a:cxnSpLocks/>
          </p:cNvCxnSpPr>
          <p:nvPr/>
        </p:nvCxnSpPr>
        <p:spPr bwMode="auto">
          <a:xfrm flipV="1">
            <a:off x="7896646" y="5761842"/>
            <a:ext cx="1718160" cy="1"/>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Straight Arrow Connector 137">
            <a:extLst>
              <a:ext uri="{FF2B5EF4-FFF2-40B4-BE49-F238E27FC236}">
                <a16:creationId xmlns:a16="http://schemas.microsoft.com/office/drawing/2014/main" xmlns="" id="{72EA3297-54F5-41B8-AECF-54D30A0FD3F5}"/>
              </a:ext>
            </a:extLst>
          </p:cNvPr>
          <p:cNvCxnSpPr>
            <a:cxnSpLocks/>
          </p:cNvCxnSpPr>
          <p:nvPr/>
        </p:nvCxnSpPr>
        <p:spPr bwMode="auto">
          <a:xfrm flipV="1">
            <a:off x="2697532" y="5382630"/>
            <a:ext cx="434834"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9" name="Group 138">
            <a:extLst>
              <a:ext uri="{FF2B5EF4-FFF2-40B4-BE49-F238E27FC236}">
                <a16:creationId xmlns:a16="http://schemas.microsoft.com/office/drawing/2014/main" xmlns="" id="{D89E052B-32F9-49EE-96B0-3F60E6110B89}"/>
              </a:ext>
            </a:extLst>
          </p:cNvPr>
          <p:cNvGrpSpPr>
            <a:grpSpLocks noChangeAspect="1"/>
          </p:cNvGrpSpPr>
          <p:nvPr/>
        </p:nvGrpSpPr>
        <p:grpSpPr>
          <a:xfrm>
            <a:off x="2124254" y="5045374"/>
            <a:ext cx="687934" cy="687882"/>
            <a:chOff x="3154387" y="3069040"/>
            <a:chExt cx="1440106" cy="1440000"/>
          </a:xfrm>
        </p:grpSpPr>
        <p:sp>
          <p:nvSpPr>
            <p:cNvPr id="140" name="Oval 139">
              <a:extLst>
                <a:ext uri="{FF2B5EF4-FFF2-40B4-BE49-F238E27FC236}">
                  <a16:creationId xmlns:a16="http://schemas.microsoft.com/office/drawing/2014/main" xmlns="" id="{590E51D4-47FC-4DFF-826D-442DA068854B}"/>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w="6350">
                  <a:solidFill>
                    <a:prstClr val="black"/>
                  </a:solidFill>
                </a:ln>
                <a:solidFill>
                  <a:prstClr val="white"/>
                </a:solidFill>
                <a:effectLst/>
                <a:uLnTx/>
                <a:uFillTx/>
                <a:latin typeface="Arial" panose="020B0604020202020204" pitchFamily="34" charset="0"/>
                <a:cs typeface="Arial" panose="020B0604020202020204" pitchFamily="34" charset="0"/>
              </a:endParaRPr>
            </a:p>
          </p:txBody>
        </p:sp>
        <p:sp>
          <p:nvSpPr>
            <p:cNvPr id="141" name="Freeform 34">
              <a:extLst>
                <a:ext uri="{FF2B5EF4-FFF2-40B4-BE49-F238E27FC236}">
                  <a16:creationId xmlns:a16="http://schemas.microsoft.com/office/drawing/2014/main" xmlns="" id="{6481F527-55DE-4B86-BA73-1BA95056B911}"/>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142" name="Straight Connector 141">
              <a:extLst>
                <a:ext uri="{FF2B5EF4-FFF2-40B4-BE49-F238E27FC236}">
                  <a16:creationId xmlns:a16="http://schemas.microsoft.com/office/drawing/2014/main" xmlns="" id="{AF3A07D0-D76A-415C-BBC3-E489F380FF33}"/>
                </a:ext>
              </a:extLst>
            </p:cNvPr>
            <p:cNvCxnSpPr>
              <a:endCxn id="140"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143" name="Straight Arrow Connector 142">
              <a:extLst>
                <a:ext uri="{FF2B5EF4-FFF2-40B4-BE49-F238E27FC236}">
                  <a16:creationId xmlns:a16="http://schemas.microsoft.com/office/drawing/2014/main" xmlns="" id="{648C0079-F2A9-4B3F-938C-9F97BE1BAA0D}"/>
                </a:ext>
              </a:extLst>
            </p:cNvPr>
            <p:cNvCxnSpPr>
              <a:stCxn id="140"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grpSp>
        <p:nvGrpSpPr>
          <p:cNvPr id="144" name="Group 143">
            <a:extLst>
              <a:ext uri="{FF2B5EF4-FFF2-40B4-BE49-F238E27FC236}">
                <a16:creationId xmlns:a16="http://schemas.microsoft.com/office/drawing/2014/main" xmlns="" id="{21DD4140-2886-4D1E-9E68-413A96FCD988}"/>
              </a:ext>
            </a:extLst>
          </p:cNvPr>
          <p:cNvGrpSpPr/>
          <p:nvPr/>
        </p:nvGrpSpPr>
        <p:grpSpPr>
          <a:xfrm>
            <a:off x="3132366" y="4993458"/>
            <a:ext cx="456049" cy="608066"/>
            <a:chOff x="5256954" y="4343724"/>
            <a:chExt cx="342636" cy="456849"/>
          </a:xfrm>
        </p:grpSpPr>
        <p:sp>
          <p:nvSpPr>
            <p:cNvPr id="145" name="Freeform 14">
              <a:extLst>
                <a:ext uri="{FF2B5EF4-FFF2-40B4-BE49-F238E27FC236}">
                  <a16:creationId xmlns:a16="http://schemas.microsoft.com/office/drawing/2014/main" xmlns="" id="{EDCC677F-8001-4EBA-AC11-DB2EAB3A01BD}"/>
                </a:ext>
              </a:extLst>
            </p:cNvPr>
            <p:cNvSpPr/>
            <p:nvPr/>
          </p:nvSpPr>
          <p:spPr>
            <a:xfrm>
              <a:off x="5256954" y="4343724"/>
              <a:ext cx="342636" cy="456849"/>
            </a:xfrm>
            <a:custGeom>
              <a:avLst/>
              <a:gdLst>
                <a:gd name="connsiteX0" fmla="*/ 723900 w 2171700"/>
                <a:gd name="connsiteY0" fmla="*/ 0 h 3604260"/>
                <a:gd name="connsiteX1" fmla="*/ 723900 w 2171700"/>
                <a:gd name="connsiteY1" fmla="*/ 731520 h 3604260"/>
                <a:gd name="connsiteX2" fmla="*/ 0 w 2171700"/>
                <a:gd name="connsiteY2" fmla="*/ 1440180 h 3604260"/>
                <a:gd name="connsiteX3" fmla="*/ 0 w 2171700"/>
                <a:gd name="connsiteY3" fmla="*/ 3604260 h 3604260"/>
                <a:gd name="connsiteX4" fmla="*/ 2171700 w 2171700"/>
                <a:gd name="connsiteY4" fmla="*/ 3604260 h 3604260"/>
                <a:gd name="connsiteX5" fmla="*/ 2164080 w 2171700"/>
                <a:gd name="connsiteY5" fmla="*/ 1447800 h 3604260"/>
                <a:gd name="connsiteX6" fmla="*/ 1447800 w 2171700"/>
                <a:gd name="connsiteY6" fmla="*/ 731520 h 3604260"/>
                <a:gd name="connsiteX7" fmla="*/ 1447800 w 2171700"/>
                <a:gd name="connsiteY7" fmla="*/ 15240 h 3604260"/>
                <a:gd name="connsiteX8" fmla="*/ 723900 w 2171700"/>
                <a:gd name="connsiteY8" fmla="*/ 0 h 3604260"/>
                <a:gd name="connsiteX0" fmla="*/ 717550 w 2171700"/>
                <a:gd name="connsiteY0" fmla="*/ 635 h 3589020"/>
                <a:gd name="connsiteX1" fmla="*/ 723900 w 2171700"/>
                <a:gd name="connsiteY1" fmla="*/ 716280 h 3589020"/>
                <a:gd name="connsiteX2" fmla="*/ 0 w 2171700"/>
                <a:gd name="connsiteY2" fmla="*/ 1424940 h 3589020"/>
                <a:gd name="connsiteX3" fmla="*/ 0 w 2171700"/>
                <a:gd name="connsiteY3" fmla="*/ 3589020 h 3589020"/>
                <a:gd name="connsiteX4" fmla="*/ 2171700 w 2171700"/>
                <a:gd name="connsiteY4" fmla="*/ 3589020 h 3589020"/>
                <a:gd name="connsiteX5" fmla="*/ 2164080 w 2171700"/>
                <a:gd name="connsiteY5" fmla="*/ 1432560 h 3589020"/>
                <a:gd name="connsiteX6" fmla="*/ 1447800 w 2171700"/>
                <a:gd name="connsiteY6" fmla="*/ 716280 h 3589020"/>
                <a:gd name="connsiteX7" fmla="*/ 1447800 w 2171700"/>
                <a:gd name="connsiteY7" fmla="*/ 0 h 3589020"/>
                <a:gd name="connsiteX8" fmla="*/ 717550 w 2171700"/>
                <a:gd name="connsiteY8" fmla="*/ 635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589020">
                  <a:moveTo>
                    <a:pt x="717550" y="635"/>
                  </a:moveTo>
                  <a:cubicBezTo>
                    <a:pt x="719667" y="239183"/>
                    <a:pt x="721783" y="477732"/>
                    <a:pt x="723900" y="716280"/>
                  </a:cubicBezTo>
                  <a:lnTo>
                    <a:pt x="0" y="1424940"/>
                  </a:lnTo>
                  <a:lnTo>
                    <a:pt x="0" y="3589020"/>
                  </a:lnTo>
                  <a:lnTo>
                    <a:pt x="2171700" y="3589020"/>
                  </a:lnTo>
                  <a:lnTo>
                    <a:pt x="2164080" y="1432560"/>
                  </a:lnTo>
                  <a:lnTo>
                    <a:pt x="1447800" y="716280"/>
                  </a:lnTo>
                  <a:lnTo>
                    <a:pt x="1447800" y="0"/>
                  </a:lnTo>
                  <a:lnTo>
                    <a:pt x="717550" y="635"/>
                  </a:lnTo>
                  <a:close/>
                </a:path>
              </a:pathLst>
            </a:custGeom>
            <a:gradFill flip="none" rotWithShape="1">
              <a:gsLst>
                <a:gs pos="0">
                  <a:srgbClr val="FFF200"/>
                </a:gs>
                <a:gs pos="45000">
                  <a:srgbClr val="FF7A00"/>
                </a:gs>
                <a:gs pos="70000">
                  <a:srgbClr val="FF0300"/>
                </a:gs>
                <a:gs pos="100000">
                  <a:srgbClr val="4D0808"/>
                </a:gs>
              </a:gsLst>
              <a:lin ang="54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146" name="Freeform 16">
              <a:extLst>
                <a:ext uri="{FF2B5EF4-FFF2-40B4-BE49-F238E27FC236}">
                  <a16:creationId xmlns:a16="http://schemas.microsoft.com/office/drawing/2014/main" xmlns="" id="{163F3D51-9E7F-48A5-A6E7-7236D366A4DB}"/>
                </a:ext>
              </a:extLst>
            </p:cNvPr>
            <p:cNvSpPr/>
            <p:nvPr/>
          </p:nvSpPr>
          <p:spPr>
            <a:xfrm>
              <a:off x="5369961" y="4623361"/>
              <a:ext cx="228424" cy="92146"/>
            </a:xfrm>
            <a:custGeom>
              <a:avLst/>
              <a:gdLst>
                <a:gd name="connsiteX0" fmla="*/ 1440180 w 1447800"/>
                <a:gd name="connsiteY0" fmla="*/ 0 h 723900"/>
                <a:gd name="connsiteX1" fmla="*/ 0 w 1447800"/>
                <a:gd name="connsiteY1" fmla="*/ 0 h 723900"/>
                <a:gd name="connsiteX2" fmla="*/ 723900 w 1447800"/>
                <a:gd name="connsiteY2" fmla="*/ 365760 h 723900"/>
                <a:gd name="connsiteX3" fmla="*/ 0 w 1447800"/>
                <a:gd name="connsiteY3" fmla="*/ 723900 h 723900"/>
                <a:gd name="connsiteX4" fmla="*/ 1447800 w 1447800"/>
                <a:gd name="connsiteY4" fmla="*/ 7239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723900">
                  <a:moveTo>
                    <a:pt x="1440180" y="0"/>
                  </a:moveTo>
                  <a:lnTo>
                    <a:pt x="0" y="0"/>
                  </a:lnTo>
                  <a:lnTo>
                    <a:pt x="723900" y="365760"/>
                  </a:lnTo>
                  <a:lnTo>
                    <a:pt x="0" y="723900"/>
                  </a:lnTo>
                  <a:lnTo>
                    <a:pt x="1447800" y="723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grpSp>
      <p:cxnSp>
        <p:nvCxnSpPr>
          <p:cNvPr id="147" name="Straight Arrow Connector 146">
            <a:extLst>
              <a:ext uri="{FF2B5EF4-FFF2-40B4-BE49-F238E27FC236}">
                <a16:creationId xmlns:a16="http://schemas.microsoft.com/office/drawing/2014/main" xmlns="" id="{D402BDD2-263C-4E49-8FA7-FFCB935D29F7}"/>
              </a:ext>
            </a:extLst>
          </p:cNvPr>
          <p:cNvCxnSpPr>
            <a:cxnSpLocks/>
            <a:stCxn id="146" idx="0"/>
          </p:cNvCxnSpPr>
          <p:nvPr/>
        </p:nvCxnSpPr>
        <p:spPr bwMode="auto">
          <a:xfrm flipV="1">
            <a:off x="3585211" y="5362826"/>
            <a:ext cx="3740671" cy="2829"/>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 name="Rounded Rectangle 66">
            <a:extLst>
              <a:ext uri="{FF2B5EF4-FFF2-40B4-BE49-F238E27FC236}">
                <a16:creationId xmlns:a16="http://schemas.microsoft.com/office/drawing/2014/main" xmlns="" id="{E76B6470-22C1-4B1D-A3BD-89D87A29B2B1}"/>
              </a:ext>
            </a:extLst>
          </p:cNvPr>
          <p:cNvSpPr/>
          <p:nvPr/>
        </p:nvSpPr>
        <p:spPr bwMode="auto">
          <a:xfrm>
            <a:off x="7314054" y="1589835"/>
            <a:ext cx="584575" cy="455202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nvGrpSpPr>
          <p:cNvPr id="149" name="Group 148">
            <a:extLst>
              <a:ext uri="{FF2B5EF4-FFF2-40B4-BE49-F238E27FC236}">
                <a16:creationId xmlns:a16="http://schemas.microsoft.com/office/drawing/2014/main" xmlns="" id="{348D94A2-E4CD-4DAE-BC34-4B1CB9E7E037}"/>
              </a:ext>
            </a:extLst>
          </p:cNvPr>
          <p:cNvGrpSpPr/>
          <p:nvPr/>
        </p:nvGrpSpPr>
        <p:grpSpPr>
          <a:xfrm>
            <a:off x="6625538" y="2564904"/>
            <a:ext cx="700350" cy="473301"/>
            <a:chOff x="5519681" y="2844566"/>
            <a:chExt cx="526183" cy="355598"/>
          </a:xfrm>
        </p:grpSpPr>
        <p:grpSp>
          <p:nvGrpSpPr>
            <p:cNvPr id="150" name="Group 149">
              <a:extLst>
                <a:ext uri="{FF2B5EF4-FFF2-40B4-BE49-F238E27FC236}">
                  <a16:creationId xmlns:a16="http://schemas.microsoft.com/office/drawing/2014/main" xmlns="" id="{F6BF5962-CC7A-44A0-9C5D-E6B581A1A5F2}"/>
                </a:ext>
              </a:extLst>
            </p:cNvPr>
            <p:cNvGrpSpPr>
              <a:grpSpLocks noChangeAspect="1"/>
            </p:cNvGrpSpPr>
            <p:nvPr/>
          </p:nvGrpSpPr>
          <p:grpSpPr>
            <a:xfrm>
              <a:off x="5519681" y="2889794"/>
              <a:ext cx="288000" cy="287979"/>
              <a:chOff x="5386635" y="3026633"/>
              <a:chExt cx="1440106" cy="1440000"/>
            </a:xfrm>
          </p:grpSpPr>
          <p:sp>
            <p:nvSpPr>
              <p:cNvPr id="153" name="Oval 152">
                <a:extLst>
                  <a:ext uri="{FF2B5EF4-FFF2-40B4-BE49-F238E27FC236}">
                    <a16:creationId xmlns:a16="http://schemas.microsoft.com/office/drawing/2014/main" xmlns="" id="{B88B346F-E395-44A8-85C5-D210FB94820D}"/>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54" name="Freeform 49">
                <a:extLst>
                  <a:ext uri="{FF2B5EF4-FFF2-40B4-BE49-F238E27FC236}">
                    <a16:creationId xmlns:a16="http://schemas.microsoft.com/office/drawing/2014/main" xmlns="" id="{C265533E-AC50-4084-91E5-98DD9E4B77F9}"/>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5" name="Straight Connector 154">
                <a:extLst>
                  <a:ext uri="{FF2B5EF4-FFF2-40B4-BE49-F238E27FC236}">
                    <a16:creationId xmlns:a16="http://schemas.microsoft.com/office/drawing/2014/main" xmlns="" id="{21E765FD-F696-4210-8ADA-E9562A0D3D4D}"/>
                  </a:ext>
                </a:extLst>
              </p:cNvPr>
              <p:cNvCxnSpPr>
                <a:endCxn id="153"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xmlns="" id="{86EF9630-D52C-4180-8CEE-9E71EA51284C}"/>
                  </a:ext>
                </a:extLst>
              </p:cNvPr>
              <p:cNvCxnSpPr>
                <a:stCxn id="153"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51" name="Straight Arrow Connector 139">
              <a:extLst>
                <a:ext uri="{FF2B5EF4-FFF2-40B4-BE49-F238E27FC236}">
                  <a16:creationId xmlns:a16="http://schemas.microsoft.com/office/drawing/2014/main" xmlns="" id="{C6612C63-5B1D-448A-A86E-8CB6A425D3C1}"/>
                </a:ext>
              </a:extLst>
            </p:cNvPr>
            <p:cNvCxnSpPr>
              <a:cxnSpLocks/>
            </p:cNvCxnSpPr>
            <p:nvPr/>
          </p:nvCxnSpPr>
          <p:spPr bwMode="auto">
            <a:xfrm rot="16200000" flipH="1">
              <a:off x="5818778" y="2973077"/>
              <a:ext cx="72000" cy="3821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Straight Arrow Connector 139">
              <a:extLst>
                <a:ext uri="{FF2B5EF4-FFF2-40B4-BE49-F238E27FC236}">
                  <a16:creationId xmlns:a16="http://schemas.microsoft.com/office/drawing/2014/main" xmlns="" id="{AAB4DD89-C224-4551-95FB-85735DCA49CE}"/>
                </a:ext>
              </a:extLst>
            </p:cNvPr>
            <p:cNvCxnSpPr>
              <a:cxnSpLocks/>
            </p:cNvCxnSpPr>
            <p:nvPr/>
          </p:nvCxnSpPr>
          <p:spPr bwMode="auto">
            <a:xfrm rot="5400000" flipH="1" flipV="1">
              <a:off x="5809778" y="2698479"/>
              <a:ext cx="90000" cy="382173"/>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3" name="Rounded Rectangle 24">
            <a:extLst>
              <a:ext uri="{FF2B5EF4-FFF2-40B4-BE49-F238E27FC236}">
                <a16:creationId xmlns:a16="http://schemas.microsoft.com/office/drawing/2014/main" xmlns="" id="{CABAF6E8-748D-41B1-B61A-63EAAC23944A}"/>
              </a:ext>
            </a:extLst>
          </p:cNvPr>
          <p:cNvSpPr/>
          <p:nvPr/>
        </p:nvSpPr>
        <p:spPr>
          <a:xfrm>
            <a:off x="8396615" y="1314438"/>
            <a:ext cx="119790" cy="203210"/>
          </a:xfrm>
          <a:prstGeom prst="roundRect">
            <a:avLst>
              <a:gd name="adj" fmla="val 50000"/>
            </a:avLst>
          </a:pr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ounded Rectangle 1">
            <a:extLst>
              <a:ext uri="{FF2B5EF4-FFF2-40B4-BE49-F238E27FC236}">
                <a16:creationId xmlns:a16="http://schemas.microsoft.com/office/drawing/2014/main" xmlns="" id="{1B520AA6-7AC9-4B93-9D74-5B8A4A58A9B2}"/>
              </a:ext>
            </a:extLst>
          </p:cNvPr>
          <p:cNvSpPr/>
          <p:nvPr/>
        </p:nvSpPr>
        <p:spPr>
          <a:xfrm>
            <a:off x="7930041" y="1113568"/>
            <a:ext cx="718740" cy="289892"/>
          </a:xfrm>
          <a:prstGeom prst="roundRect">
            <a:avLst>
              <a:gd name="adj" fmla="val 38655"/>
            </a:avLst>
          </a:prstGeom>
          <a:gradFill flip="none" rotWithShape="1">
            <a:gsLst>
              <a:gs pos="0">
                <a:schemeClr val="bg1">
                  <a:lumMod val="50000"/>
                </a:schemeClr>
              </a:gs>
              <a:gs pos="50000">
                <a:schemeClr val="bg1">
                  <a:lumMod val="95000"/>
                </a:schemeClr>
              </a:gs>
              <a:gs pos="100000">
                <a:schemeClr val="bg1">
                  <a:lumMod val="50000"/>
                </a:schemeClr>
              </a:gs>
            </a:gsLst>
            <a:lin ang="5400000" scaled="0"/>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xmlns="" id="{33B28F99-B0C3-426A-9D51-FCAA7586BBDE}"/>
              </a:ext>
            </a:extLst>
          </p:cNvPr>
          <p:cNvSpPr/>
          <p:nvPr/>
        </p:nvSpPr>
        <p:spPr>
          <a:xfrm>
            <a:off x="7478593" y="1130516"/>
            <a:ext cx="255524" cy="25552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76" name="Freeform 49">
            <a:extLst>
              <a:ext uri="{FF2B5EF4-FFF2-40B4-BE49-F238E27FC236}">
                <a16:creationId xmlns:a16="http://schemas.microsoft.com/office/drawing/2014/main" xmlns="" id="{8AC63340-BE01-41E4-A658-1A3EB5076E16}"/>
              </a:ext>
            </a:extLst>
          </p:cNvPr>
          <p:cNvSpPr/>
          <p:nvPr/>
        </p:nvSpPr>
        <p:spPr>
          <a:xfrm>
            <a:off x="7478774" y="1201207"/>
            <a:ext cx="255006" cy="128453"/>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7" name="Straight Connector 176">
            <a:extLst>
              <a:ext uri="{FF2B5EF4-FFF2-40B4-BE49-F238E27FC236}">
                <a16:creationId xmlns:a16="http://schemas.microsoft.com/office/drawing/2014/main" xmlns="" id="{A1AA2E07-6BEC-43F2-9779-BBA13990DDC8}"/>
              </a:ext>
            </a:extLst>
          </p:cNvPr>
          <p:cNvCxnSpPr>
            <a:endCxn id="175" idx="7"/>
          </p:cNvCxnSpPr>
          <p:nvPr/>
        </p:nvCxnSpPr>
        <p:spPr>
          <a:xfrm flipH="1">
            <a:off x="7696696" y="1066613"/>
            <a:ext cx="101309" cy="101322"/>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xmlns="" id="{843209B4-FC1D-4F61-BE40-B1B378D160CD}"/>
              </a:ext>
            </a:extLst>
          </p:cNvPr>
          <p:cNvCxnSpPr>
            <a:stCxn id="175" idx="3"/>
          </p:cNvCxnSpPr>
          <p:nvPr/>
        </p:nvCxnSpPr>
        <p:spPr>
          <a:xfrm flipH="1">
            <a:off x="7414677" y="1348619"/>
            <a:ext cx="101337" cy="101294"/>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32">
            <a:extLst>
              <a:ext uri="{FF2B5EF4-FFF2-40B4-BE49-F238E27FC236}">
                <a16:creationId xmlns:a16="http://schemas.microsoft.com/office/drawing/2014/main" xmlns="" id="{31D7DA71-D7B3-4DC9-BA34-5394F69055E1}"/>
              </a:ext>
            </a:extLst>
          </p:cNvPr>
          <p:cNvCxnSpPr>
            <a:cxnSpLocks/>
            <a:stCxn id="175" idx="6"/>
            <a:endCxn id="174" idx="1"/>
          </p:cNvCxnSpPr>
          <p:nvPr/>
        </p:nvCxnSpPr>
        <p:spPr bwMode="auto">
          <a:xfrm>
            <a:off x="7734117" y="1258278"/>
            <a:ext cx="195924" cy="236"/>
          </a:xfrm>
          <a:prstGeom prst="straightConnector1">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0" name="Oval 179">
            <a:extLst>
              <a:ext uri="{FF2B5EF4-FFF2-40B4-BE49-F238E27FC236}">
                <a16:creationId xmlns:a16="http://schemas.microsoft.com/office/drawing/2014/main" xmlns="" id="{91541548-291D-45C1-A6A4-FCC6C2320E0B}"/>
              </a:ext>
            </a:extLst>
          </p:cNvPr>
          <p:cNvSpPr/>
          <p:nvPr/>
        </p:nvSpPr>
        <p:spPr>
          <a:xfrm>
            <a:off x="8865247" y="1629201"/>
            <a:ext cx="255524" cy="25552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81" name="Freeform 49">
            <a:extLst>
              <a:ext uri="{FF2B5EF4-FFF2-40B4-BE49-F238E27FC236}">
                <a16:creationId xmlns:a16="http://schemas.microsoft.com/office/drawing/2014/main" xmlns="" id="{0E456C31-41EB-495B-BE92-31978DD399D8}"/>
              </a:ext>
            </a:extLst>
          </p:cNvPr>
          <p:cNvSpPr/>
          <p:nvPr/>
        </p:nvSpPr>
        <p:spPr>
          <a:xfrm>
            <a:off x="8865428" y="1692749"/>
            <a:ext cx="255006" cy="128453"/>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2" name="Straight Connector 181">
            <a:extLst>
              <a:ext uri="{FF2B5EF4-FFF2-40B4-BE49-F238E27FC236}">
                <a16:creationId xmlns:a16="http://schemas.microsoft.com/office/drawing/2014/main" xmlns="" id="{44A35ECE-2CFC-464B-9585-B8235200454B}"/>
              </a:ext>
            </a:extLst>
          </p:cNvPr>
          <p:cNvCxnSpPr>
            <a:endCxn id="180" idx="7"/>
          </p:cNvCxnSpPr>
          <p:nvPr/>
        </p:nvCxnSpPr>
        <p:spPr>
          <a:xfrm flipH="1">
            <a:off x="9083350" y="1565298"/>
            <a:ext cx="101309" cy="101322"/>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xmlns="" id="{0EB9CA4A-DFD6-40CB-B26A-A442319CAB0C}"/>
              </a:ext>
            </a:extLst>
          </p:cNvPr>
          <p:cNvCxnSpPr>
            <a:stCxn id="180" idx="3"/>
          </p:cNvCxnSpPr>
          <p:nvPr/>
        </p:nvCxnSpPr>
        <p:spPr>
          <a:xfrm flipH="1">
            <a:off x="8801331" y="1847304"/>
            <a:ext cx="101337" cy="101294"/>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39">
            <a:extLst>
              <a:ext uri="{FF2B5EF4-FFF2-40B4-BE49-F238E27FC236}">
                <a16:creationId xmlns:a16="http://schemas.microsoft.com/office/drawing/2014/main" xmlns="" id="{A02DCE8B-E3F4-4CA2-AE75-35DE269EB1E9}"/>
              </a:ext>
            </a:extLst>
          </p:cNvPr>
          <p:cNvCxnSpPr>
            <a:cxnSpLocks/>
            <a:stCxn id="174" idx="2"/>
          </p:cNvCxnSpPr>
          <p:nvPr/>
        </p:nvCxnSpPr>
        <p:spPr bwMode="auto">
          <a:xfrm rot="5400000">
            <a:off x="7896499" y="1365126"/>
            <a:ext cx="354578" cy="431244"/>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Straight Arrow Connector 139">
            <a:extLst>
              <a:ext uri="{FF2B5EF4-FFF2-40B4-BE49-F238E27FC236}">
                <a16:creationId xmlns:a16="http://schemas.microsoft.com/office/drawing/2014/main" xmlns="" id="{F0126FCB-F152-4360-A169-1D83FA3930FF}"/>
              </a:ext>
            </a:extLst>
          </p:cNvPr>
          <p:cNvCxnSpPr>
            <a:cxnSpLocks/>
            <a:stCxn id="174" idx="2"/>
            <a:endCxn id="180" idx="2"/>
          </p:cNvCxnSpPr>
          <p:nvPr/>
        </p:nvCxnSpPr>
        <p:spPr bwMode="auto">
          <a:xfrm rot="16200000" flipH="1">
            <a:off x="8400577" y="1292293"/>
            <a:ext cx="353504" cy="575836"/>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Straight Arrow Connector 139">
            <a:extLst>
              <a:ext uri="{FF2B5EF4-FFF2-40B4-BE49-F238E27FC236}">
                <a16:creationId xmlns:a16="http://schemas.microsoft.com/office/drawing/2014/main" xmlns="" id="{7A24D8F6-D6E0-4F12-A093-224673679A4C}"/>
              </a:ext>
            </a:extLst>
          </p:cNvPr>
          <p:cNvCxnSpPr>
            <a:cxnSpLocks/>
            <a:stCxn id="180" idx="6"/>
          </p:cNvCxnSpPr>
          <p:nvPr/>
        </p:nvCxnSpPr>
        <p:spPr bwMode="auto">
          <a:xfrm flipV="1">
            <a:off x="9120771" y="1754818"/>
            <a:ext cx="383328" cy="2146"/>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Straight Arrow Connector 139">
            <a:extLst>
              <a:ext uri="{FF2B5EF4-FFF2-40B4-BE49-F238E27FC236}">
                <a16:creationId xmlns:a16="http://schemas.microsoft.com/office/drawing/2014/main" xmlns="" id="{7C88BA87-CD46-477C-A552-FA9EE73942D3}"/>
              </a:ext>
            </a:extLst>
          </p:cNvPr>
          <p:cNvCxnSpPr>
            <a:cxnSpLocks/>
          </p:cNvCxnSpPr>
          <p:nvPr/>
        </p:nvCxnSpPr>
        <p:spPr bwMode="auto">
          <a:xfrm rot="16200000" flipH="1">
            <a:off x="8528384" y="1457093"/>
            <a:ext cx="95832" cy="239580"/>
          </a:xfrm>
          <a:prstGeom prst="bentConnector2">
            <a:avLst/>
          </a:prstGeom>
          <a:ln>
            <a:headEnd type="none" w="sm" len="sm"/>
            <a:tailEnd type="arrow"/>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88" name="Straight Arrow Connector 139">
            <a:extLst>
              <a:ext uri="{FF2B5EF4-FFF2-40B4-BE49-F238E27FC236}">
                <a16:creationId xmlns:a16="http://schemas.microsoft.com/office/drawing/2014/main" xmlns="" id="{0C64563E-5CCF-496A-9DD8-24116ACA8F1F}"/>
              </a:ext>
            </a:extLst>
          </p:cNvPr>
          <p:cNvCxnSpPr>
            <a:cxnSpLocks/>
            <a:stCxn id="175" idx="4"/>
            <a:endCxn id="148" idx="2"/>
          </p:cNvCxnSpPr>
          <p:nvPr/>
        </p:nvCxnSpPr>
        <p:spPr bwMode="auto">
          <a:xfrm>
            <a:off x="7606355" y="1386040"/>
            <a:ext cx="0" cy="203795"/>
          </a:xfrm>
          <a:prstGeom prst="straightConnector1">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Arrow Connector 139">
            <a:extLst>
              <a:ext uri="{FF2B5EF4-FFF2-40B4-BE49-F238E27FC236}">
                <a16:creationId xmlns:a16="http://schemas.microsoft.com/office/drawing/2014/main" xmlns="" id="{7550E580-D3CE-4D5D-AAF0-CC930FB8F209}"/>
              </a:ext>
            </a:extLst>
          </p:cNvPr>
          <p:cNvCxnSpPr>
            <a:cxnSpLocks/>
          </p:cNvCxnSpPr>
          <p:nvPr/>
        </p:nvCxnSpPr>
        <p:spPr bwMode="auto">
          <a:xfrm rot="16200000" flipH="1">
            <a:off x="7719318" y="6033803"/>
            <a:ext cx="167706" cy="383328"/>
          </a:xfrm>
          <a:prstGeom prst="bentConnector2">
            <a:avLst/>
          </a:prstGeom>
          <a:ln>
            <a:headEnd type="arrow"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xmlns="" id="{862FCD92-DF15-4F61-A05A-B6DC9613F571}"/>
              </a:ext>
            </a:extLst>
          </p:cNvPr>
          <p:cNvGrpSpPr/>
          <p:nvPr/>
        </p:nvGrpSpPr>
        <p:grpSpPr>
          <a:xfrm>
            <a:off x="6625531" y="3686277"/>
            <a:ext cx="700350" cy="473301"/>
            <a:chOff x="5047241" y="3388193"/>
            <a:chExt cx="526183" cy="355598"/>
          </a:xfrm>
        </p:grpSpPr>
        <p:grpSp>
          <p:nvGrpSpPr>
            <p:cNvPr id="191" name="Group 190">
              <a:extLst>
                <a:ext uri="{FF2B5EF4-FFF2-40B4-BE49-F238E27FC236}">
                  <a16:creationId xmlns:a16="http://schemas.microsoft.com/office/drawing/2014/main" xmlns="" id="{4A38BB61-DF3D-4ED8-8FED-F4A623A07A32}"/>
                </a:ext>
              </a:extLst>
            </p:cNvPr>
            <p:cNvGrpSpPr>
              <a:grpSpLocks noChangeAspect="1"/>
            </p:cNvGrpSpPr>
            <p:nvPr/>
          </p:nvGrpSpPr>
          <p:grpSpPr>
            <a:xfrm>
              <a:off x="5047241" y="3433421"/>
              <a:ext cx="288000" cy="287979"/>
              <a:chOff x="5386635" y="3026633"/>
              <a:chExt cx="1440106" cy="1440000"/>
            </a:xfrm>
          </p:grpSpPr>
          <p:sp>
            <p:nvSpPr>
              <p:cNvPr id="194" name="Oval 193">
                <a:extLst>
                  <a:ext uri="{FF2B5EF4-FFF2-40B4-BE49-F238E27FC236}">
                    <a16:creationId xmlns:a16="http://schemas.microsoft.com/office/drawing/2014/main" xmlns="" id="{1C2F4AFB-BD93-4FF2-9813-849AC0E7E5BB}"/>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95" name="Freeform 49">
                <a:extLst>
                  <a:ext uri="{FF2B5EF4-FFF2-40B4-BE49-F238E27FC236}">
                    <a16:creationId xmlns:a16="http://schemas.microsoft.com/office/drawing/2014/main" xmlns="" id="{2634708B-A5AD-4B81-B3FE-7FBE4BAF9EC7}"/>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6" name="Straight Connector 195">
                <a:extLst>
                  <a:ext uri="{FF2B5EF4-FFF2-40B4-BE49-F238E27FC236}">
                    <a16:creationId xmlns:a16="http://schemas.microsoft.com/office/drawing/2014/main" xmlns="" id="{6E6E449B-8C25-48B9-A26B-4C9E5B3250A3}"/>
                  </a:ext>
                </a:extLst>
              </p:cNvPr>
              <p:cNvCxnSpPr>
                <a:endCxn id="194"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xmlns="" id="{6972460B-0443-4C75-8C9D-141416BAFC95}"/>
                  </a:ext>
                </a:extLst>
              </p:cNvPr>
              <p:cNvCxnSpPr>
                <a:stCxn id="194"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92" name="Straight Arrow Connector 139">
              <a:extLst>
                <a:ext uri="{FF2B5EF4-FFF2-40B4-BE49-F238E27FC236}">
                  <a16:creationId xmlns:a16="http://schemas.microsoft.com/office/drawing/2014/main" xmlns="" id="{8C9553BB-05E6-487B-8025-AFDE0B6BF6C8}"/>
                </a:ext>
              </a:extLst>
            </p:cNvPr>
            <p:cNvCxnSpPr>
              <a:cxnSpLocks/>
            </p:cNvCxnSpPr>
            <p:nvPr/>
          </p:nvCxnSpPr>
          <p:spPr bwMode="auto">
            <a:xfrm rot="16200000" flipH="1">
              <a:off x="5346338" y="3516704"/>
              <a:ext cx="72000" cy="3821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Arrow Connector 139">
              <a:extLst>
                <a:ext uri="{FF2B5EF4-FFF2-40B4-BE49-F238E27FC236}">
                  <a16:creationId xmlns:a16="http://schemas.microsoft.com/office/drawing/2014/main" xmlns="" id="{CBB5F37C-B530-4428-A9CB-9745A00ABFA6}"/>
                </a:ext>
              </a:extLst>
            </p:cNvPr>
            <p:cNvCxnSpPr>
              <a:cxnSpLocks/>
            </p:cNvCxnSpPr>
            <p:nvPr/>
          </p:nvCxnSpPr>
          <p:spPr bwMode="auto">
            <a:xfrm rot="5400000" flipH="1" flipV="1">
              <a:off x="5337338" y="3242106"/>
              <a:ext cx="90000" cy="382173"/>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oup 5">
            <a:extLst>
              <a:ext uri="{FF2B5EF4-FFF2-40B4-BE49-F238E27FC236}">
                <a16:creationId xmlns:a16="http://schemas.microsoft.com/office/drawing/2014/main" xmlns="" id="{B9019839-E9D6-4C2F-A7CA-F15E6D3A653F}"/>
              </a:ext>
            </a:extLst>
          </p:cNvPr>
          <p:cNvGrpSpPr/>
          <p:nvPr/>
        </p:nvGrpSpPr>
        <p:grpSpPr>
          <a:xfrm>
            <a:off x="7903093" y="2132856"/>
            <a:ext cx="1711713" cy="815486"/>
            <a:chOff x="6893001" y="2032019"/>
            <a:chExt cx="1711713" cy="815486"/>
          </a:xfrm>
        </p:grpSpPr>
        <p:sp>
          <p:nvSpPr>
            <p:cNvPr id="198" name="Rounded Rectangle 66">
              <a:extLst>
                <a:ext uri="{FF2B5EF4-FFF2-40B4-BE49-F238E27FC236}">
                  <a16:creationId xmlns:a16="http://schemas.microsoft.com/office/drawing/2014/main" xmlns="" id="{B2D5DC21-0031-465B-9CB9-E9CA603B4424}"/>
                </a:ext>
              </a:extLst>
            </p:cNvPr>
            <p:cNvSpPr/>
            <p:nvPr/>
          </p:nvSpPr>
          <p:spPr bwMode="auto">
            <a:xfrm>
              <a:off x="7421249" y="2104268"/>
              <a:ext cx="190016" cy="4864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300" b="0" i="0" u="none" strike="noStrike" cap="none" normalizeH="0" baseline="0">
                <a:ln>
                  <a:noFill/>
                </a:ln>
                <a:solidFill>
                  <a:schemeClr val="tx1"/>
                </a:solidFill>
                <a:effectLst/>
                <a:latin typeface="Arial" charset="0"/>
              </a:endParaRPr>
            </a:p>
          </p:txBody>
        </p:sp>
        <p:cxnSp>
          <p:nvCxnSpPr>
            <p:cNvPr id="199" name="Straight Connector 198">
              <a:extLst>
                <a:ext uri="{FF2B5EF4-FFF2-40B4-BE49-F238E27FC236}">
                  <a16:creationId xmlns:a16="http://schemas.microsoft.com/office/drawing/2014/main" xmlns="" id="{F256B580-47AD-4EE9-A3DF-6E46E1CD69D1}"/>
                </a:ext>
              </a:extLst>
            </p:cNvPr>
            <p:cNvCxnSpPr>
              <a:cxnSpLocks/>
            </p:cNvCxnSpPr>
            <p:nvPr/>
          </p:nvCxnSpPr>
          <p:spPr>
            <a:xfrm>
              <a:off x="6898389" y="2213402"/>
              <a:ext cx="5270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Connector: Elbow 199">
              <a:extLst>
                <a:ext uri="{FF2B5EF4-FFF2-40B4-BE49-F238E27FC236}">
                  <a16:creationId xmlns:a16="http://schemas.microsoft.com/office/drawing/2014/main" xmlns="" id="{0128CE4F-711C-4731-8FF2-EDE4B38F3FB1}"/>
                </a:ext>
              </a:extLst>
            </p:cNvPr>
            <p:cNvCxnSpPr>
              <a:cxnSpLocks/>
            </p:cNvCxnSpPr>
            <p:nvPr/>
          </p:nvCxnSpPr>
          <p:spPr>
            <a:xfrm>
              <a:off x="6893001" y="2032019"/>
              <a:ext cx="622908" cy="654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xmlns="" id="{C80DCD16-EBBB-4382-83CF-3700A1021B2C}"/>
                </a:ext>
              </a:extLst>
            </p:cNvPr>
            <p:cNvGrpSpPr>
              <a:grpSpLocks noChangeAspect="1"/>
            </p:cNvGrpSpPr>
            <p:nvPr/>
          </p:nvGrpSpPr>
          <p:grpSpPr>
            <a:xfrm>
              <a:off x="7571387" y="2617802"/>
              <a:ext cx="229090" cy="229074"/>
              <a:chOff x="3154387" y="3069040"/>
              <a:chExt cx="1440106" cy="1440000"/>
            </a:xfrm>
          </p:grpSpPr>
          <p:sp>
            <p:nvSpPr>
              <p:cNvPr id="202" name="Oval 201">
                <a:extLst>
                  <a:ext uri="{FF2B5EF4-FFF2-40B4-BE49-F238E27FC236}">
                    <a16:creationId xmlns:a16="http://schemas.microsoft.com/office/drawing/2014/main" xmlns="" id="{81F8145A-4B7B-4E51-96A1-7E80D29F4C97}"/>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w="6350">
                    <a:solidFill>
                      <a:prstClr val="black"/>
                    </a:solidFill>
                  </a:ln>
                  <a:solidFill>
                    <a:prstClr val="white"/>
                  </a:solidFill>
                  <a:effectLst/>
                  <a:uLnTx/>
                  <a:uFillTx/>
                  <a:latin typeface="Arial" panose="020B0604020202020204" pitchFamily="34" charset="0"/>
                  <a:cs typeface="Arial" panose="020B0604020202020204" pitchFamily="34" charset="0"/>
                </a:endParaRPr>
              </a:p>
            </p:txBody>
          </p:sp>
          <p:sp>
            <p:nvSpPr>
              <p:cNvPr id="203" name="Freeform 34">
                <a:extLst>
                  <a:ext uri="{FF2B5EF4-FFF2-40B4-BE49-F238E27FC236}">
                    <a16:creationId xmlns:a16="http://schemas.microsoft.com/office/drawing/2014/main" xmlns="" id="{88263F62-5781-4FA8-B5C8-86586EC7D426}"/>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204" name="Straight Connector 203">
                <a:extLst>
                  <a:ext uri="{FF2B5EF4-FFF2-40B4-BE49-F238E27FC236}">
                    <a16:creationId xmlns:a16="http://schemas.microsoft.com/office/drawing/2014/main" xmlns="" id="{C5DABB24-5245-4CE9-89B5-BC38493A299B}"/>
                  </a:ext>
                </a:extLst>
              </p:cNvPr>
              <p:cNvCxnSpPr>
                <a:endCxn id="202"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205" name="Straight Arrow Connector 204">
                <a:extLst>
                  <a:ext uri="{FF2B5EF4-FFF2-40B4-BE49-F238E27FC236}">
                    <a16:creationId xmlns:a16="http://schemas.microsoft.com/office/drawing/2014/main" xmlns="" id="{4518CB4B-7F75-4BFA-8314-F31CADFDC3BF}"/>
                  </a:ext>
                </a:extLst>
              </p:cNvPr>
              <p:cNvCxnSpPr>
                <a:stCxn id="202"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grpSp>
          <p:nvGrpSpPr>
            <p:cNvPr id="206" name="Group 205">
              <a:extLst>
                <a:ext uri="{FF2B5EF4-FFF2-40B4-BE49-F238E27FC236}">
                  <a16:creationId xmlns:a16="http://schemas.microsoft.com/office/drawing/2014/main" xmlns="" id="{925A9D33-84F9-4901-9C43-045A67282E97}"/>
                </a:ext>
              </a:extLst>
            </p:cNvPr>
            <p:cNvGrpSpPr>
              <a:grpSpLocks noChangeAspect="1"/>
            </p:cNvGrpSpPr>
            <p:nvPr/>
          </p:nvGrpSpPr>
          <p:grpSpPr>
            <a:xfrm>
              <a:off x="7838814" y="2618431"/>
              <a:ext cx="229090" cy="229074"/>
              <a:chOff x="5386635" y="3026633"/>
              <a:chExt cx="1440106" cy="1440000"/>
            </a:xfrm>
          </p:grpSpPr>
          <p:sp>
            <p:nvSpPr>
              <p:cNvPr id="207" name="Oval 206">
                <a:extLst>
                  <a:ext uri="{FF2B5EF4-FFF2-40B4-BE49-F238E27FC236}">
                    <a16:creationId xmlns:a16="http://schemas.microsoft.com/office/drawing/2014/main" xmlns="" id="{CC5D2209-A05F-42E9-9C88-3ED9DDDE34A9}"/>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208" name="Freeform 49">
                <a:extLst>
                  <a:ext uri="{FF2B5EF4-FFF2-40B4-BE49-F238E27FC236}">
                    <a16:creationId xmlns:a16="http://schemas.microsoft.com/office/drawing/2014/main" xmlns="" id="{7F5B55F3-B2F9-4CA1-AD1E-E2950259B16E}"/>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9" name="Straight Connector 208">
                <a:extLst>
                  <a:ext uri="{FF2B5EF4-FFF2-40B4-BE49-F238E27FC236}">
                    <a16:creationId xmlns:a16="http://schemas.microsoft.com/office/drawing/2014/main" xmlns="" id="{603A610E-7E71-436F-B297-3A1EDC3932BF}"/>
                  </a:ext>
                </a:extLst>
              </p:cNvPr>
              <p:cNvCxnSpPr>
                <a:endCxn id="207"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xmlns="" id="{4CE41F27-129E-488F-8621-53B3FC9CB2A0}"/>
                  </a:ext>
                </a:extLst>
              </p:cNvPr>
              <p:cNvCxnSpPr>
                <a:stCxn id="207"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11" name="Connector: Elbow 210">
              <a:extLst>
                <a:ext uri="{FF2B5EF4-FFF2-40B4-BE49-F238E27FC236}">
                  <a16:creationId xmlns:a16="http://schemas.microsoft.com/office/drawing/2014/main" xmlns="" id="{7B92762E-549E-43EF-BF5A-0FFCDC6D105D}"/>
                </a:ext>
              </a:extLst>
            </p:cNvPr>
            <p:cNvCxnSpPr>
              <a:cxnSpLocks/>
              <a:stCxn id="198" idx="15"/>
              <a:endCxn id="202" idx="0"/>
            </p:cNvCxnSpPr>
            <p:nvPr/>
          </p:nvCxnSpPr>
          <p:spPr>
            <a:xfrm>
              <a:off x="7611266" y="2555988"/>
              <a:ext cx="74676" cy="10000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Arrow Connector 139">
              <a:extLst>
                <a:ext uri="{FF2B5EF4-FFF2-40B4-BE49-F238E27FC236}">
                  <a16:creationId xmlns:a16="http://schemas.microsoft.com/office/drawing/2014/main" xmlns="" id="{F5500939-B955-422C-BABC-AEF509E5F5E2}"/>
                </a:ext>
              </a:extLst>
            </p:cNvPr>
            <p:cNvCxnSpPr>
              <a:cxnSpLocks/>
            </p:cNvCxnSpPr>
            <p:nvPr/>
          </p:nvCxnSpPr>
          <p:spPr bwMode="auto">
            <a:xfrm rot="16200000" flipH="1">
              <a:off x="7494854" y="2615167"/>
              <a:ext cx="130909" cy="98181"/>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 name="Straight Connector 212">
              <a:extLst>
                <a:ext uri="{FF2B5EF4-FFF2-40B4-BE49-F238E27FC236}">
                  <a16:creationId xmlns:a16="http://schemas.microsoft.com/office/drawing/2014/main" xmlns="" id="{B9CBBBB8-01A1-4470-B321-85373A7C2D17}"/>
                </a:ext>
              </a:extLst>
            </p:cNvPr>
            <p:cNvCxnSpPr>
              <a:cxnSpLocks/>
              <a:stCxn id="202" idx="6"/>
              <a:endCxn id="208" idx="0"/>
            </p:cNvCxnSpPr>
            <p:nvPr/>
          </p:nvCxnSpPr>
          <p:spPr>
            <a:xfrm>
              <a:off x="7762296" y="2732348"/>
              <a:ext cx="114824" cy="3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xmlns="" id="{87864805-C3A2-4431-9CA9-6A620760ECDC}"/>
                </a:ext>
              </a:extLst>
            </p:cNvPr>
            <p:cNvCxnSpPr>
              <a:cxnSpLocks/>
              <a:stCxn id="207" idx="6"/>
            </p:cNvCxnSpPr>
            <p:nvPr/>
          </p:nvCxnSpPr>
          <p:spPr>
            <a:xfrm>
              <a:off x="8029722" y="2732976"/>
              <a:ext cx="574992" cy="0"/>
            </a:xfrm>
            <a:prstGeom prst="line">
              <a:avLst/>
            </a:prstGeom>
            <a:ln w="12700">
              <a:solidFill>
                <a:schemeClr val="tx1"/>
              </a:solidFill>
              <a:headEnd type="none" w="sm"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xmlns="" id="{0C7735E5-7E68-4754-8815-75BF6D9FA9B4}"/>
              </a:ext>
            </a:extLst>
          </p:cNvPr>
          <p:cNvGrpSpPr/>
          <p:nvPr/>
        </p:nvGrpSpPr>
        <p:grpSpPr>
          <a:xfrm>
            <a:off x="7900031" y="4706896"/>
            <a:ext cx="1071979" cy="785785"/>
            <a:chOff x="6889939" y="4706896"/>
            <a:chExt cx="1071979" cy="785785"/>
          </a:xfrm>
        </p:grpSpPr>
        <p:sp>
          <p:nvSpPr>
            <p:cNvPr id="215" name="Rounded Rectangle 66">
              <a:extLst>
                <a:ext uri="{FF2B5EF4-FFF2-40B4-BE49-F238E27FC236}">
                  <a16:creationId xmlns:a16="http://schemas.microsoft.com/office/drawing/2014/main" xmlns="" id="{B976A582-5491-4504-A5CC-1C031F685DDB}"/>
                </a:ext>
              </a:extLst>
            </p:cNvPr>
            <p:cNvSpPr/>
            <p:nvPr/>
          </p:nvSpPr>
          <p:spPr bwMode="auto">
            <a:xfrm>
              <a:off x="7091626" y="4779147"/>
              <a:ext cx="190016" cy="4864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300" b="0" i="0" u="none" strike="noStrike" cap="none" normalizeH="0" baseline="0">
                <a:ln>
                  <a:noFill/>
                </a:ln>
                <a:solidFill>
                  <a:schemeClr val="tx1"/>
                </a:solidFill>
                <a:effectLst/>
                <a:latin typeface="Arial" charset="0"/>
              </a:endParaRPr>
            </a:p>
          </p:txBody>
        </p:sp>
        <p:cxnSp>
          <p:nvCxnSpPr>
            <p:cNvPr id="216" name="Straight Connector 215">
              <a:extLst>
                <a:ext uri="{FF2B5EF4-FFF2-40B4-BE49-F238E27FC236}">
                  <a16:creationId xmlns:a16="http://schemas.microsoft.com/office/drawing/2014/main" xmlns="" id="{FF4484EA-8937-4CAF-944A-90D26CAD5830}"/>
                </a:ext>
              </a:extLst>
            </p:cNvPr>
            <p:cNvCxnSpPr>
              <a:cxnSpLocks/>
              <a:endCxn id="215" idx="25"/>
            </p:cNvCxnSpPr>
            <p:nvPr/>
          </p:nvCxnSpPr>
          <p:spPr>
            <a:xfrm>
              <a:off x="6889939" y="4846020"/>
              <a:ext cx="202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7" name="Group 216">
              <a:extLst>
                <a:ext uri="{FF2B5EF4-FFF2-40B4-BE49-F238E27FC236}">
                  <a16:creationId xmlns:a16="http://schemas.microsoft.com/office/drawing/2014/main" xmlns="" id="{4F16B704-5C04-45EB-B187-9BBF231EA873}"/>
                </a:ext>
              </a:extLst>
            </p:cNvPr>
            <p:cNvGrpSpPr>
              <a:grpSpLocks noChangeAspect="1"/>
            </p:cNvGrpSpPr>
            <p:nvPr/>
          </p:nvGrpSpPr>
          <p:grpSpPr>
            <a:xfrm>
              <a:off x="7509192" y="5248281"/>
              <a:ext cx="229090" cy="229074"/>
              <a:chOff x="5386635" y="3026633"/>
              <a:chExt cx="1440106" cy="1440000"/>
            </a:xfrm>
          </p:grpSpPr>
          <p:sp>
            <p:nvSpPr>
              <p:cNvPr id="218" name="Oval 217">
                <a:extLst>
                  <a:ext uri="{FF2B5EF4-FFF2-40B4-BE49-F238E27FC236}">
                    <a16:creationId xmlns:a16="http://schemas.microsoft.com/office/drawing/2014/main" xmlns="" id="{FE498BED-6A26-484D-9CDF-352F5116717A}"/>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219" name="Freeform 49">
                <a:extLst>
                  <a:ext uri="{FF2B5EF4-FFF2-40B4-BE49-F238E27FC236}">
                    <a16:creationId xmlns:a16="http://schemas.microsoft.com/office/drawing/2014/main" xmlns="" id="{9445BDA2-9382-412C-96F9-1C7D043DB256}"/>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0" name="Straight Connector 219">
                <a:extLst>
                  <a:ext uri="{FF2B5EF4-FFF2-40B4-BE49-F238E27FC236}">
                    <a16:creationId xmlns:a16="http://schemas.microsoft.com/office/drawing/2014/main" xmlns="" id="{3C70B826-E4D7-44D6-90A4-0E6F34AB2821}"/>
                  </a:ext>
                </a:extLst>
              </p:cNvPr>
              <p:cNvCxnSpPr>
                <a:endCxn id="218"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xmlns="" id="{0C3DCF5C-99B1-43FA-9C6A-56CB429C6D24}"/>
                  </a:ext>
                </a:extLst>
              </p:cNvPr>
              <p:cNvCxnSpPr>
                <a:stCxn id="218"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22" name="Straight Arrow Connector 139">
              <a:extLst>
                <a:ext uri="{FF2B5EF4-FFF2-40B4-BE49-F238E27FC236}">
                  <a16:creationId xmlns:a16="http://schemas.microsoft.com/office/drawing/2014/main" xmlns="" id="{85EF50EA-974D-4CD9-B626-FF78A6D9FFA9}"/>
                </a:ext>
              </a:extLst>
            </p:cNvPr>
            <p:cNvCxnSpPr>
              <a:cxnSpLocks/>
            </p:cNvCxnSpPr>
            <p:nvPr/>
          </p:nvCxnSpPr>
          <p:spPr bwMode="auto">
            <a:xfrm rot="16200000" flipH="1">
              <a:off x="7348095" y="5150300"/>
              <a:ext cx="98183" cy="3272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Straight Connector 222">
              <a:extLst>
                <a:ext uri="{FF2B5EF4-FFF2-40B4-BE49-F238E27FC236}">
                  <a16:creationId xmlns:a16="http://schemas.microsoft.com/office/drawing/2014/main" xmlns="" id="{4EA647A5-9897-4CA2-ACEA-F1C8B2CACBE8}"/>
                </a:ext>
              </a:extLst>
            </p:cNvPr>
            <p:cNvCxnSpPr>
              <a:cxnSpLocks/>
              <a:stCxn id="218" idx="6"/>
            </p:cNvCxnSpPr>
            <p:nvPr/>
          </p:nvCxnSpPr>
          <p:spPr>
            <a:xfrm>
              <a:off x="7700100" y="5362827"/>
              <a:ext cx="261818" cy="0"/>
            </a:xfrm>
            <a:prstGeom prst="line">
              <a:avLst/>
            </a:prstGeom>
            <a:ln w="12700">
              <a:solidFill>
                <a:schemeClr val="tx1"/>
              </a:solidFill>
              <a:headEnd type="none" w="sm" len="med"/>
              <a:tailEnd type="arrow"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xmlns="" id="{BBC344D0-547B-4C88-85EC-8760D8E90880}"/>
                </a:ext>
              </a:extLst>
            </p:cNvPr>
            <p:cNvCxnSpPr>
              <a:cxnSpLocks/>
            </p:cNvCxnSpPr>
            <p:nvPr/>
          </p:nvCxnSpPr>
          <p:spPr>
            <a:xfrm flipV="1">
              <a:off x="7149992" y="5265616"/>
              <a:ext cx="0" cy="227065"/>
            </a:xfrm>
            <a:prstGeom prst="line">
              <a:avLst/>
            </a:prstGeom>
            <a:ln>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5" name="Connector: Elbow 224">
              <a:extLst>
                <a:ext uri="{FF2B5EF4-FFF2-40B4-BE49-F238E27FC236}">
                  <a16:creationId xmlns:a16="http://schemas.microsoft.com/office/drawing/2014/main" xmlns="" id="{24C9AB70-EFB9-4022-BF8F-3F563008B360}"/>
                </a:ext>
              </a:extLst>
            </p:cNvPr>
            <p:cNvCxnSpPr>
              <a:cxnSpLocks/>
            </p:cNvCxnSpPr>
            <p:nvPr/>
          </p:nvCxnSpPr>
          <p:spPr>
            <a:xfrm>
              <a:off x="6893001" y="4706896"/>
              <a:ext cx="294545" cy="654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xmlns="" id="{C88A902A-430E-404F-A140-893C65AE3C04}"/>
              </a:ext>
            </a:extLst>
          </p:cNvPr>
          <p:cNvGrpSpPr/>
          <p:nvPr/>
        </p:nvGrpSpPr>
        <p:grpSpPr>
          <a:xfrm>
            <a:off x="7887353" y="3356992"/>
            <a:ext cx="1071979" cy="785785"/>
            <a:chOff x="6877261" y="3825170"/>
            <a:chExt cx="1071979" cy="785785"/>
          </a:xfrm>
        </p:grpSpPr>
        <p:sp>
          <p:nvSpPr>
            <p:cNvPr id="237" name="Rounded Rectangle 66">
              <a:extLst>
                <a:ext uri="{FF2B5EF4-FFF2-40B4-BE49-F238E27FC236}">
                  <a16:creationId xmlns:a16="http://schemas.microsoft.com/office/drawing/2014/main" xmlns="" id="{1BFAEA6F-C867-4D92-B586-B4D29C3EA646}"/>
                </a:ext>
              </a:extLst>
            </p:cNvPr>
            <p:cNvSpPr/>
            <p:nvPr/>
          </p:nvSpPr>
          <p:spPr bwMode="auto">
            <a:xfrm>
              <a:off x="7078949" y="3897420"/>
              <a:ext cx="190016" cy="4864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300" b="0" i="0" u="none" strike="noStrike" cap="none" normalizeH="0" baseline="0">
                <a:ln>
                  <a:noFill/>
                </a:ln>
                <a:solidFill>
                  <a:schemeClr val="tx1"/>
                </a:solidFill>
                <a:effectLst/>
                <a:latin typeface="Arial" charset="0"/>
              </a:endParaRPr>
            </a:p>
          </p:txBody>
        </p:sp>
        <p:cxnSp>
          <p:nvCxnSpPr>
            <p:cNvPr id="238" name="Straight Connector 237">
              <a:extLst>
                <a:ext uri="{FF2B5EF4-FFF2-40B4-BE49-F238E27FC236}">
                  <a16:creationId xmlns:a16="http://schemas.microsoft.com/office/drawing/2014/main" xmlns="" id="{477F4BAF-C719-43DD-AF94-7D24B4BB0A82}"/>
                </a:ext>
              </a:extLst>
            </p:cNvPr>
            <p:cNvCxnSpPr>
              <a:cxnSpLocks/>
              <a:endCxn id="237" idx="25"/>
            </p:cNvCxnSpPr>
            <p:nvPr/>
          </p:nvCxnSpPr>
          <p:spPr>
            <a:xfrm>
              <a:off x="6877261" y="3964294"/>
              <a:ext cx="202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Connector: Elbow 238">
              <a:extLst>
                <a:ext uri="{FF2B5EF4-FFF2-40B4-BE49-F238E27FC236}">
                  <a16:creationId xmlns:a16="http://schemas.microsoft.com/office/drawing/2014/main" xmlns="" id="{10FA0B24-545C-47A2-8BAD-42A836A67761}"/>
                </a:ext>
              </a:extLst>
            </p:cNvPr>
            <p:cNvCxnSpPr>
              <a:cxnSpLocks/>
            </p:cNvCxnSpPr>
            <p:nvPr/>
          </p:nvCxnSpPr>
          <p:spPr>
            <a:xfrm>
              <a:off x="6880323" y="3825170"/>
              <a:ext cx="294545" cy="654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xmlns="" id="{2AC2B864-C2E0-49DA-B1E7-6B14450EA7AB}"/>
                </a:ext>
              </a:extLst>
            </p:cNvPr>
            <p:cNvGrpSpPr>
              <a:grpSpLocks noChangeAspect="1"/>
            </p:cNvGrpSpPr>
            <p:nvPr/>
          </p:nvGrpSpPr>
          <p:grpSpPr>
            <a:xfrm>
              <a:off x="7496514" y="4366555"/>
              <a:ext cx="229090" cy="229074"/>
              <a:chOff x="5386635" y="3026633"/>
              <a:chExt cx="1440106" cy="1440000"/>
            </a:xfrm>
          </p:grpSpPr>
          <p:sp>
            <p:nvSpPr>
              <p:cNvPr id="241" name="Oval 240">
                <a:extLst>
                  <a:ext uri="{FF2B5EF4-FFF2-40B4-BE49-F238E27FC236}">
                    <a16:creationId xmlns:a16="http://schemas.microsoft.com/office/drawing/2014/main" xmlns="" id="{08E4346E-88F6-4C80-A796-27CBF82B75EE}"/>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242" name="Freeform 49">
                <a:extLst>
                  <a:ext uri="{FF2B5EF4-FFF2-40B4-BE49-F238E27FC236}">
                    <a16:creationId xmlns:a16="http://schemas.microsoft.com/office/drawing/2014/main" xmlns="" id="{2D3A8818-95E2-4C3D-BB4E-1C9FEBC96C82}"/>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3" name="Straight Connector 242">
                <a:extLst>
                  <a:ext uri="{FF2B5EF4-FFF2-40B4-BE49-F238E27FC236}">
                    <a16:creationId xmlns:a16="http://schemas.microsoft.com/office/drawing/2014/main" xmlns="" id="{E6F23284-89DE-4BC3-B8B1-EA77B30EC96B}"/>
                  </a:ext>
                </a:extLst>
              </p:cNvPr>
              <p:cNvCxnSpPr>
                <a:endCxn id="241"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xmlns="" id="{E193A25C-95A7-4735-8840-503500A2A64D}"/>
                  </a:ext>
                </a:extLst>
              </p:cNvPr>
              <p:cNvCxnSpPr>
                <a:stCxn id="241"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45" name="Straight Arrow Connector 139">
              <a:extLst>
                <a:ext uri="{FF2B5EF4-FFF2-40B4-BE49-F238E27FC236}">
                  <a16:creationId xmlns:a16="http://schemas.microsoft.com/office/drawing/2014/main" xmlns="" id="{6CBE7EC9-EA1A-4374-A4E5-9985470FFDC7}"/>
                </a:ext>
              </a:extLst>
            </p:cNvPr>
            <p:cNvCxnSpPr>
              <a:cxnSpLocks/>
            </p:cNvCxnSpPr>
            <p:nvPr/>
          </p:nvCxnSpPr>
          <p:spPr bwMode="auto">
            <a:xfrm rot="16200000" flipH="1">
              <a:off x="7335418" y="4268574"/>
              <a:ext cx="98183" cy="3272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 name="Straight Connector 245">
              <a:extLst>
                <a:ext uri="{FF2B5EF4-FFF2-40B4-BE49-F238E27FC236}">
                  <a16:creationId xmlns:a16="http://schemas.microsoft.com/office/drawing/2014/main" xmlns="" id="{EF0FB266-B6F2-4E8A-AABC-C45531312BE4}"/>
                </a:ext>
              </a:extLst>
            </p:cNvPr>
            <p:cNvCxnSpPr>
              <a:cxnSpLocks/>
              <a:stCxn id="241" idx="6"/>
            </p:cNvCxnSpPr>
            <p:nvPr/>
          </p:nvCxnSpPr>
          <p:spPr>
            <a:xfrm>
              <a:off x="7687422" y="4481101"/>
              <a:ext cx="261818" cy="0"/>
            </a:xfrm>
            <a:prstGeom prst="line">
              <a:avLst/>
            </a:prstGeom>
            <a:ln w="12700">
              <a:solidFill>
                <a:schemeClr val="tx1"/>
              </a:solidFill>
              <a:headEnd type="none" w="sm" len="med"/>
              <a:tailEnd type="arrow"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xmlns="" id="{9A6FCEE3-D093-4BC7-AB54-CE1667EC0A5B}"/>
                </a:ext>
              </a:extLst>
            </p:cNvPr>
            <p:cNvCxnSpPr>
              <a:cxnSpLocks/>
            </p:cNvCxnSpPr>
            <p:nvPr/>
          </p:nvCxnSpPr>
          <p:spPr>
            <a:xfrm flipV="1">
              <a:off x="7137314" y="4383890"/>
              <a:ext cx="0" cy="227065"/>
            </a:xfrm>
            <a:prstGeom prst="line">
              <a:avLst/>
            </a:prstGeom>
            <a:ln>
              <a:headEnd type="none" w="sm" len="med"/>
              <a:tailEnd type="arrow" w="sm" len="med"/>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xmlns="" id="{7D76CF5B-520F-416B-BA29-EF5631F445CE}"/>
              </a:ext>
            </a:extLst>
          </p:cNvPr>
          <p:cNvPicPr>
            <a:picLocks/>
          </p:cNvPicPr>
          <p:nvPr/>
        </p:nvPicPr>
        <p:blipFill>
          <a:blip r:embed="rId6"/>
          <a:stretch>
            <a:fillRect/>
          </a:stretch>
        </p:blipFill>
        <p:spPr>
          <a:xfrm>
            <a:off x="4020463" y="5427759"/>
            <a:ext cx="2520000" cy="1080000"/>
          </a:xfrm>
          <a:prstGeom prst="rect">
            <a:avLst/>
          </a:prstGeom>
          <a:ln>
            <a:solidFill>
              <a:schemeClr val="accent1"/>
            </a:solidFill>
          </a:ln>
        </p:spPr>
      </p:pic>
      <p:pic>
        <p:nvPicPr>
          <p:cNvPr id="18" name="Picture 17">
            <a:extLst>
              <a:ext uri="{FF2B5EF4-FFF2-40B4-BE49-F238E27FC236}">
                <a16:creationId xmlns:a16="http://schemas.microsoft.com/office/drawing/2014/main" xmlns="" id="{C91C6485-7F91-4839-A754-C86E1D70EB19}"/>
              </a:ext>
            </a:extLst>
          </p:cNvPr>
          <p:cNvPicPr>
            <a:picLocks/>
          </p:cNvPicPr>
          <p:nvPr/>
        </p:nvPicPr>
        <p:blipFill>
          <a:blip r:embed="rId7"/>
          <a:stretch>
            <a:fillRect/>
          </a:stretch>
        </p:blipFill>
        <p:spPr>
          <a:xfrm>
            <a:off x="4020463" y="2132976"/>
            <a:ext cx="2520000" cy="1080000"/>
          </a:xfrm>
          <a:prstGeom prst="rect">
            <a:avLst/>
          </a:prstGeom>
          <a:ln>
            <a:solidFill>
              <a:schemeClr val="accent1"/>
            </a:solidFill>
          </a:ln>
        </p:spPr>
      </p:pic>
      <p:pic>
        <p:nvPicPr>
          <p:cNvPr id="19" name="Picture 18">
            <a:extLst>
              <a:ext uri="{FF2B5EF4-FFF2-40B4-BE49-F238E27FC236}">
                <a16:creationId xmlns:a16="http://schemas.microsoft.com/office/drawing/2014/main" xmlns="" id="{2E1A465E-0FC3-435A-8F79-6797616D40A4}"/>
              </a:ext>
            </a:extLst>
          </p:cNvPr>
          <p:cNvPicPr>
            <a:picLocks/>
          </p:cNvPicPr>
          <p:nvPr/>
        </p:nvPicPr>
        <p:blipFill>
          <a:blip r:embed="rId8"/>
          <a:stretch>
            <a:fillRect/>
          </a:stretch>
        </p:blipFill>
        <p:spPr>
          <a:xfrm>
            <a:off x="4020463" y="4012922"/>
            <a:ext cx="2520000" cy="1080000"/>
          </a:xfrm>
          <a:prstGeom prst="rect">
            <a:avLst/>
          </a:prstGeom>
          <a:ln>
            <a:solidFill>
              <a:schemeClr val="accent1"/>
            </a:solidFill>
          </a:ln>
        </p:spPr>
      </p:pic>
      <p:sp>
        <p:nvSpPr>
          <p:cNvPr id="21" name="TextBox 20">
            <a:extLst>
              <a:ext uri="{FF2B5EF4-FFF2-40B4-BE49-F238E27FC236}">
                <a16:creationId xmlns:a16="http://schemas.microsoft.com/office/drawing/2014/main" xmlns="" id="{1A79D972-04E5-4773-A659-8006B7C2BD01}"/>
              </a:ext>
            </a:extLst>
          </p:cNvPr>
          <p:cNvSpPr txBox="1"/>
          <p:nvPr/>
        </p:nvSpPr>
        <p:spPr>
          <a:xfrm>
            <a:off x="3593424" y="2051556"/>
            <a:ext cx="439544" cy="276999"/>
          </a:xfrm>
          <a:prstGeom prst="rect">
            <a:avLst/>
          </a:prstGeom>
          <a:noFill/>
        </p:spPr>
        <p:txBody>
          <a:bodyPr wrap="none" rtlCol="0">
            <a:spAutoFit/>
          </a:bodyPr>
          <a:lstStyle/>
          <a:p>
            <a:r>
              <a:rPr lang="en-GB" sz="1200" dirty="0"/>
              <a:t>236</a:t>
            </a:r>
          </a:p>
        </p:txBody>
      </p:sp>
      <p:sp>
        <p:nvSpPr>
          <p:cNvPr id="250" name="TextBox 249">
            <a:extLst>
              <a:ext uri="{FF2B5EF4-FFF2-40B4-BE49-F238E27FC236}">
                <a16:creationId xmlns:a16="http://schemas.microsoft.com/office/drawing/2014/main" xmlns="" id="{ADD0D1CC-544B-4C4B-B686-EF20C35C7E7F}"/>
              </a:ext>
            </a:extLst>
          </p:cNvPr>
          <p:cNvSpPr txBox="1"/>
          <p:nvPr/>
        </p:nvSpPr>
        <p:spPr>
          <a:xfrm>
            <a:off x="3593424" y="2924944"/>
            <a:ext cx="439544" cy="276999"/>
          </a:xfrm>
          <a:prstGeom prst="rect">
            <a:avLst/>
          </a:prstGeom>
          <a:noFill/>
        </p:spPr>
        <p:txBody>
          <a:bodyPr wrap="none" rtlCol="0">
            <a:spAutoFit/>
          </a:bodyPr>
          <a:lstStyle/>
          <a:p>
            <a:r>
              <a:rPr lang="en-GB" sz="1200" dirty="0"/>
              <a:t>222</a:t>
            </a:r>
          </a:p>
        </p:txBody>
      </p:sp>
      <p:sp>
        <p:nvSpPr>
          <p:cNvPr id="251" name="TextBox 250">
            <a:extLst>
              <a:ext uri="{FF2B5EF4-FFF2-40B4-BE49-F238E27FC236}">
                <a16:creationId xmlns:a16="http://schemas.microsoft.com/office/drawing/2014/main" xmlns="" id="{88AFAD99-C817-4187-816A-D0069ECC44E0}"/>
              </a:ext>
            </a:extLst>
          </p:cNvPr>
          <p:cNvSpPr txBox="1"/>
          <p:nvPr/>
        </p:nvSpPr>
        <p:spPr>
          <a:xfrm>
            <a:off x="3593424" y="3923764"/>
            <a:ext cx="439544" cy="276999"/>
          </a:xfrm>
          <a:prstGeom prst="rect">
            <a:avLst/>
          </a:prstGeom>
          <a:noFill/>
        </p:spPr>
        <p:txBody>
          <a:bodyPr wrap="none" rtlCol="0">
            <a:spAutoFit/>
          </a:bodyPr>
          <a:lstStyle/>
          <a:p>
            <a:r>
              <a:rPr lang="en-GB" sz="1200" dirty="0"/>
              <a:t>307</a:t>
            </a:r>
          </a:p>
        </p:txBody>
      </p:sp>
      <p:sp>
        <p:nvSpPr>
          <p:cNvPr id="252" name="TextBox 251">
            <a:extLst>
              <a:ext uri="{FF2B5EF4-FFF2-40B4-BE49-F238E27FC236}">
                <a16:creationId xmlns:a16="http://schemas.microsoft.com/office/drawing/2014/main" xmlns="" id="{92629272-6F1E-4CE7-A000-8DC2632AAD91}"/>
              </a:ext>
            </a:extLst>
          </p:cNvPr>
          <p:cNvSpPr txBox="1"/>
          <p:nvPr/>
        </p:nvSpPr>
        <p:spPr>
          <a:xfrm>
            <a:off x="3593424" y="4877453"/>
            <a:ext cx="439544" cy="276999"/>
          </a:xfrm>
          <a:prstGeom prst="rect">
            <a:avLst/>
          </a:prstGeom>
          <a:noFill/>
        </p:spPr>
        <p:txBody>
          <a:bodyPr wrap="none" rtlCol="0">
            <a:spAutoFit/>
          </a:bodyPr>
          <a:lstStyle/>
          <a:p>
            <a:r>
              <a:rPr lang="en-GB" sz="1200" dirty="0"/>
              <a:t>300</a:t>
            </a:r>
          </a:p>
        </p:txBody>
      </p:sp>
      <p:sp>
        <p:nvSpPr>
          <p:cNvPr id="253" name="TextBox 252">
            <a:extLst>
              <a:ext uri="{FF2B5EF4-FFF2-40B4-BE49-F238E27FC236}">
                <a16:creationId xmlns:a16="http://schemas.microsoft.com/office/drawing/2014/main" xmlns="" id="{A52518A4-6F0D-465E-B156-A12DD5E5B428}"/>
              </a:ext>
            </a:extLst>
          </p:cNvPr>
          <p:cNvSpPr txBox="1"/>
          <p:nvPr/>
        </p:nvSpPr>
        <p:spPr>
          <a:xfrm>
            <a:off x="3593424" y="5456257"/>
            <a:ext cx="439544" cy="276999"/>
          </a:xfrm>
          <a:prstGeom prst="rect">
            <a:avLst/>
          </a:prstGeom>
          <a:noFill/>
        </p:spPr>
        <p:txBody>
          <a:bodyPr wrap="none" rtlCol="0">
            <a:spAutoFit/>
          </a:bodyPr>
          <a:lstStyle/>
          <a:p>
            <a:r>
              <a:rPr lang="en-GB" sz="1200" dirty="0"/>
              <a:t>372</a:t>
            </a:r>
          </a:p>
        </p:txBody>
      </p:sp>
      <p:sp>
        <p:nvSpPr>
          <p:cNvPr id="255" name="TextBox 254">
            <a:extLst>
              <a:ext uri="{FF2B5EF4-FFF2-40B4-BE49-F238E27FC236}">
                <a16:creationId xmlns:a16="http://schemas.microsoft.com/office/drawing/2014/main" xmlns="" id="{B7127676-582B-478A-9031-50491D50DB32}"/>
              </a:ext>
            </a:extLst>
          </p:cNvPr>
          <p:cNvSpPr txBox="1"/>
          <p:nvPr/>
        </p:nvSpPr>
        <p:spPr>
          <a:xfrm>
            <a:off x="3593424" y="6237312"/>
            <a:ext cx="439544" cy="276999"/>
          </a:xfrm>
          <a:prstGeom prst="rect">
            <a:avLst/>
          </a:prstGeom>
          <a:noFill/>
        </p:spPr>
        <p:txBody>
          <a:bodyPr wrap="none" rtlCol="0">
            <a:spAutoFit/>
          </a:bodyPr>
          <a:lstStyle/>
          <a:p>
            <a:r>
              <a:rPr lang="en-GB" sz="1200" dirty="0"/>
              <a:t>362</a:t>
            </a:r>
          </a:p>
        </p:txBody>
      </p:sp>
      <p:sp>
        <p:nvSpPr>
          <p:cNvPr id="22" name="TextBox 21">
            <a:extLst>
              <a:ext uri="{FF2B5EF4-FFF2-40B4-BE49-F238E27FC236}">
                <a16:creationId xmlns:a16="http://schemas.microsoft.com/office/drawing/2014/main" xmlns="" id="{39B6C362-CF12-4E35-8803-2E0253D61517}"/>
              </a:ext>
            </a:extLst>
          </p:cNvPr>
          <p:cNvSpPr txBox="1"/>
          <p:nvPr/>
        </p:nvSpPr>
        <p:spPr>
          <a:xfrm>
            <a:off x="4164479" y="1547500"/>
            <a:ext cx="1213794" cy="369332"/>
          </a:xfrm>
          <a:prstGeom prst="rect">
            <a:avLst/>
          </a:prstGeom>
          <a:noFill/>
        </p:spPr>
        <p:txBody>
          <a:bodyPr wrap="none" rtlCol="0">
            <a:spAutoFit/>
          </a:bodyPr>
          <a:lstStyle/>
          <a:p>
            <a:r>
              <a:rPr lang="ja-JP" altLang="en-US" dirty="0" smtClean="0"/>
              <a:t>温度　</a:t>
            </a:r>
            <a:r>
              <a:rPr lang="en-GB" dirty="0" smtClean="0"/>
              <a:t>(°</a:t>
            </a:r>
            <a:r>
              <a:rPr lang="en-GB" dirty="0"/>
              <a:t>C)</a:t>
            </a:r>
          </a:p>
        </p:txBody>
      </p:sp>
      <p:sp>
        <p:nvSpPr>
          <p:cNvPr id="292" name="TextBox 291">
            <a:extLst>
              <a:ext uri="{FF2B5EF4-FFF2-40B4-BE49-F238E27FC236}">
                <a16:creationId xmlns:a16="http://schemas.microsoft.com/office/drawing/2014/main" xmlns="" id="{1C6071D7-391D-47A6-BD73-1D057D021B82}"/>
              </a:ext>
            </a:extLst>
          </p:cNvPr>
          <p:cNvSpPr txBox="1"/>
          <p:nvPr/>
        </p:nvSpPr>
        <p:spPr>
          <a:xfrm>
            <a:off x="6324719" y="3224009"/>
            <a:ext cx="354584" cy="276999"/>
          </a:xfrm>
          <a:prstGeom prst="rect">
            <a:avLst/>
          </a:prstGeom>
          <a:noFill/>
        </p:spPr>
        <p:txBody>
          <a:bodyPr wrap="none" rtlCol="0">
            <a:spAutoFit/>
          </a:bodyPr>
          <a:lstStyle/>
          <a:p>
            <a:r>
              <a:rPr lang="en-GB" sz="1200" dirty="0"/>
              <a:t>5h</a:t>
            </a:r>
          </a:p>
        </p:txBody>
      </p:sp>
      <p:sp>
        <p:nvSpPr>
          <p:cNvPr id="293" name="TextBox 292">
            <a:extLst>
              <a:ext uri="{FF2B5EF4-FFF2-40B4-BE49-F238E27FC236}">
                <a16:creationId xmlns:a16="http://schemas.microsoft.com/office/drawing/2014/main" xmlns="" id="{2EF79651-DDE6-4416-9F25-D4DE8CFC76F1}"/>
              </a:ext>
            </a:extLst>
          </p:cNvPr>
          <p:cNvSpPr txBox="1"/>
          <p:nvPr/>
        </p:nvSpPr>
        <p:spPr>
          <a:xfrm>
            <a:off x="6324719" y="5102769"/>
            <a:ext cx="354584" cy="276999"/>
          </a:xfrm>
          <a:prstGeom prst="rect">
            <a:avLst/>
          </a:prstGeom>
          <a:noFill/>
        </p:spPr>
        <p:txBody>
          <a:bodyPr wrap="none" rtlCol="0">
            <a:spAutoFit/>
          </a:bodyPr>
          <a:lstStyle/>
          <a:p>
            <a:r>
              <a:rPr lang="en-GB" sz="1200" dirty="0"/>
              <a:t>5h</a:t>
            </a:r>
          </a:p>
        </p:txBody>
      </p:sp>
      <p:cxnSp>
        <p:nvCxnSpPr>
          <p:cNvPr id="24" name="Connector: Elbow 23">
            <a:extLst>
              <a:ext uri="{FF2B5EF4-FFF2-40B4-BE49-F238E27FC236}">
                <a16:creationId xmlns:a16="http://schemas.microsoft.com/office/drawing/2014/main" xmlns="" id="{83F10268-399A-43D2-B956-3FFE6F06A4B6}"/>
              </a:ext>
            </a:extLst>
          </p:cNvPr>
          <p:cNvCxnSpPr>
            <a:cxnSpLocks/>
            <a:stCxn id="19" idx="3"/>
          </p:cNvCxnSpPr>
          <p:nvPr/>
        </p:nvCxnSpPr>
        <p:spPr>
          <a:xfrm flipV="1">
            <a:off x="6540463" y="4142777"/>
            <a:ext cx="773591" cy="410145"/>
          </a:xfrm>
          <a:prstGeom prst="bentConnector3">
            <a:avLst>
              <a:gd name="adj1" fmla="val 50000"/>
            </a:avLst>
          </a:prstGeom>
          <a:ln>
            <a:solidFill>
              <a:schemeClr val="bg1">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xmlns="" id="{056A8323-925C-4F82-A997-EC94667D92BE}"/>
              </a:ext>
            </a:extLst>
          </p:cNvPr>
          <p:cNvCxnSpPr/>
          <p:nvPr/>
        </p:nvCxnSpPr>
        <p:spPr>
          <a:xfrm>
            <a:off x="6540463" y="3038480"/>
            <a:ext cx="40417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6" name="Connector: Elbow 295">
            <a:extLst>
              <a:ext uri="{FF2B5EF4-FFF2-40B4-BE49-F238E27FC236}">
                <a16:creationId xmlns:a16="http://schemas.microsoft.com/office/drawing/2014/main" xmlns="" id="{8751F9CA-D558-4CF7-A1F1-7E07E9BDC66D}"/>
              </a:ext>
            </a:extLst>
          </p:cNvPr>
          <p:cNvCxnSpPr>
            <a:cxnSpLocks/>
            <a:stCxn id="13" idx="3"/>
          </p:cNvCxnSpPr>
          <p:nvPr/>
        </p:nvCxnSpPr>
        <p:spPr>
          <a:xfrm flipV="1">
            <a:off x="6540463" y="5362826"/>
            <a:ext cx="773591" cy="604933"/>
          </a:xfrm>
          <a:prstGeom prst="bentConnector3">
            <a:avLst>
              <a:gd name="adj1" fmla="val 50000"/>
            </a:avLst>
          </a:prstGeom>
          <a:ln>
            <a:solidFill>
              <a:schemeClr val="bg1">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xmlns="" id="{E0839E98-ADA1-4734-9BC9-FDDE976D2618}"/>
              </a:ext>
            </a:extLst>
          </p:cNvPr>
          <p:cNvSpPr txBox="1"/>
          <p:nvPr/>
        </p:nvSpPr>
        <p:spPr>
          <a:xfrm>
            <a:off x="1282179" y="3081839"/>
            <a:ext cx="1709119" cy="2031325"/>
          </a:xfrm>
          <a:prstGeom prst="rect">
            <a:avLst/>
          </a:prstGeom>
          <a:noFill/>
        </p:spPr>
        <p:txBody>
          <a:bodyPr wrap="square" rtlCol="0">
            <a:spAutoFit/>
          </a:bodyPr>
          <a:lstStyle/>
          <a:p>
            <a:pPr algn="ctr"/>
            <a:r>
              <a:rPr lang="ja-JP" altLang="en-US" sz="1400" b="1" dirty="0" smtClean="0">
                <a:cs typeface="Arial" panose="020B0604020202020204" pitchFamily="34" charset="0"/>
              </a:rPr>
              <a:t>原油の仕様</a:t>
            </a:r>
            <a:r>
              <a:rPr lang="en-GB" sz="1400" b="1" dirty="0" smtClean="0">
                <a:cs typeface="Arial" panose="020B0604020202020204" pitchFamily="34" charset="0"/>
              </a:rPr>
              <a:t> :</a:t>
            </a:r>
            <a:endParaRPr lang="en-GB" sz="1400" b="1" dirty="0">
              <a:cs typeface="Arial" panose="020B0604020202020204" pitchFamily="34" charset="0"/>
            </a:endParaRPr>
          </a:p>
          <a:p>
            <a:pPr marL="285750" indent="-285750">
              <a:buFont typeface="Arial" panose="020B0604020202020204" pitchFamily="34" charset="0"/>
              <a:buChar char="•"/>
            </a:pPr>
            <a:r>
              <a:rPr lang="en-GB" sz="1400" dirty="0">
                <a:cs typeface="Arial" panose="020B0604020202020204" pitchFamily="34" charset="0"/>
              </a:rPr>
              <a:t>Crude 1</a:t>
            </a:r>
          </a:p>
          <a:p>
            <a:pPr marL="285750" indent="-285750">
              <a:buFont typeface="Arial" panose="020B0604020202020204" pitchFamily="34" charset="0"/>
              <a:buChar char="•"/>
            </a:pPr>
            <a:r>
              <a:rPr lang="en-GB" sz="1400" dirty="0">
                <a:cs typeface="Arial" panose="020B0604020202020204" pitchFamily="34" charset="0"/>
              </a:rPr>
              <a:t>Crude 2</a:t>
            </a:r>
          </a:p>
          <a:p>
            <a:pPr marL="285750" indent="-285750">
              <a:buFont typeface="Arial" panose="020B0604020202020204" pitchFamily="34" charset="0"/>
              <a:buChar char="•"/>
            </a:pPr>
            <a:r>
              <a:rPr lang="en-GB" sz="1400" dirty="0">
                <a:cs typeface="Arial" panose="020B0604020202020204" pitchFamily="34" charset="0"/>
              </a:rPr>
              <a:t>Crude 3</a:t>
            </a:r>
          </a:p>
          <a:p>
            <a:pPr marL="285750" indent="-285750">
              <a:buFont typeface="Arial" panose="020B0604020202020204" pitchFamily="34" charset="0"/>
              <a:buChar char="•"/>
            </a:pPr>
            <a:r>
              <a:rPr lang="en-GB" sz="1400" dirty="0">
                <a:cs typeface="Arial" panose="020B0604020202020204" pitchFamily="34" charset="0"/>
              </a:rPr>
              <a:t>Blend 1</a:t>
            </a:r>
          </a:p>
          <a:p>
            <a:pPr marL="285750" indent="-285750">
              <a:buFont typeface="Arial" panose="020B0604020202020204" pitchFamily="34" charset="0"/>
              <a:buChar char="•"/>
            </a:pPr>
            <a:r>
              <a:rPr lang="en-GB" sz="1400" dirty="0">
                <a:cs typeface="Arial" panose="020B0604020202020204" pitchFamily="34" charset="0"/>
              </a:rPr>
              <a:t>Blend 2</a:t>
            </a:r>
          </a:p>
          <a:p>
            <a:r>
              <a:rPr lang="en-GB" sz="1400" dirty="0">
                <a:cs typeface="Arial" panose="020B0604020202020204" pitchFamily="34" charset="0"/>
              </a:rPr>
              <a:t>       …</a:t>
            </a:r>
          </a:p>
          <a:p>
            <a:pPr marL="285750" indent="-285750">
              <a:buFont typeface="Arial" panose="020B0604020202020204" pitchFamily="34" charset="0"/>
              <a:buChar char="•"/>
            </a:pPr>
            <a:r>
              <a:rPr lang="en-GB" sz="1400" dirty="0">
                <a:cs typeface="Arial" panose="020B0604020202020204" pitchFamily="34" charset="0"/>
              </a:rPr>
              <a:t>Crude ~20</a:t>
            </a:r>
          </a:p>
          <a:p>
            <a:pPr marL="285750" indent="-285750">
              <a:buFont typeface="Arial" panose="020B0604020202020204" pitchFamily="34" charset="0"/>
              <a:buChar char="•"/>
            </a:pPr>
            <a:r>
              <a:rPr lang="en-GB" sz="1400" dirty="0">
                <a:cs typeface="Arial" panose="020B0604020202020204" pitchFamily="34" charset="0"/>
              </a:rPr>
              <a:t>Blend N</a:t>
            </a:r>
          </a:p>
        </p:txBody>
      </p:sp>
      <p:sp>
        <p:nvSpPr>
          <p:cNvPr id="2" name="Rectangle 1">
            <a:extLst>
              <a:ext uri="{FF2B5EF4-FFF2-40B4-BE49-F238E27FC236}">
                <a16:creationId xmlns:a16="http://schemas.microsoft.com/office/drawing/2014/main" xmlns="" id="{4A1CEA6F-EA7D-4BED-B01F-2B1580500547}"/>
              </a:ext>
            </a:extLst>
          </p:cNvPr>
          <p:cNvSpPr/>
          <p:nvPr/>
        </p:nvSpPr>
        <p:spPr>
          <a:xfrm>
            <a:off x="778123" y="1029736"/>
            <a:ext cx="4953000" cy="1523494"/>
          </a:xfrm>
          <a:prstGeom prst="rect">
            <a:avLst/>
          </a:prstGeom>
        </p:spPr>
        <p:txBody>
          <a:bodyPr>
            <a:spAutoFit/>
          </a:bodyPr>
          <a:lstStyle/>
          <a:p>
            <a:pPr marL="285750" indent="-285750">
              <a:lnSpc>
                <a:spcPct val="150000"/>
              </a:lnSpc>
              <a:buFont typeface="Wingdings" panose="05000000000000000000" pitchFamily="2" charset="2"/>
              <a:buChar char="ü"/>
            </a:pPr>
            <a:r>
              <a:rPr lang="ja-JP" altLang="en-US" b="1" dirty="0">
                <a:solidFill>
                  <a:schemeClr val="accent2"/>
                </a:solidFill>
              </a:rPr>
              <a:t>運転</a:t>
            </a:r>
            <a:r>
              <a:rPr lang="ja-JP" altLang="en-US" b="1" dirty="0" smtClean="0">
                <a:solidFill>
                  <a:schemeClr val="accent2"/>
                </a:solidFill>
              </a:rPr>
              <a:t>条件の変動</a:t>
            </a:r>
            <a:endParaRPr lang="en-GB" b="1" dirty="0">
              <a:solidFill>
                <a:schemeClr val="accent2"/>
              </a:solidFill>
            </a:endParaRPr>
          </a:p>
          <a:p>
            <a:pPr marL="285750" indent="-285750">
              <a:lnSpc>
                <a:spcPct val="150000"/>
              </a:lnSpc>
              <a:buFont typeface="Wingdings" panose="05000000000000000000" pitchFamily="2" charset="2"/>
              <a:buChar char="ü"/>
            </a:pPr>
            <a:endParaRPr lang="en-GB" sz="1400" dirty="0">
              <a:solidFill>
                <a:schemeClr val="accent2"/>
              </a:solidFill>
            </a:endParaRPr>
          </a:p>
          <a:p>
            <a:pPr marL="285750" indent="-285750">
              <a:lnSpc>
                <a:spcPct val="150000"/>
              </a:lnSpc>
              <a:buFont typeface="Wingdings" panose="05000000000000000000" pitchFamily="2" charset="2"/>
              <a:buChar char="ü"/>
            </a:pPr>
            <a:r>
              <a:rPr lang="ja-JP" altLang="en-US" sz="1600" b="1" dirty="0" smtClean="0">
                <a:solidFill>
                  <a:schemeClr val="accent2"/>
                </a:solidFill>
              </a:rPr>
              <a:t>原油種</a:t>
            </a:r>
            <a:r>
              <a:rPr lang="en-GB" sz="1600" b="1" dirty="0" smtClean="0">
                <a:solidFill>
                  <a:schemeClr val="accent2"/>
                </a:solidFill>
              </a:rPr>
              <a:t>/</a:t>
            </a:r>
            <a:r>
              <a:rPr lang="ja-JP" altLang="en-US" sz="1600" b="1" dirty="0" smtClean="0">
                <a:solidFill>
                  <a:schemeClr val="accent2"/>
                </a:solidFill>
              </a:rPr>
              <a:t>製品油　</a:t>
            </a:r>
            <a:r>
              <a:rPr lang="ja-JP" altLang="en-US" sz="1600" b="1" dirty="0">
                <a:solidFill>
                  <a:schemeClr val="accent2"/>
                </a:solidFill>
              </a:rPr>
              <a:t>変動</a:t>
            </a:r>
            <a:endParaRPr lang="en-GB" sz="1600" b="1" dirty="0">
              <a:solidFill>
                <a:schemeClr val="accent2"/>
              </a:solidFill>
            </a:endParaRPr>
          </a:p>
          <a:p>
            <a:pPr marL="285750" indent="-285750">
              <a:lnSpc>
                <a:spcPct val="150000"/>
              </a:lnSpc>
              <a:buFont typeface="Wingdings" panose="05000000000000000000" pitchFamily="2" charset="2"/>
              <a:buChar char="ü"/>
            </a:pPr>
            <a:endParaRPr lang="en-GB" sz="1400" dirty="0">
              <a:solidFill>
                <a:schemeClr val="accent2"/>
              </a:solidFill>
            </a:endParaRPr>
          </a:p>
        </p:txBody>
      </p:sp>
      <p:pic>
        <p:nvPicPr>
          <p:cNvPr id="7" name="No0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80125" y="1457325"/>
            <a:ext cx="487363" cy="487363"/>
          </a:xfrm>
          <a:prstGeom prst="rect">
            <a:avLst/>
          </a:prstGeom>
        </p:spPr>
      </p:pic>
    </p:spTree>
    <p:custDataLst>
      <p:tags r:id="rId1"/>
    </p:custDataLst>
    <p:extLst>
      <p:ext uri="{BB962C8B-B14F-4D97-AF65-F5344CB8AC3E}">
        <p14:creationId xmlns:p14="http://schemas.microsoft.com/office/powerpoint/2010/main" val="2079149798"/>
      </p:ext>
    </p:extLst>
  </p:cSld>
  <p:clrMapOvr>
    <a:masterClrMapping/>
  </p:clrMapOvr>
  <mc:AlternateContent xmlns:mc="http://schemas.openxmlformats.org/markup-compatibility/2006" xmlns:p14="http://schemas.microsoft.com/office/powerpoint/2010/main">
    <mc:Choice Requires="p14">
      <p:transition spd="slow" p14:dur="2000" advTm="31409"/>
    </mc:Choice>
    <mc:Fallback xmlns="">
      <p:transition spd="slow" advTm="3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0" objId="7"/>
        <p14:stopEvt time="28883"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9D2C6A6-FA69-4590-B706-DF9B5D71FFD4}"/>
              </a:ext>
            </a:extLst>
          </p:cNvPr>
          <p:cNvSpPr>
            <a:spLocks noGrp="1"/>
          </p:cNvSpPr>
          <p:nvPr>
            <p:ph type="title"/>
          </p:nvPr>
        </p:nvSpPr>
        <p:spPr>
          <a:xfrm>
            <a:off x="634107" y="116632"/>
            <a:ext cx="8918258" cy="645195"/>
          </a:xfrm>
        </p:spPr>
        <p:txBody>
          <a:bodyPr/>
          <a:lstStyle/>
          <a:p>
            <a:r>
              <a:rPr lang="ja-JP" altLang="en-US" dirty="0"/>
              <a:t>挑戦</a:t>
            </a:r>
            <a:r>
              <a:rPr lang="en-GB" dirty="0" smtClean="0"/>
              <a:t> </a:t>
            </a:r>
            <a:r>
              <a:rPr lang="en-GB" dirty="0"/>
              <a:t>– </a:t>
            </a:r>
            <a:r>
              <a:rPr lang="ja-JP" altLang="en-US" dirty="0"/>
              <a:t>制限</a:t>
            </a:r>
            <a:r>
              <a:rPr lang="ja-JP" altLang="en-US" dirty="0" smtClean="0"/>
              <a:t>された運転条件下で</a:t>
            </a:r>
            <a:endParaRPr lang="en-GB" dirty="0"/>
          </a:p>
        </p:txBody>
      </p:sp>
      <p:cxnSp>
        <p:nvCxnSpPr>
          <p:cNvPr id="136" name="Straight Arrow Connector 135">
            <a:extLst>
              <a:ext uri="{FF2B5EF4-FFF2-40B4-BE49-F238E27FC236}">
                <a16:creationId xmlns:a16="http://schemas.microsoft.com/office/drawing/2014/main" xmlns="" id="{26457669-9BBE-425B-B08B-13547AF7B09D}"/>
              </a:ext>
            </a:extLst>
          </p:cNvPr>
          <p:cNvCxnSpPr>
            <a:cxnSpLocks/>
          </p:cNvCxnSpPr>
          <p:nvPr/>
        </p:nvCxnSpPr>
        <p:spPr bwMode="auto">
          <a:xfrm flipV="1">
            <a:off x="1298161" y="5778745"/>
            <a:ext cx="1916640"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Arrow Connector 136">
            <a:extLst>
              <a:ext uri="{FF2B5EF4-FFF2-40B4-BE49-F238E27FC236}">
                <a16:creationId xmlns:a16="http://schemas.microsoft.com/office/drawing/2014/main" xmlns="" id="{94D0AFDF-B860-48F9-9EE7-3217B2DFC561}"/>
              </a:ext>
            </a:extLst>
          </p:cNvPr>
          <p:cNvCxnSpPr>
            <a:cxnSpLocks/>
          </p:cNvCxnSpPr>
          <p:nvPr/>
        </p:nvCxnSpPr>
        <p:spPr bwMode="auto">
          <a:xfrm flipV="1">
            <a:off x="6886554" y="5761841"/>
            <a:ext cx="2276010" cy="1"/>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Straight Arrow Connector 137">
            <a:extLst>
              <a:ext uri="{FF2B5EF4-FFF2-40B4-BE49-F238E27FC236}">
                <a16:creationId xmlns:a16="http://schemas.microsoft.com/office/drawing/2014/main" xmlns="" id="{72EA3297-54F5-41B8-AECF-54D30A0FD3F5}"/>
              </a:ext>
            </a:extLst>
          </p:cNvPr>
          <p:cNvCxnSpPr>
            <a:cxnSpLocks/>
          </p:cNvCxnSpPr>
          <p:nvPr/>
        </p:nvCxnSpPr>
        <p:spPr bwMode="auto">
          <a:xfrm flipV="1">
            <a:off x="3662335" y="5778745"/>
            <a:ext cx="910404"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9" name="Group 138">
            <a:extLst>
              <a:ext uri="{FF2B5EF4-FFF2-40B4-BE49-F238E27FC236}">
                <a16:creationId xmlns:a16="http://schemas.microsoft.com/office/drawing/2014/main" xmlns="" id="{D89E052B-32F9-49EE-96B0-3F60E6110B89}"/>
              </a:ext>
            </a:extLst>
          </p:cNvPr>
          <p:cNvGrpSpPr>
            <a:grpSpLocks noChangeAspect="1"/>
          </p:cNvGrpSpPr>
          <p:nvPr/>
        </p:nvGrpSpPr>
        <p:grpSpPr>
          <a:xfrm>
            <a:off x="3089662" y="5432838"/>
            <a:ext cx="687934" cy="687882"/>
            <a:chOff x="3154387" y="3069040"/>
            <a:chExt cx="1440106" cy="1440000"/>
          </a:xfrm>
        </p:grpSpPr>
        <p:sp>
          <p:nvSpPr>
            <p:cNvPr id="140" name="Oval 139">
              <a:extLst>
                <a:ext uri="{FF2B5EF4-FFF2-40B4-BE49-F238E27FC236}">
                  <a16:creationId xmlns:a16="http://schemas.microsoft.com/office/drawing/2014/main" xmlns="" id="{590E51D4-47FC-4DFF-826D-442DA068854B}"/>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w="6350">
                  <a:solidFill>
                    <a:prstClr val="black"/>
                  </a:solidFill>
                </a:ln>
                <a:solidFill>
                  <a:prstClr val="white"/>
                </a:solidFill>
                <a:effectLst/>
                <a:uLnTx/>
                <a:uFillTx/>
                <a:latin typeface="Arial" panose="020B0604020202020204" pitchFamily="34" charset="0"/>
                <a:cs typeface="Arial" panose="020B0604020202020204" pitchFamily="34" charset="0"/>
              </a:endParaRPr>
            </a:p>
          </p:txBody>
        </p:sp>
        <p:sp>
          <p:nvSpPr>
            <p:cNvPr id="141" name="Freeform 34">
              <a:extLst>
                <a:ext uri="{FF2B5EF4-FFF2-40B4-BE49-F238E27FC236}">
                  <a16:creationId xmlns:a16="http://schemas.microsoft.com/office/drawing/2014/main" xmlns="" id="{6481F527-55DE-4B86-BA73-1BA95056B911}"/>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142" name="Straight Connector 141">
              <a:extLst>
                <a:ext uri="{FF2B5EF4-FFF2-40B4-BE49-F238E27FC236}">
                  <a16:creationId xmlns:a16="http://schemas.microsoft.com/office/drawing/2014/main" xmlns="" id="{AF3A07D0-D76A-415C-BBC3-E489F380FF33}"/>
                </a:ext>
              </a:extLst>
            </p:cNvPr>
            <p:cNvCxnSpPr>
              <a:endCxn id="140"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143" name="Straight Arrow Connector 142">
              <a:extLst>
                <a:ext uri="{FF2B5EF4-FFF2-40B4-BE49-F238E27FC236}">
                  <a16:creationId xmlns:a16="http://schemas.microsoft.com/office/drawing/2014/main" xmlns="" id="{648C0079-F2A9-4B3F-938C-9F97BE1BAA0D}"/>
                </a:ext>
              </a:extLst>
            </p:cNvPr>
            <p:cNvCxnSpPr>
              <a:stCxn id="140"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grpSp>
        <p:nvGrpSpPr>
          <p:cNvPr id="144" name="Group 143">
            <a:extLst>
              <a:ext uri="{FF2B5EF4-FFF2-40B4-BE49-F238E27FC236}">
                <a16:creationId xmlns:a16="http://schemas.microsoft.com/office/drawing/2014/main" xmlns="" id="{21DD4140-2886-4D1E-9E68-413A96FCD988}"/>
              </a:ext>
            </a:extLst>
          </p:cNvPr>
          <p:cNvGrpSpPr/>
          <p:nvPr/>
        </p:nvGrpSpPr>
        <p:grpSpPr>
          <a:xfrm>
            <a:off x="4581157" y="5380922"/>
            <a:ext cx="456049" cy="608066"/>
            <a:chOff x="5256954" y="4343724"/>
            <a:chExt cx="342636" cy="456849"/>
          </a:xfrm>
        </p:grpSpPr>
        <p:sp>
          <p:nvSpPr>
            <p:cNvPr id="145" name="Freeform 14">
              <a:extLst>
                <a:ext uri="{FF2B5EF4-FFF2-40B4-BE49-F238E27FC236}">
                  <a16:creationId xmlns:a16="http://schemas.microsoft.com/office/drawing/2014/main" xmlns="" id="{EDCC677F-8001-4EBA-AC11-DB2EAB3A01BD}"/>
                </a:ext>
              </a:extLst>
            </p:cNvPr>
            <p:cNvSpPr/>
            <p:nvPr/>
          </p:nvSpPr>
          <p:spPr>
            <a:xfrm>
              <a:off x="5256954" y="4343724"/>
              <a:ext cx="342636" cy="456849"/>
            </a:xfrm>
            <a:custGeom>
              <a:avLst/>
              <a:gdLst>
                <a:gd name="connsiteX0" fmla="*/ 723900 w 2171700"/>
                <a:gd name="connsiteY0" fmla="*/ 0 h 3604260"/>
                <a:gd name="connsiteX1" fmla="*/ 723900 w 2171700"/>
                <a:gd name="connsiteY1" fmla="*/ 731520 h 3604260"/>
                <a:gd name="connsiteX2" fmla="*/ 0 w 2171700"/>
                <a:gd name="connsiteY2" fmla="*/ 1440180 h 3604260"/>
                <a:gd name="connsiteX3" fmla="*/ 0 w 2171700"/>
                <a:gd name="connsiteY3" fmla="*/ 3604260 h 3604260"/>
                <a:gd name="connsiteX4" fmla="*/ 2171700 w 2171700"/>
                <a:gd name="connsiteY4" fmla="*/ 3604260 h 3604260"/>
                <a:gd name="connsiteX5" fmla="*/ 2164080 w 2171700"/>
                <a:gd name="connsiteY5" fmla="*/ 1447800 h 3604260"/>
                <a:gd name="connsiteX6" fmla="*/ 1447800 w 2171700"/>
                <a:gd name="connsiteY6" fmla="*/ 731520 h 3604260"/>
                <a:gd name="connsiteX7" fmla="*/ 1447800 w 2171700"/>
                <a:gd name="connsiteY7" fmla="*/ 15240 h 3604260"/>
                <a:gd name="connsiteX8" fmla="*/ 723900 w 2171700"/>
                <a:gd name="connsiteY8" fmla="*/ 0 h 3604260"/>
                <a:gd name="connsiteX0" fmla="*/ 717550 w 2171700"/>
                <a:gd name="connsiteY0" fmla="*/ 635 h 3589020"/>
                <a:gd name="connsiteX1" fmla="*/ 723900 w 2171700"/>
                <a:gd name="connsiteY1" fmla="*/ 716280 h 3589020"/>
                <a:gd name="connsiteX2" fmla="*/ 0 w 2171700"/>
                <a:gd name="connsiteY2" fmla="*/ 1424940 h 3589020"/>
                <a:gd name="connsiteX3" fmla="*/ 0 w 2171700"/>
                <a:gd name="connsiteY3" fmla="*/ 3589020 h 3589020"/>
                <a:gd name="connsiteX4" fmla="*/ 2171700 w 2171700"/>
                <a:gd name="connsiteY4" fmla="*/ 3589020 h 3589020"/>
                <a:gd name="connsiteX5" fmla="*/ 2164080 w 2171700"/>
                <a:gd name="connsiteY5" fmla="*/ 1432560 h 3589020"/>
                <a:gd name="connsiteX6" fmla="*/ 1447800 w 2171700"/>
                <a:gd name="connsiteY6" fmla="*/ 716280 h 3589020"/>
                <a:gd name="connsiteX7" fmla="*/ 1447800 w 2171700"/>
                <a:gd name="connsiteY7" fmla="*/ 0 h 3589020"/>
                <a:gd name="connsiteX8" fmla="*/ 717550 w 2171700"/>
                <a:gd name="connsiteY8" fmla="*/ 635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589020">
                  <a:moveTo>
                    <a:pt x="717550" y="635"/>
                  </a:moveTo>
                  <a:cubicBezTo>
                    <a:pt x="719667" y="239183"/>
                    <a:pt x="721783" y="477732"/>
                    <a:pt x="723900" y="716280"/>
                  </a:cubicBezTo>
                  <a:lnTo>
                    <a:pt x="0" y="1424940"/>
                  </a:lnTo>
                  <a:lnTo>
                    <a:pt x="0" y="3589020"/>
                  </a:lnTo>
                  <a:lnTo>
                    <a:pt x="2171700" y="3589020"/>
                  </a:lnTo>
                  <a:lnTo>
                    <a:pt x="2164080" y="1432560"/>
                  </a:lnTo>
                  <a:lnTo>
                    <a:pt x="1447800" y="716280"/>
                  </a:lnTo>
                  <a:lnTo>
                    <a:pt x="1447800" y="0"/>
                  </a:lnTo>
                  <a:lnTo>
                    <a:pt x="717550" y="635"/>
                  </a:lnTo>
                  <a:close/>
                </a:path>
              </a:pathLst>
            </a:custGeom>
            <a:gradFill flip="none" rotWithShape="1">
              <a:gsLst>
                <a:gs pos="0">
                  <a:srgbClr val="FFF200"/>
                </a:gs>
                <a:gs pos="45000">
                  <a:srgbClr val="FF7A00"/>
                </a:gs>
                <a:gs pos="70000">
                  <a:srgbClr val="FF0300"/>
                </a:gs>
                <a:gs pos="100000">
                  <a:srgbClr val="4D0808"/>
                </a:gs>
              </a:gsLst>
              <a:lin ang="54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146" name="Freeform 16">
              <a:extLst>
                <a:ext uri="{FF2B5EF4-FFF2-40B4-BE49-F238E27FC236}">
                  <a16:creationId xmlns:a16="http://schemas.microsoft.com/office/drawing/2014/main" xmlns="" id="{163F3D51-9E7F-48A5-A6E7-7236D366A4DB}"/>
                </a:ext>
              </a:extLst>
            </p:cNvPr>
            <p:cNvSpPr/>
            <p:nvPr/>
          </p:nvSpPr>
          <p:spPr>
            <a:xfrm>
              <a:off x="5369961" y="4623361"/>
              <a:ext cx="228424" cy="92146"/>
            </a:xfrm>
            <a:custGeom>
              <a:avLst/>
              <a:gdLst>
                <a:gd name="connsiteX0" fmla="*/ 1440180 w 1447800"/>
                <a:gd name="connsiteY0" fmla="*/ 0 h 723900"/>
                <a:gd name="connsiteX1" fmla="*/ 0 w 1447800"/>
                <a:gd name="connsiteY1" fmla="*/ 0 h 723900"/>
                <a:gd name="connsiteX2" fmla="*/ 723900 w 1447800"/>
                <a:gd name="connsiteY2" fmla="*/ 365760 h 723900"/>
                <a:gd name="connsiteX3" fmla="*/ 0 w 1447800"/>
                <a:gd name="connsiteY3" fmla="*/ 723900 h 723900"/>
                <a:gd name="connsiteX4" fmla="*/ 1447800 w 1447800"/>
                <a:gd name="connsiteY4" fmla="*/ 7239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723900">
                  <a:moveTo>
                    <a:pt x="1440180" y="0"/>
                  </a:moveTo>
                  <a:lnTo>
                    <a:pt x="0" y="0"/>
                  </a:lnTo>
                  <a:lnTo>
                    <a:pt x="723900" y="365760"/>
                  </a:lnTo>
                  <a:lnTo>
                    <a:pt x="0" y="723900"/>
                  </a:lnTo>
                  <a:lnTo>
                    <a:pt x="1447800" y="723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grpSp>
      <p:cxnSp>
        <p:nvCxnSpPr>
          <p:cNvPr id="147" name="Straight Arrow Connector 146">
            <a:extLst>
              <a:ext uri="{FF2B5EF4-FFF2-40B4-BE49-F238E27FC236}">
                <a16:creationId xmlns:a16="http://schemas.microsoft.com/office/drawing/2014/main" xmlns="" id="{D402BDD2-263C-4E49-8FA7-FFCB935D29F7}"/>
              </a:ext>
            </a:extLst>
          </p:cNvPr>
          <p:cNvCxnSpPr>
            <a:cxnSpLocks/>
          </p:cNvCxnSpPr>
          <p:nvPr/>
        </p:nvCxnSpPr>
        <p:spPr bwMode="auto">
          <a:xfrm>
            <a:off x="5020537" y="5753389"/>
            <a:ext cx="1293732"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 name="Rounded Rectangle 66">
            <a:extLst>
              <a:ext uri="{FF2B5EF4-FFF2-40B4-BE49-F238E27FC236}">
                <a16:creationId xmlns:a16="http://schemas.microsoft.com/office/drawing/2014/main" xmlns="" id="{E76B6470-22C1-4B1D-A3BD-89D87A29B2B1}"/>
              </a:ext>
            </a:extLst>
          </p:cNvPr>
          <p:cNvSpPr/>
          <p:nvPr/>
        </p:nvSpPr>
        <p:spPr bwMode="auto">
          <a:xfrm>
            <a:off x="6303962" y="1589835"/>
            <a:ext cx="584575" cy="455202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nvGrpSpPr>
          <p:cNvPr id="149" name="Group 148">
            <a:extLst>
              <a:ext uri="{FF2B5EF4-FFF2-40B4-BE49-F238E27FC236}">
                <a16:creationId xmlns:a16="http://schemas.microsoft.com/office/drawing/2014/main" xmlns="" id="{348D94A2-E4CD-4DAE-BC34-4B1CB9E7E037}"/>
              </a:ext>
            </a:extLst>
          </p:cNvPr>
          <p:cNvGrpSpPr/>
          <p:nvPr/>
        </p:nvGrpSpPr>
        <p:grpSpPr>
          <a:xfrm>
            <a:off x="5615446" y="3691256"/>
            <a:ext cx="700350" cy="473301"/>
            <a:chOff x="5519681" y="2844566"/>
            <a:chExt cx="526183" cy="355598"/>
          </a:xfrm>
        </p:grpSpPr>
        <p:grpSp>
          <p:nvGrpSpPr>
            <p:cNvPr id="150" name="Group 149">
              <a:extLst>
                <a:ext uri="{FF2B5EF4-FFF2-40B4-BE49-F238E27FC236}">
                  <a16:creationId xmlns:a16="http://schemas.microsoft.com/office/drawing/2014/main" xmlns="" id="{F6BF5962-CC7A-44A0-9C5D-E6B581A1A5F2}"/>
                </a:ext>
              </a:extLst>
            </p:cNvPr>
            <p:cNvGrpSpPr>
              <a:grpSpLocks noChangeAspect="1"/>
            </p:cNvGrpSpPr>
            <p:nvPr/>
          </p:nvGrpSpPr>
          <p:grpSpPr>
            <a:xfrm>
              <a:off x="5519681" y="2889794"/>
              <a:ext cx="288000" cy="287979"/>
              <a:chOff x="5386635" y="3026633"/>
              <a:chExt cx="1440106" cy="1440000"/>
            </a:xfrm>
          </p:grpSpPr>
          <p:sp>
            <p:nvSpPr>
              <p:cNvPr id="153" name="Oval 152">
                <a:extLst>
                  <a:ext uri="{FF2B5EF4-FFF2-40B4-BE49-F238E27FC236}">
                    <a16:creationId xmlns:a16="http://schemas.microsoft.com/office/drawing/2014/main" xmlns="" id="{B88B346F-E395-44A8-85C5-D210FB94820D}"/>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54" name="Freeform 49">
                <a:extLst>
                  <a:ext uri="{FF2B5EF4-FFF2-40B4-BE49-F238E27FC236}">
                    <a16:creationId xmlns:a16="http://schemas.microsoft.com/office/drawing/2014/main" xmlns="" id="{C265533E-AC50-4084-91E5-98DD9E4B77F9}"/>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5" name="Straight Connector 154">
                <a:extLst>
                  <a:ext uri="{FF2B5EF4-FFF2-40B4-BE49-F238E27FC236}">
                    <a16:creationId xmlns:a16="http://schemas.microsoft.com/office/drawing/2014/main" xmlns="" id="{21E765FD-F696-4210-8ADA-E9562A0D3D4D}"/>
                  </a:ext>
                </a:extLst>
              </p:cNvPr>
              <p:cNvCxnSpPr>
                <a:endCxn id="153"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xmlns="" id="{86EF9630-D52C-4180-8CEE-9E71EA51284C}"/>
                  </a:ext>
                </a:extLst>
              </p:cNvPr>
              <p:cNvCxnSpPr>
                <a:stCxn id="153"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51" name="Straight Arrow Connector 139">
              <a:extLst>
                <a:ext uri="{FF2B5EF4-FFF2-40B4-BE49-F238E27FC236}">
                  <a16:creationId xmlns:a16="http://schemas.microsoft.com/office/drawing/2014/main" xmlns="" id="{C6612C63-5B1D-448A-A86E-8CB6A425D3C1}"/>
                </a:ext>
              </a:extLst>
            </p:cNvPr>
            <p:cNvCxnSpPr>
              <a:cxnSpLocks/>
            </p:cNvCxnSpPr>
            <p:nvPr/>
          </p:nvCxnSpPr>
          <p:spPr bwMode="auto">
            <a:xfrm rot="16200000" flipH="1">
              <a:off x="5818778" y="2973077"/>
              <a:ext cx="72000" cy="3821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Straight Arrow Connector 139">
              <a:extLst>
                <a:ext uri="{FF2B5EF4-FFF2-40B4-BE49-F238E27FC236}">
                  <a16:creationId xmlns:a16="http://schemas.microsoft.com/office/drawing/2014/main" xmlns="" id="{AAB4DD89-C224-4551-95FB-85735DCA49CE}"/>
                </a:ext>
              </a:extLst>
            </p:cNvPr>
            <p:cNvCxnSpPr>
              <a:cxnSpLocks/>
            </p:cNvCxnSpPr>
            <p:nvPr/>
          </p:nvCxnSpPr>
          <p:spPr bwMode="auto">
            <a:xfrm rot="5400000" flipH="1" flipV="1">
              <a:off x="5809778" y="2698479"/>
              <a:ext cx="90000" cy="382173"/>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156">
            <a:extLst>
              <a:ext uri="{FF2B5EF4-FFF2-40B4-BE49-F238E27FC236}">
                <a16:creationId xmlns:a16="http://schemas.microsoft.com/office/drawing/2014/main" xmlns="" id="{5AF42AEE-57CE-4A09-BE85-F83FD21B7249}"/>
              </a:ext>
            </a:extLst>
          </p:cNvPr>
          <p:cNvGrpSpPr/>
          <p:nvPr/>
        </p:nvGrpSpPr>
        <p:grpSpPr>
          <a:xfrm>
            <a:off x="5615446" y="2811238"/>
            <a:ext cx="700350" cy="473301"/>
            <a:chOff x="5047241" y="3388193"/>
            <a:chExt cx="526183" cy="355598"/>
          </a:xfrm>
        </p:grpSpPr>
        <p:grpSp>
          <p:nvGrpSpPr>
            <p:cNvPr id="158" name="Group 157">
              <a:extLst>
                <a:ext uri="{FF2B5EF4-FFF2-40B4-BE49-F238E27FC236}">
                  <a16:creationId xmlns:a16="http://schemas.microsoft.com/office/drawing/2014/main" xmlns="" id="{E8248BEF-F68A-437D-9186-2E6A95A483D7}"/>
                </a:ext>
              </a:extLst>
            </p:cNvPr>
            <p:cNvGrpSpPr>
              <a:grpSpLocks noChangeAspect="1"/>
            </p:cNvGrpSpPr>
            <p:nvPr/>
          </p:nvGrpSpPr>
          <p:grpSpPr>
            <a:xfrm>
              <a:off x="5047241" y="3433421"/>
              <a:ext cx="288000" cy="287979"/>
              <a:chOff x="5386635" y="3026633"/>
              <a:chExt cx="1440106" cy="1440000"/>
            </a:xfrm>
          </p:grpSpPr>
          <p:sp>
            <p:nvSpPr>
              <p:cNvPr id="161" name="Oval 160">
                <a:extLst>
                  <a:ext uri="{FF2B5EF4-FFF2-40B4-BE49-F238E27FC236}">
                    <a16:creationId xmlns:a16="http://schemas.microsoft.com/office/drawing/2014/main" xmlns="" id="{73455C3F-24D5-4811-A33D-32B2A8530DD6}"/>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62" name="Freeform 49">
                <a:extLst>
                  <a:ext uri="{FF2B5EF4-FFF2-40B4-BE49-F238E27FC236}">
                    <a16:creationId xmlns:a16="http://schemas.microsoft.com/office/drawing/2014/main" xmlns="" id="{25969238-3D3B-4BEB-BB57-97CFD562AF78}"/>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3" name="Straight Connector 162">
                <a:extLst>
                  <a:ext uri="{FF2B5EF4-FFF2-40B4-BE49-F238E27FC236}">
                    <a16:creationId xmlns:a16="http://schemas.microsoft.com/office/drawing/2014/main" xmlns="" id="{38E607EF-7E52-4D2B-9B63-D37699057C17}"/>
                  </a:ext>
                </a:extLst>
              </p:cNvPr>
              <p:cNvCxnSpPr>
                <a:endCxn id="161"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xmlns="" id="{52DBB4AF-B248-420D-8218-D21A6AB0F681}"/>
                  </a:ext>
                </a:extLst>
              </p:cNvPr>
              <p:cNvCxnSpPr>
                <a:stCxn id="161"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59" name="Straight Arrow Connector 139">
              <a:extLst>
                <a:ext uri="{FF2B5EF4-FFF2-40B4-BE49-F238E27FC236}">
                  <a16:creationId xmlns:a16="http://schemas.microsoft.com/office/drawing/2014/main" xmlns="" id="{4A889230-FC22-4291-BB2D-2D17DD206D21}"/>
                </a:ext>
              </a:extLst>
            </p:cNvPr>
            <p:cNvCxnSpPr>
              <a:cxnSpLocks/>
            </p:cNvCxnSpPr>
            <p:nvPr/>
          </p:nvCxnSpPr>
          <p:spPr bwMode="auto">
            <a:xfrm rot="16200000" flipH="1">
              <a:off x="5346338" y="3516704"/>
              <a:ext cx="72000" cy="3821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Straight Arrow Connector 139">
              <a:extLst>
                <a:ext uri="{FF2B5EF4-FFF2-40B4-BE49-F238E27FC236}">
                  <a16:creationId xmlns:a16="http://schemas.microsoft.com/office/drawing/2014/main" xmlns="" id="{B8E6D538-B2F2-4FD1-BD4A-D92AC58161B0}"/>
                </a:ext>
              </a:extLst>
            </p:cNvPr>
            <p:cNvCxnSpPr>
              <a:cxnSpLocks/>
            </p:cNvCxnSpPr>
            <p:nvPr/>
          </p:nvCxnSpPr>
          <p:spPr bwMode="auto">
            <a:xfrm rot="5400000" flipH="1" flipV="1">
              <a:off x="5337338" y="3242106"/>
              <a:ext cx="90000" cy="382173"/>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5" name="Group 164">
            <a:extLst>
              <a:ext uri="{FF2B5EF4-FFF2-40B4-BE49-F238E27FC236}">
                <a16:creationId xmlns:a16="http://schemas.microsoft.com/office/drawing/2014/main" xmlns="" id="{2FD3A3C4-91E3-4EB0-A2B6-B2626F775E4B}"/>
              </a:ext>
            </a:extLst>
          </p:cNvPr>
          <p:cNvGrpSpPr/>
          <p:nvPr/>
        </p:nvGrpSpPr>
        <p:grpSpPr>
          <a:xfrm>
            <a:off x="5615446" y="1931219"/>
            <a:ext cx="700350" cy="473301"/>
            <a:chOff x="5047241" y="3388193"/>
            <a:chExt cx="526183" cy="355598"/>
          </a:xfrm>
        </p:grpSpPr>
        <p:grpSp>
          <p:nvGrpSpPr>
            <p:cNvPr id="166" name="Group 165">
              <a:extLst>
                <a:ext uri="{FF2B5EF4-FFF2-40B4-BE49-F238E27FC236}">
                  <a16:creationId xmlns:a16="http://schemas.microsoft.com/office/drawing/2014/main" xmlns="" id="{BA37D112-E286-4F34-8E42-BCAE6E77152B}"/>
                </a:ext>
              </a:extLst>
            </p:cNvPr>
            <p:cNvGrpSpPr>
              <a:grpSpLocks noChangeAspect="1"/>
            </p:cNvGrpSpPr>
            <p:nvPr/>
          </p:nvGrpSpPr>
          <p:grpSpPr>
            <a:xfrm>
              <a:off x="5047241" y="3433421"/>
              <a:ext cx="288000" cy="287979"/>
              <a:chOff x="5386635" y="3026633"/>
              <a:chExt cx="1440106" cy="1440000"/>
            </a:xfrm>
          </p:grpSpPr>
          <p:sp>
            <p:nvSpPr>
              <p:cNvPr id="169" name="Oval 168">
                <a:extLst>
                  <a:ext uri="{FF2B5EF4-FFF2-40B4-BE49-F238E27FC236}">
                    <a16:creationId xmlns:a16="http://schemas.microsoft.com/office/drawing/2014/main" xmlns="" id="{00B2624F-A147-4A6C-9BA4-6C242000B6BB}"/>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70" name="Freeform 49">
                <a:extLst>
                  <a:ext uri="{FF2B5EF4-FFF2-40B4-BE49-F238E27FC236}">
                    <a16:creationId xmlns:a16="http://schemas.microsoft.com/office/drawing/2014/main" xmlns="" id="{806932DA-F933-4A23-B8FC-CF35308D98A0}"/>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1" name="Straight Connector 170">
                <a:extLst>
                  <a:ext uri="{FF2B5EF4-FFF2-40B4-BE49-F238E27FC236}">
                    <a16:creationId xmlns:a16="http://schemas.microsoft.com/office/drawing/2014/main" xmlns="" id="{110831D5-48E5-4FE7-8583-4F268EF979B8}"/>
                  </a:ext>
                </a:extLst>
              </p:cNvPr>
              <p:cNvCxnSpPr>
                <a:endCxn id="169"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xmlns="" id="{3277E4FB-7C27-45BF-B9EB-86AEF423C109}"/>
                  </a:ext>
                </a:extLst>
              </p:cNvPr>
              <p:cNvCxnSpPr>
                <a:stCxn id="169"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67" name="Straight Arrow Connector 139">
              <a:extLst>
                <a:ext uri="{FF2B5EF4-FFF2-40B4-BE49-F238E27FC236}">
                  <a16:creationId xmlns:a16="http://schemas.microsoft.com/office/drawing/2014/main" xmlns="" id="{49D7B360-96C5-4821-B821-DFB5751832FE}"/>
                </a:ext>
              </a:extLst>
            </p:cNvPr>
            <p:cNvCxnSpPr>
              <a:cxnSpLocks/>
            </p:cNvCxnSpPr>
            <p:nvPr/>
          </p:nvCxnSpPr>
          <p:spPr bwMode="auto">
            <a:xfrm rot="16200000" flipH="1">
              <a:off x="5346338" y="3516704"/>
              <a:ext cx="72000" cy="3821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Straight Arrow Connector 139">
              <a:extLst>
                <a:ext uri="{FF2B5EF4-FFF2-40B4-BE49-F238E27FC236}">
                  <a16:creationId xmlns:a16="http://schemas.microsoft.com/office/drawing/2014/main" xmlns="" id="{3A742759-76ED-4568-8431-A6093C129064}"/>
                </a:ext>
              </a:extLst>
            </p:cNvPr>
            <p:cNvCxnSpPr>
              <a:cxnSpLocks/>
            </p:cNvCxnSpPr>
            <p:nvPr/>
          </p:nvCxnSpPr>
          <p:spPr bwMode="auto">
            <a:xfrm rot="5400000" flipH="1" flipV="1">
              <a:off x="5337338" y="3242106"/>
              <a:ext cx="90000" cy="382173"/>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3" name="Rounded Rectangle 24">
            <a:extLst>
              <a:ext uri="{FF2B5EF4-FFF2-40B4-BE49-F238E27FC236}">
                <a16:creationId xmlns:a16="http://schemas.microsoft.com/office/drawing/2014/main" xmlns="" id="{CABAF6E8-748D-41B1-B61A-63EAAC23944A}"/>
              </a:ext>
            </a:extLst>
          </p:cNvPr>
          <p:cNvSpPr/>
          <p:nvPr/>
        </p:nvSpPr>
        <p:spPr>
          <a:xfrm>
            <a:off x="7386523" y="1314438"/>
            <a:ext cx="119790" cy="203210"/>
          </a:xfrm>
          <a:prstGeom prst="roundRect">
            <a:avLst>
              <a:gd name="adj" fmla="val 50000"/>
            </a:avLst>
          </a:pr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ounded Rectangle 1">
            <a:extLst>
              <a:ext uri="{FF2B5EF4-FFF2-40B4-BE49-F238E27FC236}">
                <a16:creationId xmlns:a16="http://schemas.microsoft.com/office/drawing/2014/main" xmlns="" id="{1B520AA6-7AC9-4B93-9D74-5B8A4A58A9B2}"/>
              </a:ext>
            </a:extLst>
          </p:cNvPr>
          <p:cNvSpPr/>
          <p:nvPr/>
        </p:nvSpPr>
        <p:spPr>
          <a:xfrm>
            <a:off x="6919949" y="1113568"/>
            <a:ext cx="718740" cy="289892"/>
          </a:xfrm>
          <a:prstGeom prst="roundRect">
            <a:avLst>
              <a:gd name="adj" fmla="val 38655"/>
            </a:avLst>
          </a:prstGeom>
          <a:gradFill flip="none" rotWithShape="1">
            <a:gsLst>
              <a:gs pos="0">
                <a:schemeClr val="bg1">
                  <a:lumMod val="50000"/>
                </a:schemeClr>
              </a:gs>
              <a:gs pos="50000">
                <a:schemeClr val="bg1">
                  <a:lumMod val="95000"/>
                </a:schemeClr>
              </a:gs>
              <a:gs pos="100000">
                <a:schemeClr val="bg1">
                  <a:lumMod val="50000"/>
                </a:schemeClr>
              </a:gs>
            </a:gsLst>
            <a:lin ang="5400000" scaled="0"/>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xmlns="" id="{33B28F99-B0C3-426A-9D51-FCAA7586BBDE}"/>
              </a:ext>
            </a:extLst>
          </p:cNvPr>
          <p:cNvSpPr/>
          <p:nvPr/>
        </p:nvSpPr>
        <p:spPr>
          <a:xfrm>
            <a:off x="6468501" y="1130516"/>
            <a:ext cx="255524" cy="25552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76" name="Freeform 49">
            <a:extLst>
              <a:ext uri="{FF2B5EF4-FFF2-40B4-BE49-F238E27FC236}">
                <a16:creationId xmlns:a16="http://schemas.microsoft.com/office/drawing/2014/main" xmlns="" id="{8AC63340-BE01-41E4-A658-1A3EB5076E16}"/>
              </a:ext>
            </a:extLst>
          </p:cNvPr>
          <p:cNvSpPr/>
          <p:nvPr/>
        </p:nvSpPr>
        <p:spPr>
          <a:xfrm>
            <a:off x="6468682" y="1201207"/>
            <a:ext cx="255006" cy="128453"/>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7" name="Straight Connector 176">
            <a:extLst>
              <a:ext uri="{FF2B5EF4-FFF2-40B4-BE49-F238E27FC236}">
                <a16:creationId xmlns:a16="http://schemas.microsoft.com/office/drawing/2014/main" xmlns="" id="{A1AA2E07-6BEC-43F2-9779-BBA13990DDC8}"/>
              </a:ext>
            </a:extLst>
          </p:cNvPr>
          <p:cNvCxnSpPr>
            <a:endCxn id="175" idx="7"/>
          </p:cNvCxnSpPr>
          <p:nvPr/>
        </p:nvCxnSpPr>
        <p:spPr>
          <a:xfrm flipH="1">
            <a:off x="6686604" y="1066613"/>
            <a:ext cx="101309" cy="101322"/>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xmlns="" id="{843209B4-FC1D-4F61-BE40-B1B378D160CD}"/>
              </a:ext>
            </a:extLst>
          </p:cNvPr>
          <p:cNvCxnSpPr>
            <a:stCxn id="175" idx="3"/>
          </p:cNvCxnSpPr>
          <p:nvPr/>
        </p:nvCxnSpPr>
        <p:spPr>
          <a:xfrm flipH="1">
            <a:off x="6404585" y="1348619"/>
            <a:ext cx="101337" cy="101294"/>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32">
            <a:extLst>
              <a:ext uri="{FF2B5EF4-FFF2-40B4-BE49-F238E27FC236}">
                <a16:creationId xmlns:a16="http://schemas.microsoft.com/office/drawing/2014/main" xmlns="" id="{31D7DA71-D7B3-4DC9-BA34-5394F69055E1}"/>
              </a:ext>
            </a:extLst>
          </p:cNvPr>
          <p:cNvCxnSpPr>
            <a:cxnSpLocks/>
            <a:stCxn id="175" idx="6"/>
            <a:endCxn id="174" idx="1"/>
          </p:cNvCxnSpPr>
          <p:nvPr/>
        </p:nvCxnSpPr>
        <p:spPr bwMode="auto">
          <a:xfrm>
            <a:off x="6724025" y="1258278"/>
            <a:ext cx="195924" cy="236"/>
          </a:xfrm>
          <a:prstGeom prst="straightConnector1">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0" name="Oval 179">
            <a:extLst>
              <a:ext uri="{FF2B5EF4-FFF2-40B4-BE49-F238E27FC236}">
                <a16:creationId xmlns:a16="http://schemas.microsoft.com/office/drawing/2014/main" xmlns="" id="{91541548-291D-45C1-A6A4-FCC6C2320E0B}"/>
              </a:ext>
            </a:extLst>
          </p:cNvPr>
          <p:cNvSpPr/>
          <p:nvPr/>
        </p:nvSpPr>
        <p:spPr>
          <a:xfrm>
            <a:off x="7855155" y="1629201"/>
            <a:ext cx="255524" cy="25552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81" name="Freeform 49">
            <a:extLst>
              <a:ext uri="{FF2B5EF4-FFF2-40B4-BE49-F238E27FC236}">
                <a16:creationId xmlns:a16="http://schemas.microsoft.com/office/drawing/2014/main" xmlns="" id="{0E456C31-41EB-495B-BE92-31978DD399D8}"/>
              </a:ext>
            </a:extLst>
          </p:cNvPr>
          <p:cNvSpPr/>
          <p:nvPr/>
        </p:nvSpPr>
        <p:spPr>
          <a:xfrm>
            <a:off x="7855336" y="1692749"/>
            <a:ext cx="255006" cy="128453"/>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2" name="Straight Connector 181">
            <a:extLst>
              <a:ext uri="{FF2B5EF4-FFF2-40B4-BE49-F238E27FC236}">
                <a16:creationId xmlns:a16="http://schemas.microsoft.com/office/drawing/2014/main" xmlns="" id="{44A35ECE-2CFC-464B-9585-B8235200454B}"/>
              </a:ext>
            </a:extLst>
          </p:cNvPr>
          <p:cNvCxnSpPr>
            <a:endCxn id="180" idx="7"/>
          </p:cNvCxnSpPr>
          <p:nvPr/>
        </p:nvCxnSpPr>
        <p:spPr>
          <a:xfrm flipH="1">
            <a:off x="8073258" y="1565298"/>
            <a:ext cx="101309" cy="101322"/>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xmlns="" id="{0EB9CA4A-DFD6-40CB-B26A-A442319CAB0C}"/>
              </a:ext>
            </a:extLst>
          </p:cNvPr>
          <p:cNvCxnSpPr>
            <a:stCxn id="180" idx="3"/>
          </p:cNvCxnSpPr>
          <p:nvPr/>
        </p:nvCxnSpPr>
        <p:spPr>
          <a:xfrm flipH="1">
            <a:off x="7791239" y="1847304"/>
            <a:ext cx="101337" cy="101294"/>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39">
            <a:extLst>
              <a:ext uri="{FF2B5EF4-FFF2-40B4-BE49-F238E27FC236}">
                <a16:creationId xmlns:a16="http://schemas.microsoft.com/office/drawing/2014/main" xmlns="" id="{A02DCE8B-E3F4-4CA2-AE75-35DE269EB1E9}"/>
              </a:ext>
            </a:extLst>
          </p:cNvPr>
          <p:cNvCxnSpPr>
            <a:cxnSpLocks/>
            <a:stCxn id="174" idx="2"/>
          </p:cNvCxnSpPr>
          <p:nvPr/>
        </p:nvCxnSpPr>
        <p:spPr bwMode="auto">
          <a:xfrm rot="5400000">
            <a:off x="6886407" y="1365126"/>
            <a:ext cx="354578" cy="431244"/>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Straight Arrow Connector 139">
            <a:extLst>
              <a:ext uri="{FF2B5EF4-FFF2-40B4-BE49-F238E27FC236}">
                <a16:creationId xmlns:a16="http://schemas.microsoft.com/office/drawing/2014/main" xmlns="" id="{F0126FCB-F152-4360-A169-1D83FA3930FF}"/>
              </a:ext>
            </a:extLst>
          </p:cNvPr>
          <p:cNvCxnSpPr>
            <a:cxnSpLocks/>
            <a:stCxn id="174" idx="2"/>
            <a:endCxn id="180" idx="2"/>
          </p:cNvCxnSpPr>
          <p:nvPr/>
        </p:nvCxnSpPr>
        <p:spPr bwMode="auto">
          <a:xfrm rot="16200000" flipH="1">
            <a:off x="7390485" y="1292293"/>
            <a:ext cx="353504" cy="575836"/>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Straight Arrow Connector 139">
            <a:extLst>
              <a:ext uri="{FF2B5EF4-FFF2-40B4-BE49-F238E27FC236}">
                <a16:creationId xmlns:a16="http://schemas.microsoft.com/office/drawing/2014/main" xmlns="" id="{7A24D8F6-D6E0-4F12-A093-224673679A4C}"/>
              </a:ext>
            </a:extLst>
          </p:cNvPr>
          <p:cNvCxnSpPr>
            <a:cxnSpLocks/>
            <a:stCxn id="180" idx="6"/>
          </p:cNvCxnSpPr>
          <p:nvPr/>
        </p:nvCxnSpPr>
        <p:spPr bwMode="auto">
          <a:xfrm flipV="1">
            <a:off x="8110679" y="1754818"/>
            <a:ext cx="383328" cy="2146"/>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Straight Arrow Connector 139">
            <a:extLst>
              <a:ext uri="{FF2B5EF4-FFF2-40B4-BE49-F238E27FC236}">
                <a16:creationId xmlns:a16="http://schemas.microsoft.com/office/drawing/2014/main" xmlns="" id="{7C88BA87-CD46-477C-A552-FA9EE73942D3}"/>
              </a:ext>
            </a:extLst>
          </p:cNvPr>
          <p:cNvCxnSpPr>
            <a:cxnSpLocks/>
          </p:cNvCxnSpPr>
          <p:nvPr/>
        </p:nvCxnSpPr>
        <p:spPr bwMode="auto">
          <a:xfrm rot="16200000" flipH="1">
            <a:off x="7518292" y="1457093"/>
            <a:ext cx="95832" cy="239580"/>
          </a:xfrm>
          <a:prstGeom prst="bentConnector2">
            <a:avLst/>
          </a:prstGeom>
          <a:ln>
            <a:headEnd type="none" w="sm" len="sm"/>
            <a:tailEnd type="arrow"/>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88" name="Straight Arrow Connector 139">
            <a:extLst>
              <a:ext uri="{FF2B5EF4-FFF2-40B4-BE49-F238E27FC236}">
                <a16:creationId xmlns:a16="http://schemas.microsoft.com/office/drawing/2014/main" xmlns="" id="{0C64563E-5CCF-496A-9DD8-24116ACA8F1F}"/>
              </a:ext>
            </a:extLst>
          </p:cNvPr>
          <p:cNvCxnSpPr>
            <a:cxnSpLocks/>
            <a:stCxn id="175" idx="4"/>
            <a:endCxn id="148" idx="2"/>
          </p:cNvCxnSpPr>
          <p:nvPr/>
        </p:nvCxnSpPr>
        <p:spPr bwMode="auto">
          <a:xfrm>
            <a:off x="6596263" y="1386040"/>
            <a:ext cx="0" cy="203795"/>
          </a:xfrm>
          <a:prstGeom prst="straightConnector1">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Straight Arrow Connector 139">
            <a:extLst>
              <a:ext uri="{FF2B5EF4-FFF2-40B4-BE49-F238E27FC236}">
                <a16:creationId xmlns:a16="http://schemas.microsoft.com/office/drawing/2014/main" xmlns="" id="{7550E580-D3CE-4D5D-AAF0-CC930FB8F209}"/>
              </a:ext>
            </a:extLst>
          </p:cNvPr>
          <p:cNvCxnSpPr>
            <a:cxnSpLocks/>
          </p:cNvCxnSpPr>
          <p:nvPr/>
        </p:nvCxnSpPr>
        <p:spPr bwMode="auto">
          <a:xfrm rot="16200000" flipH="1">
            <a:off x="6709226" y="6033803"/>
            <a:ext cx="167706" cy="383328"/>
          </a:xfrm>
          <a:prstGeom prst="bentConnector2">
            <a:avLst/>
          </a:prstGeom>
          <a:ln>
            <a:headEnd type="arrow"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xmlns="" id="{862FCD92-DF15-4F61-A05A-B6DC9613F571}"/>
              </a:ext>
            </a:extLst>
          </p:cNvPr>
          <p:cNvGrpSpPr/>
          <p:nvPr/>
        </p:nvGrpSpPr>
        <p:grpSpPr>
          <a:xfrm>
            <a:off x="5615439" y="4571275"/>
            <a:ext cx="700350" cy="473301"/>
            <a:chOff x="5047241" y="3388193"/>
            <a:chExt cx="526183" cy="355598"/>
          </a:xfrm>
        </p:grpSpPr>
        <p:grpSp>
          <p:nvGrpSpPr>
            <p:cNvPr id="191" name="Group 190">
              <a:extLst>
                <a:ext uri="{FF2B5EF4-FFF2-40B4-BE49-F238E27FC236}">
                  <a16:creationId xmlns:a16="http://schemas.microsoft.com/office/drawing/2014/main" xmlns="" id="{4A38BB61-DF3D-4ED8-8FED-F4A623A07A32}"/>
                </a:ext>
              </a:extLst>
            </p:cNvPr>
            <p:cNvGrpSpPr>
              <a:grpSpLocks noChangeAspect="1"/>
            </p:cNvGrpSpPr>
            <p:nvPr/>
          </p:nvGrpSpPr>
          <p:grpSpPr>
            <a:xfrm>
              <a:off x="5047241" y="3433421"/>
              <a:ext cx="288000" cy="287979"/>
              <a:chOff x="5386635" y="3026633"/>
              <a:chExt cx="1440106" cy="1440000"/>
            </a:xfrm>
          </p:grpSpPr>
          <p:sp>
            <p:nvSpPr>
              <p:cNvPr id="194" name="Oval 193">
                <a:extLst>
                  <a:ext uri="{FF2B5EF4-FFF2-40B4-BE49-F238E27FC236}">
                    <a16:creationId xmlns:a16="http://schemas.microsoft.com/office/drawing/2014/main" xmlns="" id="{1C2F4AFB-BD93-4FF2-9813-849AC0E7E5BB}"/>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95" name="Freeform 49">
                <a:extLst>
                  <a:ext uri="{FF2B5EF4-FFF2-40B4-BE49-F238E27FC236}">
                    <a16:creationId xmlns:a16="http://schemas.microsoft.com/office/drawing/2014/main" xmlns="" id="{2634708B-A5AD-4B81-B3FE-7FBE4BAF9EC7}"/>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6" name="Straight Connector 195">
                <a:extLst>
                  <a:ext uri="{FF2B5EF4-FFF2-40B4-BE49-F238E27FC236}">
                    <a16:creationId xmlns:a16="http://schemas.microsoft.com/office/drawing/2014/main" xmlns="" id="{6E6E449B-8C25-48B9-A26B-4C9E5B3250A3}"/>
                  </a:ext>
                </a:extLst>
              </p:cNvPr>
              <p:cNvCxnSpPr>
                <a:endCxn id="194"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xmlns="" id="{6972460B-0443-4C75-8C9D-141416BAFC95}"/>
                  </a:ext>
                </a:extLst>
              </p:cNvPr>
              <p:cNvCxnSpPr>
                <a:stCxn id="194"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92" name="Straight Arrow Connector 139">
              <a:extLst>
                <a:ext uri="{FF2B5EF4-FFF2-40B4-BE49-F238E27FC236}">
                  <a16:creationId xmlns:a16="http://schemas.microsoft.com/office/drawing/2014/main" xmlns="" id="{8C9553BB-05E6-487B-8025-AFDE0B6BF6C8}"/>
                </a:ext>
              </a:extLst>
            </p:cNvPr>
            <p:cNvCxnSpPr>
              <a:cxnSpLocks/>
            </p:cNvCxnSpPr>
            <p:nvPr/>
          </p:nvCxnSpPr>
          <p:spPr bwMode="auto">
            <a:xfrm rot="16200000" flipH="1">
              <a:off x="5346338" y="3516704"/>
              <a:ext cx="72000" cy="3821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Arrow Connector 139">
              <a:extLst>
                <a:ext uri="{FF2B5EF4-FFF2-40B4-BE49-F238E27FC236}">
                  <a16:creationId xmlns:a16="http://schemas.microsoft.com/office/drawing/2014/main" xmlns="" id="{CBB5F37C-B530-4428-A9CB-9745A00ABFA6}"/>
                </a:ext>
              </a:extLst>
            </p:cNvPr>
            <p:cNvCxnSpPr>
              <a:cxnSpLocks/>
            </p:cNvCxnSpPr>
            <p:nvPr/>
          </p:nvCxnSpPr>
          <p:spPr bwMode="auto">
            <a:xfrm rot="5400000" flipH="1" flipV="1">
              <a:off x="5337338" y="3242106"/>
              <a:ext cx="90000" cy="382173"/>
            </a:xfrm>
            <a:prstGeom prst="bentConnector2">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8" name="Rounded Rectangle 66">
            <a:extLst>
              <a:ext uri="{FF2B5EF4-FFF2-40B4-BE49-F238E27FC236}">
                <a16:creationId xmlns:a16="http://schemas.microsoft.com/office/drawing/2014/main" xmlns="" id="{B2D5DC21-0031-465B-9CB9-E9CA603B4424}"/>
              </a:ext>
            </a:extLst>
          </p:cNvPr>
          <p:cNvSpPr/>
          <p:nvPr/>
        </p:nvSpPr>
        <p:spPr bwMode="auto">
          <a:xfrm>
            <a:off x="7421249" y="2104268"/>
            <a:ext cx="190016" cy="4864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300" b="0" i="0" u="none" strike="noStrike" cap="none" normalizeH="0" baseline="0">
              <a:ln>
                <a:noFill/>
              </a:ln>
              <a:solidFill>
                <a:schemeClr val="tx1"/>
              </a:solidFill>
              <a:effectLst/>
              <a:latin typeface="Arial" charset="0"/>
            </a:endParaRPr>
          </a:p>
        </p:txBody>
      </p:sp>
      <p:cxnSp>
        <p:nvCxnSpPr>
          <p:cNvPr id="199" name="Straight Connector 198">
            <a:extLst>
              <a:ext uri="{FF2B5EF4-FFF2-40B4-BE49-F238E27FC236}">
                <a16:creationId xmlns:a16="http://schemas.microsoft.com/office/drawing/2014/main" xmlns="" id="{F256B580-47AD-4EE9-A3DF-6E46E1CD69D1}"/>
              </a:ext>
            </a:extLst>
          </p:cNvPr>
          <p:cNvCxnSpPr>
            <a:cxnSpLocks/>
          </p:cNvCxnSpPr>
          <p:nvPr/>
        </p:nvCxnSpPr>
        <p:spPr>
          <a:xfrm>
            <a:off x="6898389" y="2213402"/>
            <a:ext cx="5270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Connector: Elbow 199">
            <a:extLst>
              <a:ext uri="{FF2B5EF4-FFF2-40B4-BE49-F238E27FC236}">
                <a16:creationId xmlns:a16="http://schemas.microsoft.com/office/drawing/2014/main" xmlns="" id="{0128CE4F-711C-4731-8FF2-EDE4B38F3FB1}"/>
              </a:ext>
            </a:extLst>
          </p:cNvPr>
          <p:cNvCxnSpPr>
            <a:cxnSpLocks/>
          </p:cNvCxnSpPr>
          <p:nvPr/>
        </p:nvCxnSpPr>
        <p:spPr>
          <a:xfrm>
            <a:off x="6893001" y="2032019"/>
            <a:ext cx="622908" cy="654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xmlns="" id="{C80DCD16-EBBB-4382-83CF-3700A1021B2C}"/>
              </a:ext>
            </a:extLst>
          </p:cNvPr>
          <p:cNvGrpSpPr>
            <a:grpSpLocks noChangeAspect="1"/>
          </p:cNvGrpSpPr>
          <p:nvPr/>
        </p:nvGrpSpPr>
        <p:grpSpPr>
          <a:xfrm>
            <a:off x="7571387" y="2617802"/>
            <a:ext cx="229090" cy="229074"/>
            <a:chOff x="3154387" y="3069040"/>
            <a:chExt cx="1440106" cy="1440000"/>
          </a:xfrm>
        </p:grpSpPr>
        <p:sp>
          <p:nvSpPr>
            <p:cNvPr id="202" name="Oval 201">
              <a:extLst>
                <a:ext uri="{FF2B5EF4-FFF2-40B4-BE49-F238E27FC236}">
                  <a16:creationId xmlns:a16="http://schemas.microsoft.com/office/drawing/2014/main" xmlns="" id="{81F8145A-4B7B-4E51-96A1-7E80D29F4C97}"/>
                </a:ext>
              </a:extLst>
            </p:cNvPr>
            <p:cNvSpPr/>
            <p:nvPr/>
          </p:nvSpPr>
          <p:spPr>
            <a:xfrm>
              <a:off x="3394511" y="3309111"/>
              <a:ext cx="959964" cy="959964"/>
            </a:xfrm>
            <a:prstGeom prst="ellipse">
              <a:avLst/>
            </a:prstGeom>
            <a:solidFill>
              <a:srgbClr val="F79646">
                <a:lumMod val="60000"/>
                <a:lumOff val="4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w="6350">
                  <a:solidFill>
                    <a:prstClr val="black"/>
                  </a:solidFill>
                </a:ln>
                <a:solidFill>
                  <a:prstClr val="white"/>
                </a:solidFill>
                <a:effectLst/>
                <a:uLnTx/>
                <a:uFillTx/>
                <a:latin typeface="Arial" panose="020B0604020202020204" pitchFamily="34" charset="0"/>
                <a:cs typeface="Arial" panose="020B0604020202020204" pitchFamily="34" charset="0"/>
              </a:endParaRPr>
            </a:p>
          </p:txBody>
        </p:sp>
        <p:sp>
          <p:nvSpPr>
            <p:cNvPr id="203" name="Freeform 34">
              <a:extLst>
                <a:ext uri="{FF2B5EF4-FFF2-40B4-BE49-F238E27FC236}">
                  <a16:creationId xmlns:a16="http://schemas.microsoft.com/office/drawing/2014/main" xmlns="" id="{88263F62-5781-4FA8-B5C8-86586EC7D426}"/>
                </a:ext>
              </a:extLst>
            </p:cNvPr>
            <p:cNvSpPr/>
            <p:nvPr/>
          </p:nvSpPr>
          <p:spPr>
            <a:xfrm>
              <a:off x="3395189" y="3547856"/>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204" name="Straight Connector 203">
              <a:extLst>
                <a:ext uri="{FF2B5EF4-FFF2-40B4-BE49-F238E27FC236}">
                  <a16:creationId xmlns:a16="http://schemas.microsoft.com/office/drawing/2014/main" xmlns="" id="{C5DABB24-5245-4CE9-89B5-BC38493A299B}"/>
                </a:ext>
              </a:extLst>
            </p:cNvPr>
            <p:cNvCxnSpPr>
              <a:endCxn id="202" idx="7"/>
            </p:cNvCxnSpPr>
            <p:nvPr/>
          </p:nvCxnSpPr>
          <p:spPr>
            <a:xfrm flipH="1">
              <a:off x="4213892" y="3069040"/>
              <a:ext cx="380601" cy="380655"/>
            </a:xfrm>
            <a:prstGeom prst="line">
              <a:avLst/>
            </a:prstGeom>
            <a:noFill/>
            <a:ln w="12700" cap="flat" cmpd="sng" algn="ctr">
              <a:solidFill>
                <a:sysClr val="windowText" lastClr="000000"/>
              </a:solidFill>
              <a:prstDash val="solid"/>
            </a:ln>
            <a:effectLst/>
          </p:spPr>
        </p:cxnSp>
        <p:cxnSp>
          <p:nvCxnSpPr>
            <p:cNvPr id="205" name="Straight Arrow Connector 204">
              <a:extLst>
                <a:ext uri="{FF2B5EF4-FFF2-40B4-BE49-F238E27FC236}">
                  <a16:creationId xmlns:a16="http://schemas.microsoft.com/office/drawing/2014/main" xmlns="" id="{4518CB4B-7F75-4BFA-8314-F31CADFDC3BF}"/>
                </a:ext>
              </a:extLst>
            </p:cNvPr>
            <p:cNvCxnSpPr>
              <a:stCxn id="202" idx="3"/>
            </p:cNvCxnSpPr>
            <p:nvPr/>
          </p:nvCxnSpPr>
          <p:spPr>
            <a:xfrm flipH="1">
              <a:off x="3154387" y="4128492"/>
              <a:ext cx="380708" cy="380548"/>
            </a:xfrm>
            <a:prstGeom prst="straightConnector1">
              <a:avLst/>
            </a:prstGeom>
            <a:noFill/>
            <a:ln w="12700" cap="flat" cmpd="sng" algn="ctr">
              <a:solidFill>
                <a:sysClr val="windowText" lastClr="000000"/>
              </a:solidFill>
              <a:prstDash val="solid"/>
              <a:tailEnd type="triangle" w="med" len="med"/>
            </a:ln>
            <a:effectLst/>
          </p:spPr>
        </p:cxnSp>
      </p:grpSp>
      <p:grpSp>
        <p:nvGrpSpPr>
          <p:cNvPr id="206" name="Group 205">
            <a:extLst>
              <a:ext uri="{FF2B5EF4-FFF2-40B4-BE49-F238E27FC236}">
                <a16:creationId xmlns:a16="http://schemas.microsoft.com/office/drawing/2014/main" xmlns="" id="{925A9D33-84F9-4901-9C43-045A67282E97}"/>
              </a:ext>
            </a:extLst>
          </p:cNvPr>
          <p:cNvGrpSpPr>
            <a:grpSpLocks noChangeAspect="1"/>
          </p:cNvGrpSpPr>
          <p:nvPr/>
        </p:nvGrpSpPr>
        <p:grpSpPr>
          <a:xfrm>
            <a:off x="7838814" y="2618431"/>
            <a:ext cx="229090" cy="229074"/>
            <a:chOff x="5386635" y="3026633"/>
            <a:chExt cx="1440106" cy="1440000"/>
          </a:xfrm>
        </p:grpSpPr>
        <p:sp>
          <p:nvSpPr>
            <p:cNvPr id="207" name="Oval 206">
              <a:extLst>
                <a:ext uri="{FF2B5EF4-FFF2-40B4-BE49-F238E27FC236}">
                  <a16:creationId xmlns:a16="http://schemas.microsoft.com/office/drawing/2014/main" xmlns="" id="{CC5D2209-A05F-42E9-9C88-3ED9DDDE34A9}"/>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208" name="Freeform 49">
              <a:extLst>
                <a:ext uri="{FF2B5EF4-FFF2-40B4-BE49-F238E27FC236}">
                  <a16:creationId xmlns:a16="http://schemas.microsoft.com/office/drawing/2014/main" xmlns="" id="{7F5B55F3-B2F9-4CA1-AD1E-E2950259B16E}"/>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9" name="Straight Connector 208">
              <a:extLst>
                <a:ext uri="{FF2B5EF4-FFF2-40B4-BE49-F238E27FC236}">
                  <a16:creationId xmlns:a16="http://schemas.microsoft.com/office/drawing/2014/main" xmlns="" id="{603A610E-7E71-436F-B297-3A1EDC3932BF}"/>
                </a:ext>
              </a:extLst>
            </p:cNvPr>
            <p:cNvCxnSpPr>
              <a:endCxn id="207"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xmlns="" id="{4CE41F27-129E-488F-8621-53B3FC9CB2A0}"/>
                </a:ext>
              </a:extLst>
            </p:cNvPr>
            <p:cNvCxnSpPr>
              <a:stCxn id="207"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11" name="Connector: Elbow 210">
            <a:extLst>
              <a:ext uri="{FF2B5EF4-FFF2-40B4-BE49-F238E27FC236}">
                <a16:creationId xmlns:a16="http://schemas.microsoft.com/office/drawing/2014/main" xmlns="" id="{7B92762E-549E-43EF-BF5A-0FFCDC6D105D}"/>
              </a:ext>
            </a:extLst>
          </p:cNvPr>
          <p:cNvCxnSpPr>
            <a:cxnSpLocks/>
            <a:stCxn id="198" idx="15"/>
            <a:endCxn id="202" idx="0"/>
          </p:cNvCxnSpPr>
          <p:nvPr/>
        </p:nvCxnSpPr>
        <p:spPr>
          <a:xfrm>
            <a:off x="7611266" y="2555988"/>
            <a:ext cx="74676" cy="10000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Arrow Connector 139">
            <a:extLst>
              <a:ext uri="{FF2B5EF4-FFF2-40B4-BE49-F238E27FC236}">
                <a16:creationId xmlns:a16="http://schemas.microsoft.com/office/drawing/2014/main" xmlns="" id="{F5500939-B955-422C-BABC-AEF509E5F5E2}"/>
              </a:ext>
            </a:extLst>
          </p:cNvPr>
          <p:cNvCxnSpPr>
            <a:cxnSpLocks/>
          </p:cNvCxnSpPr>
          <p:nvPr/>
        </p:nvCxnSpPr>
        <p:spPr bwMode="auto">
          <a:xfrm rot="16200000" flipH="1">
            <a:off x="7494854" y="2615167"/>
            <a:ext cx="130909" cy="98181"/>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 name="Straight Connector 212">
            <a:extLst>
              <a:ext uri="{FF2B5EF4-FFF2-40B4-BE49-F238E27FC236}">
                <a16:creationId xmlns:a16="http://schemas.microsoft.com/office/drawing/2014/main" xmlns="" id="{B9CBBBB8-01A1-4470-B321-85373A7C2D17}"/>
              </a:ext>
            </a:extLst>
          </p:cNvPr>
          <p:cNvCxnSpPr>
            <a:cxnSpLocks/>
            <a:stCxn id="202" idx="6"/>
            <a:endCxn id="208" idx="0"/>
          </p:cNvCxnSpPr>
          <p:nvPr/>
        </p:nvCxnSpPr>
        <p:spPr>
          <a:xfrm>
            <a:off x="7762296" y="2732348"/>
            <a:ext cx="114824" cy="3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xmlns="" id="{87864805-C3A2-4431-9CA9-6A620760ECDC}"/>
              </a:ext>
            </a:extLst>
          </p:cNvPr>
          <p:cNvCxnSpPr>
            <a:cxnSpLocks/>
            <a:stCxn id="207" idx="6"/>
          </p:cNvCxnSpPr>
          <p:nvPr/>
        </p:nvCxnSpPr>
        <p:spPr>
          <a:xfrm>
            <a:off x="8029722" y="2732976"/>
            <a:ext cx="574992" cy="0"/>
          </a:xfrm>
          <a:prstGeom prst="line">
            <a:avLst/>
          </a:prstGeom>
          <a:ln w="12700">
            <a:solidFill>
              <a:schemeClr val="tx1"/>
            </a:solidFill>
            <a:headEnd type="none" w="sm" len="med"/>
            <a:tailEnd type="arrow" w="med" len="med"/>
          </a:ln>
        </p:spPr>
        <p:style>
          <a:lnRef idx="1">
            <a:schemeClr val="accent1"/>
          </a:lnRef>
          <a:fillRef idx="0">
            <a:schemeClr val="accent1"/>
          </a:fillRef>
          <a:effectRef idx="0">
            <a:schemeClr val="accent1"/>
          </a:effectRef>
          <a:fontRef idx="minor">
            <a:schemeClr val="tx1"/>
          </a:fontRef>
        </p:style>
      </p:cxnSp>
      <p:sp>
        <p:nvSpPr>
          <p:cNvPr id="215" name="Rounded Rectangle 66">
            <a:extLst>
              <a:ext uri="{FF2B5EF4-FFF2-40B4-BE49-F238E27FC236}">
                <a16:creationId xmlns:a16="http://schemas.microsoft.com/office/drawing/2014/main" xmlns="" id="{B976A582-5491-4504-A5CC-1C031F685DDB}"/>
              </a:ext>
            </a:extLst>
          </p:cNvPr>
          <p:cNvSpPr/>
          <p:nvPr/>
        </p:nvSpPr>
        <p:spPr bwMode="auto">
          <a:xfrm>
            <a:off x="7091626" y="4779147"/>
            <a:ext cx="190016" cy="4864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300" b="0" i="0" u="none" strike="noStrike" cap="none" normalizeH="0" baseline="0">
              <a:ln>
                <a:noFill/>
              </a:ln>
              <a:solidFill>
                <a:schemeClr val="tx1"/>
              </a:solidFill>
              <a:effectLst/>
              <a:latin typeface="Arial" charset="0"/>
            </a:endParaRPr>
          </a:p>
        </p:txBody>
      </p:sp>
      <p:cxnSp>
        <p:nvCxnSpPr>
          <p:cNvPr id="216" name="Straight Connector 215">
            <a:extLst>
              <a:ext uri="{FF2B5EF4-FFF2-40B4-BE49-F238E27FC236}">
                <a16:creationId xmlns:a16="http://schemas.microsoft.com/office/drawing/2014/main" xmlns="" id="{FF4484EA-8937-4CAF-944A-90D26CAD5830}"/>
              </a:ext>
            </a:extLst>
          </p:cNvPr>
          <p:cNvCxnSpPr>
            <a:cxnSpLocks/>
            <a:endCxn id="215" idx="25"/>
          </p:cNvCxnSpPr>
          <p:nvPr/>
        </p:nvCxnSpPr>
        <p:spPr>
          <a:xfrm>
            <a:off x="6889939" y="4846020"/>
            <a:ext cx="202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7" name="Group 216">
            <a:extLst>
              <a:ext uri="{FF2B5EF4-FFF2-40B4-BE49-F238E27FC236}">
                <a16:creationId xmlns:a16="http://schemas.microsoft.com/office/drawing/2014/main" xmlns="" id="{4F16B704-5C04-45EB-B187-9BBF231EA873}"/>
              </a:ext>
            </a:extLst>
          </p:cNvPr>
          <p:cNvGrpSpPr>
            <a:grpSpLocks noChangeAspect="1"/>
          </p:cNvGrpSpPr>
          <p:nvPr/>
        </p:nvGrpSpPr>
        <p:grpSpPr>
          <a:xfrm>
            <a:off x="7509192" y="5248281"/>
            <a:ext cx="229090" cy="229074"/>
            <a:chOff x="5386635" y="3026633"/>
            <a:chExt cx="1440106" cy="1440000"/>
          </a:xfrm>
        </p:grpSpPr>
        <p:sp>
          <p:nvSpPr>
            <p:cNvPr id="218" name="Oval 217">
              <a:extLst>
                <a:ext uri="{FF2B5EF4-FFF2-40B4-BE49-F238E27FC236}">
                  <a16:creationId xmlns:a16="http://schemas.microsoft.com/office/drawing/2014/main" xmlns="" id="{FE498BED-6A26-484D-9CDF-352F5116717A}"/>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219" name="Freeform 49">
              <a:extLst>
                <a:ext uri="{FF2B5EF4-FFF2-40B4-BE49-F238E27FC236}">
                  <a16:creationId xmlns:a16="http://schemas.microsoft.com/office/drawing/2014/main" xmlns="" id="{9445BDA2-9382-412C-96F9-1C7D043DB256}"/>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0" name="Straight Connector 219">
              <a:extLst>
                <a:ext uri="{FF2B5EF4-FFF2-40B4-BE49-F238E27FC236}">
                  <a16:creationId xmlns:a16="http://schemas.microsoft.com/office/drawing/2014/main" xmlns="" id="{3C70B826-E4D7-44D6-90A4-0E6F34AB2821}"/>
                </a:ext>
              </a:extLst>
            </p:cNvPr>
            <p:cNvCxnSpPr>
              <a:endCxn id="218"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xmlns="" id="{0C3DCF5C-99B1-43FA-9C6A-56CB429C6D24}"/>
                </a:ext>
              </a:extLst>
            </p:cNvPr>
            <p:cNvCxnSpPr>
              <a:stCxn id="218"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22" name="Straight Arrow Connector 139">
            <a:extLst>
              <a:ext uri="{FF2B5EF4-FFF2-40B4-BE49-F238E27FC236}">
                <a16:creationId xmlns:a16="http://schemas.microsoft.com/office/drawing/2014/main" xmlns="" id="{85EF50EA-974D-4CD9-B626-FF78A6D9FFA9}"/>
              </a:ext>
            </a:extLst>
          </p:cNvPr>
          <p:cNvCxnSpPr>
            <a:cxnSpLocks/>
          </p:cNvCxnSpPr>
          <p:nvPr/>
        </p:nvCxnSpPr>
        <p:spPr bwMode="auto">
          <a:xfrm rot="16200000" flipH="1">
            <a:off x="7348095" y="5150300"/>
            <a:ext cx="98183" cy="3272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Straight Connector 222">
            <a:extLst>
              <a:ext uri="{FF2B5EF4-FFF2-40B4-BE49-F238E27FC236}">
                <a16:creationId xmlns:a16="http://schemas.microsoft.com/office/drawing/2014/main" xmlns="" id="{4EA647A5-9897-4CA2-ACEA-F1C8B2CACBE8}"/>
              </a:ext>
            </a:extLst>
          </p:cNvPr>
          <p:cNvCxnSpPr>
            <a:cxnSpLocks/>
            <a:stCxn id="218" idx="6"/>
          </p:cNvCxnSpPr>
          <p:nvPr/>
        </p:nvCxnSpPr>
        <p:spPr>
          <a:xfrm>
            <a:off x="7700100" y="5362827"/>
            <a:ext cx="261818" cy="0"/>
          </a:xfrm>
          <a:prstGeom prst="line">
            <a:avLst/>
          </a:prstGeom>
          <a:ln w="12700">
            <a:solidFill>
              <a:schemeClr val="tx1"/>
            </a:solidFill>
            <a:headEnd type="none" w="sm" len="med"/>
            <a:tailEnd type="arrow"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xmlns="" id="{BBC344D0-547B-4C88-85EC-8760D8E90880}"/>
              </a:ext>
            </a:extLst>
          </p:cNvPr>
          <p:cNvCxnSpPr>
            <a:cxnSpLocks/>
          </p:cNvCxnSpPr>
          <p:nvPr/>
        </p:nvCxnSpPr>
        <p:spPr>
          <a:xfrm flipV="1">
            <a:off x="7149992" y="5265616"/>
            <a:ext cx="0" cy="227065"/>
          </a:xfrm>
          <a:prstGeom prst="line">
            <a:avLst/>
          </a:prstGeom>
          <a:ln>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5" name="Connector: Elbow 224">
            <a:extLst>
              <a:ext uri="{FF2B5EF4-FFF2-40B4-BE49-F238E27FC236}">
                <a16:creationId xmlns:a16="http://schemas.microsoft.com/office/drawing/2014/main" xmlns="" id="{24C9AB70-EFB9-4022-BF8F-3F563008B360}"/>
              </a:ext>
            </a:extLst>
          </p:cNvPr>
          <p:cNvCxnSpPr>
            <a:cxnSpLocks/>
          </p:cNvCxnSpPr>
          <p:nvPr/>
        </p:nvCxnSpPr>
        <p:spPr>
          <a:xfrm>
            <a:off x="6893001" y="4706896"/>
            <a:ext cx="294545" cy="654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6" name="Rounded Rectangle 66">
            <a:extLst>
              <a:ext uri="{FF2B5EF4-FFF2-40B4-BE49-F238E27FC236}">
                <a16:creationId xmlns:a16="http://schemas.microsoft.com/office/drawing/2014/main" xmlns="" id="{F987C535-C32C-4553-A246-14689DCA9209}"/>
              </a:ext>
            </a:extLst>
          </p:cNvPr>
          <p:cNvSpPr/>
          <p:nvPr/>
        </p:nvSpPr>
        <p:spPr bwMode="auto">
          <a:xfrm>
            <a:off x="7078949" y="3015696"/>
            <a:ext cx="190016" cy="4864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300" b="0" i="0" u="none" strike="noStrike" cap="none" normalizeH="0" baseline="0">
              <a:ln>
                <a:noFill/>
              </a:ln>
              <a:solidFill>
                <a:schemeClr val="tx1"/>
              </a:solidFill>
              <a:effectLst/>
              <a:latin typeface="Arial" charset="0"/>
            </a:endParaRPr>
          </a:p>
        </p:txBody>
      </p:sp>
      <p:cxnSp>
        <p:nvCxnSpPr>
          <p:cNvPr id="227" name="Straight Connector 226">
            <a:extLst>
              <a:ext uri="{FF2B5EF4-FFF2-40B4-BE49-F238E27FC236}">
                <a16:creationId xmlns:a16="http://schemas.microsoft.com/office/drawing/2014/main" xmlns="" id="{ED3FF237-4B82-4801-A260-DBCC622E0121}"/>
              </a:ext>
            </a:extLst>
          </p:cNvPr>
          <p:cNvCxnSpPr>
            <a:cxnSpLocks/>
            <a:endCxn id="226" idx="25"/>
          </p:cNvCxnSpPr>
          <p:nvPr/>
        </p:nvCxnSpPr>
        <p:spPr>
          <a:xfrm>
            <a:off x="6877261" y="3082569"/>
            <a:ext cx="202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Connector: Elbow 227">
            <a:extLst>
              <a:ext uri="{FF2B5EF4-FFF2-40B4-BE49-F238E27FC236}">
                <a16:creationId xmlns:a16="http://schemas.microsoft.com/office/drawing/2014/main" xmlns="" id="{E0A19D4B-42F1-4942-89A8-05885BF03BF9}"/>
              </a:ext>
            </a:extLst>
          </p:cNvPr>
          <p:cNvCxnSpPr>
            <a:cxnSpLocks/>
          </p:cNvCxnSpPr>
          <p:nvPr/>
        </p:nvCxnSpPr>
        <p:spPr>
          <a:xfrm>
            <a:off x="6880323" y="2943445"/>
            <a:ext cx="294545" cy="654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xmlns="" id="{7A0FC034-9A92-41C3-B2DD-01EC6BED81E4}"/>
              </a:ext>
            </a:extLst>
          </p:cNvPr>
          <p:cNvGrpSpPr>
            <a:grpSpLocks noChangeAspect="1"/>
          </p:cNvGrpSpPr>
          <p:nvPr/>
        </p:nvGrpSpPr>
        <p:grpSpPr>
          <a:xfrm>
            <a:off x="7496514" y="3484830"/>
            <a:ext cx="229090" cy="229074"/>
            <a:chOff x="5386635" y="3026633"/>
            <a:chExt cx="1440106" cy="1440000"/>
          </a:xfrm>
        </p:grpSpPr>
        <p:sp>
          <p:nvSpPr>
            <p:cNvPr id="230" name="Oval 229">
              <a:extLst>
                <a:ext uri="{FF2B5EF4-FFF2-40B4-BE49-F238E27FC236}">
                  <a16:creationId xmlns:a16="http://schemas.microsoft.com/office/drawing/2014/main" xmlns="" id="{EF85FEBE-7B89-454E-9F3D-A1C2F3AC161E}"/>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231" name="Freeform 49">
              <a:extLst>
                <a:ext uri="{FF2B5EF4-FFF2-40B4-BE49-F238E27FC236}">
                  <a16:creationId xmlns:a16="http://schemas.microsoft.com/office/drawing/2014/main" xmlns="" id="{B2D18069-7AB7-4DDC-9E55-1A62DD3AE792}"/>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2" name="Straight Connector 231">
              <a:extLst>
                <a:ext uri="{FF2B5EF4-FFF2-40B4-BE49-F238E27FC236}">
                  <a16:creationId xmlns:a16="http://schemas.microsoft.com/office/drawing/2014/main" xmlns="" id="{FBDB4776-5DE9-4BDD-B312-9F82ECCB6612}"/>
                </a:ext>
              </a:extLst>
            </p:cNvPr>
            <p:cNvCxnSpPr>
              <a:endCxn id="230"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xmlns="" id="{89BB830B-3BBF-40D4-A774-07A1E1718EFA}"/>
                </a:ext>
              </a:extLst>
            </p:cNvPr>
            <p:cNvCxnSpPr>
              <a:stCxn id="230"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34" name="Straight Arrow Connector 139">
            <a:extLst>
              <a:ext uri="{FF2B5EF4-FFF2-40B4-BE49-F238E27FC236}">
                <a16:creationId xmlns:a16="http://schemas.microsoft.com/office/drawing/2014/main" xmlns="" id="{B65BF029-7049-43D9-8A25-C23FFDC12BA4}"/>
              </a:ext>
            </a:extLst>
          </p:cNvPr>
          <p:cNvCxnSpPr>
            <a:cxnSpLocks/>
          </p:cNvCxnSpPr>
          <p:nvPr/>
        </p:nvCxnSpPr>
        <p:spPr bwMode="auto">
          <a:xfrm rot="16200000" flipH="1">
            <a:off x="7335418" y="3386849"/>
            <a:ext cx="98183" cy="3272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 name="Straight Connector 234">
            <a:extLst>
              <a:ext uri="{FF2B5EF4-FFF2-40B4-BE49-F238E27FC236}">
                <a16:creationId xmlns:a16="http://schemas.microsoft.com/office/drawing/2014/main" xmlns="" id="{7C85156B-D552-419A-8BA1-1BFB2630FC09}"/>
              </a:ext>
            </a:extLst>
          </p:cNvPr>
          <p:cNvCxnSpPr>
            <a:cxnSpLocks/>
            <a:stCxn id="230" idx="6"/>
          </p:cNvCxnSpPr>
          <p:nvPr/>
        </p:nvCxnSpPr>
        <p:spPr>
          <a:xfrm>
            <a:off x="7687422" y="3599376"/>
            <a:ext cx="261818" cy="0"/>
          </a:xfrm>
          <a:prstGeom prst="line">
            <a:avLst/>
          </a:prstGeom>
          <a:ln w="12700">
            <a:solidFill>
              <a:schemeClr val="tx1"/>
            </a:solidFill>
            <a:headEnd type="none" w="sm" len="med"/>
            <a:tailEnd type="arrow"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xmlns="" id="{AD7EB02E-A164-494B-8F08-042F702CDF49}"/>
              </a:ext>
            </a:extLst>
          </p:cNvPr>
          <p:cNvCxnSpPr>
            <a:cxnSpLocks/>
          </p:cNvCxnSpPr>
          <p:nvPr/>
        </p:nvCxnSpPr>
        <p:spPr>
          <a:xfrm flipV="1">
            <a:off x="7137314" y="3502165"/>
            <a:ext cx="0" cy="227065"/>
          </a:xfrm>
          <a:prstGeom prst="line">
            <a:avLst/>
          </a:prstGeom>
          <a:ln>
            <a:headEnd type="none" w="sm" len="med"/>
            <a:tailEnd type="arrow" w="sm" len="med"/>
          </a:ln>
        </p:spPr>
        <p:style>
          <a:lnRef idx="1">
            <a:schemeClr val="accent1"/>
          </a:lnRef>
          <a:fillRef idx="0">
            <a:schemeClr val="accent1"/>
          </a:fillRef>
          <a:effectRef idx="0">
            <a:schemeClr val="accent1"/>
          </a:effectRef>
          <a:fontRef idx="minor">
            <a:schemeClr val="tx1"/>
          </a:fontRef>
        </p:style>
      </p:cxnSp>
      <p:sp>
        <p:nvSpPr>
          <p:cNvPr id="237" name="Rounded Rectangle 66">
            <a:extLst>
              <a:ext uri="{FF2B5EF4-FFF2-40B4-BE49-F238E27FC236}">
                <a16:creationId xmlns:a16="http://schemas.microsoft.com/office/drawing/2014/main" xmlns="" id="{1BFAEA6F-C867-4D92-B586-B4D29C3EA646}"/>
              </a:ext>
            </a:extLst>
          </p:cNvPr>
          <p:cNvSpPr/>
          <p:nvPr/>
        </p:nvSpPr>
        <p:spPr bwMode="auto">
          <a:xfrm>
            <a:off x="7078949" y="3897420"/>
            <a:ext cx="190016" cy="486470"/>
          </a:xfrm>
          <a:custGeom>
            <a:avLst/>
            <a:gdLst>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0 w 720000"/>
              <a:gd name="connsiteY8"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20000 w 720000"/>
              <a:gd name="connsiteY4" fmla="*/ 3342838 h 3600000"/>
              <a:gd name="connsiteX5" fmla="*/ 462838 w 720000"/>
              <a:gd name="connsiteY5" fmla="*/ 3600000 h 3600000"/>
              <a:gd name="connsiteX6" fmla="*/ 257162 w 720000"/>
              <a:gd name="connsiteY6" fmla="*/ 3600000 h 3600000"/>
              <a:gd name="connsiteX7" fmla="*/ 0 w 720000"/>
              <a:gd name="connsiteY7" fmla="*/ 3342838 h 3600000"/>
              <a:gd name="connsiteX8" fmla="*/ 794 w 720000"/>
              <a:gd name="connsiteY8" fmla="*/ 3097009 h 3600000"/>
              <a:gd name="connsiteX9" fmla="*/ 0 w 720000"/>
              <a:gd name="connsiteY9"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099390 h 3600000"/>
              <a:gd name="connsiteX5" fmla="*/ 720000 w 720000"/>
              <a:gd name="connsiteY5" fmla="*/ 3342838 h 3600000"/>
              <a:gd name="connsiteX6" fmla="*/ 462838 w 720000"/>
              <a:gd name="connsiteY6" fmla="*/ 3600000 h 3600000"/>
              <a:gd name="connsiteX7" fmla="*/ 257162 w 720000"/>
              <a:gd name="connsiteY7" fmla="*/ 3600000 h 3600000"/>
              <a:gd name="connsiteX8" fmla="*/ 0 w 720000"/>
              <a:gd name="connsiteY8" fmla="*/ 3342838 h 3600000"/>
              <a:gd name="connsiteX9" fmla="*/ 794 w 720000"/>
              <a:gd name="connsiteY9" fmla="*/ 3097009 h 3600000"/>
              <a:gd name="connsiteX10" fmla="*/ 0 w 720000"/>
              <a:gd name="connsiteY10"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39028"/>
              <a:gd name="connsiteY0" fmla="*/ 257162 h 3600000"/>
              <a:gd name="connsiteX1" fmla="*/ 257162 w 739028"/>
              <a:gd name="connsiteY1" fmla="*/ 0 h 3600000"/>
              <a:gd name="connsiteX2" fmla="*/ 462838 w 739028"/>
              <a:gd name="connsiteY2" fmla="*/ 0 h 3600000"/>
              <a:gd name="connsiteX3" fmla="*/ 720000 w 739028"/>
              <a:gd name="connsiteY3" fmla="*/ 257162 h 3600000"/>
              <a:gd name="connsiteX4" fmla="*/ 719932 w 739028"/>
              <a:gd name="connsiteY4" fmla="*/ 331308 h 3600000"/>
              <a:gd name="connsiteX5" fmla="*/ 719932 w 739028"/>
              <a:gd name="connsiteY5" fmla="*/ 3099390 h 3600000"/>
              <a:gd name="connsiteX6" fmla="*/ 720000 w 739028"/>
              <a:gd name="connsiteY6" fmla="*/ 3342838 h 3600000"/>
              <a:gd name="connsiteX7" fmla="*/ 462838 w 739028"/>
              <a:gd name="connsiteY7" fmla="*/ 3600000 h 3600000"/>
              <a:gd name="connsiteX8" fmla="*/ 257162 w 739028"/>
              <a:gd name="connsiteY8" fmla="*/ 3600000 h 3600000"/>
              <a:gd name="connsiteX9" fmla="*/ 0 w 739028"/>
              <a:gd name="connsiteY9" fmla="*/ 3342838 h 3600000"/>
              <a:gd name="connsiteX10" fmla="*/ 794 w 739028"/>
              <a:gd name="connsiteY10" fmla="*/ 3097009 h 3600000"/>
              <a:gd name="connsiteX11" fmla="*/ 0 w 739028"/>
              <a:gd name="connsiteY11" fmla="*/ 257162 h 3600000"/>
              <a:gd name="connsiteX0" fmla="*/ 0 w 720000"/>
              <a:gd name="connsiteY0" fmla="*/ 257162 h 3600000"/>
              <a:gd name="connsiteX1" fmla="*/ 257162 w 720000"/>
              <a:gd name="connsiteY1" fmla="*/ 0 h 3600000"/>
              <a:gd name="connsiteX2" fmla="*/ 462838 w 720000"/>
              <a:gd name="connsiteY2" fmla="*/ 0 h 3600000"/>
              <a:gd name="connsiteX3" fmla="*/ 720000 w 720000"/>
              <a:gd name="connsiteY3" fmla="*/ 257162 h 3600000"/>
              <a:gd name="connsiteX4" fmla="*/ 719932 w 720000"/>
              <a:gd name="connsiteY4" fmla="*/ 331308 h 3600000"/>
              <a:gd name="connsiteX5" fmla="*/ 719932 w 720000"/>
              <a:gd name="connsiteY5" fmla="*/ 3099390 h 3600000"/>
              <a:gd name="connsiteX6" fmla="*/ 720000 w 720000"/>
              <a:gd name="connsiteY6" fmla="*/ 3342838 h 3600000"/>
              <a:gd name="connsiteX7" fmla="*/ 462838 w 720000"/>
              <a:gd name="connsiteY7" fmla="*/ 3600000 h 3600000"/>
              <a:gd name="connsiteX8" fmla="*/ 257162 w 720000"/>
              <a:gd name="connsiteY8" fmla="*/ 3600000 h 3600000"/>
              <a:gd name="connsiteX9" fmla="*/ 0 w 720000"/>
              <a:gd name="connsiteY9" fmla="*/ 3342838 h 3600000"/>
              <a:gd name="connsiteX10" fmla="*/ 794 w 720000"/>
              <a:gd name="connsiteY10" fmla="*/ 3097009 h 3600000"/>
              <a:gd name="connsiteX11" fmla="*/ 0 w 720000"/>
              <a:gd name="connsiteY1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9932 w 720126"/>
              <a:gd name="connsiteY6" fmla="*/ 3099390 h 3600000"/>
              <a:gd name="connsiteX7" fmla="*/ 720000 w 720126"/>
              <a:gd name="connsiteY7" fmla="*/ 3342838 h 3600000"/>
              <a:gd name="connsiteX8" fmla="*/ 462838 w 720126"/>
              <a:gd name="connsiteY8" fmla="*/ 3600000 h 3600000"/>
              <a:gd name="connsiteX9" fmla="*/ 257162 w 720126"/>
              <a:gd name="connsiteY9" fmla="*/ 3600000 h 3600000"/>
              <a:gd name="connsiteX10" fmla="*/ 0 w 720126"/>
              <a:gd name="connsiteY10" fmla="*/ 3342838 h 3600000"/>
              <a:gd name="connsiteX11" fmla="*/ 794 w 720126"/>
              <a:gd name="connsiteY11" fmla="*/ 3097009 h 3600000"/>
              <a:gd name="connsiteX12" fmla="*/ 0 w 720126"/>
              <a:gd name="connsiteY12"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921858 h 3600000"/>
              <a:gd name="connsiteX6" fmla="*/ 717551 w 720126"/>
              <a:gd name="connsiteY6" fmla="*/ 921858 h 3600000"/>
              <a:gd name="connsiteX7" fmla="*/ 719932 w 720126"/>
              <a:gd name="connsiteY7" fmla="*/ 3099390 h 3600000"/>
              <a:gd name="connsiteX8" fmla="*/ 720000 w 720126"/>
              <a:gd name="connsiteY8" fmla="*/ 3342838 h 3600000"/>
              <a:gd name="connsiteX9" fmla="*/ 462838 w 720126"/>
              <a:gd name="connsiteY9" fmla="*/ 3600000 h 3600000"/>
              <a:gd name="connsiteX10" fmla="*/ 257162 w 720126"/>
              <a:gd name="connsiteY10" fmla="*/ 3600000 h 3600000"/>
              <a:gd name="connsiteX11" fmla="*/ 0 w 720126"/>
              <a:gd name="connsiteY11" fmla="*/ 3342838 h 3600000"/>
              <a:gd name="connsiteX12" fmla="*/ 794 w 720126"/>
              <a:gd name="connsiteY12" fmla="*/ 3097009 h 3600000"/>
              <a:gd name="connsiteX13" fmla="*/ 0 w 720126"/>
              <a:gd name="connsiteY13"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9932 w 720126"/>
              <a:gd name="connsiteY8" fmla="*/ 3099390 h 3600000"/>
              <a:gd name="connsiteX9" fmla="*/ 720000 w 720126"/>
              <a:gd name="connsiteY9" fmla="*/ 3342838 h 3600000"/>
              <a:gd name="connsiteX10" fmla="*/ 462838 w 720126"/>
              <a:gd name="connsiteY10" fmla="*/ 3600000 h 3600000"/>
              <a:gd name="connsiteX11" fmla="*/ 257162 w 720126"/>
              <a:gd name="connsiteY11" fmla="*/ 3600000 h 3600000"/>
              <a:gd name="connsiteX12" fmla="*/ 0 w 720126"/>
              <a:gd name="connsiteY12" fmla="*/ 3342838 h 3600000"/>
              <a:gd name="connsiteX13" fmla="*/ 794 w 720126"/>
              <a:gd name="connsiteY13" fmla="*/ 3097009 h 3600000"/>
              <a:gd name="connsiteX14" fmla="*/ 0 w 720126"/>
              <a:gd name="connsiteY14"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640995 h 3600000"/>
              <a:gd name="connsiteX9" fmla="*/ 719932 w 720126"/>
              <a:gd name="connsiteY9" fmla="*/ 3099390 h 3600000"/>
              <a:gd name="connsiteX10" fmla="*/ 720000 w 720126"/>
              <a:gd name="connsiteY10" fmla="*/ 3342838 h 3600000"/>
              <a:gd name="connsiteX11" fmla="*/ 462838 w 720126"/>
              <a:gd name="connsiteY11" fmla="*/ 3600000 h 3600000"/>
              <a:gd name="connsiteX12" fmla="*/ 257162 w 720126"/>
              <a:gd name="connsiteY12" fmla="*/ 3600000 h 3600000"/>
              <a:gd name="connsiteX13" fmla="*/ 0 w 720126"/>
              <a:gd name="connsiteY13" fmla="*/ 3342838 h 3600000"/>
              <a:gd name="connsiteX14" fmla="*/ 794 w 720126"/>
              <a:gd name="connsiteY14" fmla="*/ 3097009 h 3600000"/>
              <a:gd name="connsiteX15" fmla="*/ 0 w 720126"/>
              <a:gd name="connsiteY15"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3099390 h 3600000"/>
              <a:gd name="connsiteX11" fmla="*/ 720000 w 720126"/>
              <a:gd name="connsiteY11" fmla="*/ 3342838 h 3600000"/>
              <a:gd name="connsiteX12" fmla="*/ 462838 w 720126"/>
              <a:gd name="connsiteY12" fmla="*/ 3600000 h 3600000"/>
              <a:gd name="connsiteX13" fmla="*/ 257162 w 720126"/>
              <a:gd name="connsiteY13" fmla="*/ 3600000 h 3600000"/>
              <a:gd name="connsiteX14" fmla="*/ 0 w 720126"/>
              <a:gd name="connsiteY14" fmla="*/ 3342838 h 3600000"/>
              <a:gd name="connsiteX15" fmla="*/ 794 w 720126"/>
              <a:gd name="connsiteY15" fmla="*/ 3097009 h 3600000"/>
              <a:gd name="connsiteX16" fmla="*/ 0 w 720126"/>
              <a:gd name="connsiteY16"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9932 w 720126"/>
              <a:gd name="connsiteY10" fmla="*/ 2431570 h 3600000"/>
              <a:gd name="connsiteX11" fmla="*/ 719932 w 720126"/>
              <a:gd name="connsiteY11" fmla="*/ 3099390 h 3600000"/>
              <a:gd name="connsiteX12" fmla="*/ 720000 w 720126"/>
              <a:gd name="connsiteY12" fmla="*/ 3342838 h 3600000"/>
              <a:gd name="connsiteX13" fmla="*/ 462838 w 720126"/>
              <a:gd name="connsiteY13" fmla="*/ 3600000 h 3600000"/>
              <a:gd name="connsiteX14" fmla="*/ 257162 w 720126"/>
              <a:gd name="connsiteY14" fmla="*/ 3600000 h 3600000"/>
              <a:gd name="connsiteX15" fmla="*/ 0 w 720126"/>
              <a:gd name="connsiteY15" fmla="*/ 3342838 h 3600000"/>
              <a:gd name="connsiteX16" fmla="*/ 794 w 720126"/>
              <a:gd name="connsiteY16" fmla="*/ 3097009 h 3600000"/>
              <a:gd name="connsiteX17" fmla="*/ 0 w 720126"/>
              <a:gd name="connsiteY17"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0 w 720126"/>
              <a:gd name="connsiteY18"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8815 w 738941"/>
              <a:gd name="connsiteY19"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0 w 720126"/>
              <a:gd name="connsiteY19" fmla="*/ 257162 h 3600000"/>
              <a:gd name="connsiteX0" fmla="*/ 18815 w 738941"/>
              <a:gd name="connsiteY0" fmla="*/ 257162 h 3600000"/>
              <a:gd name="connsiteX1" fmla="*/ 275977 w 738941"/>
              <a:gd name="connsiteY1" fmla="*/ 0 h 3600000"/>
              <a:gd name="connsiteX2" fmla="*/ 481653 w 738941"/>
              <a:gd name="connsiteY2" fmla="*/ 0 h 3600000"/>
              <a:gd name="connsiteX3" fmla="*/ 738815 w 738941"/>
              <a:gd name="connsiteY3" fmla="*/ 257162 h 3600000"/>
              <a:gd name="connsiteX4" fmla="*/ 738747 w 738941"/>
              <a:gd name="connsiteY4" fmla="*/ 331308 h 3600000"/>
              <a:gd name="connsiteX5" fmla="*/ 736366 w 738941"/>
              <a:gd name="connsiteY5" fmla="*/ 778983 h 3600000"/>
              <a:gd name="connsiteX6" fmla="*/ 736366 w 738941"/>
              <a:gd name="connsiteY6" fmla="*/ 921858 h 3600000"/>
              <a:gd name="connsiteX7" fmla="*/ 736366 w 738941"/>
              <a:gd name="connsiteY7" fmla="*/ 921858 h 3600000"/>
              <a:gd name="connsiteX8" fmla="*/ 736366 w 738941"/>
              <a:gd name="connsiteY8" fmla="*/ 1498120 h 3600000"/>
              <a:gd name="connsiteX9" fmla="*/ 736366 w 738941"/>
              <a:gd name="connsiteY9" fmla="*/ 1640995 h 3600000"/>
              <a:gd name="connsiteX10" fmla="*/ 736366 w 738941"/>
              <a:gd name="connsiteY10" fmla="*/ 2293458 h 3600000"/>
              <a:gd name="connsiteX11" fmla="*/ 738747 w 738941"/>
              <a:gd name="connsiteY11" fmla="*/ 2431570 h 3600000"/>
              <a:gd name="connsiteX12" fmla="*/ 738747 w 738941"/>
              <a:gd name="connsiteY12" fmla="*/ 3099390 h 3600000"/>
              <a:gd name="connsiteX13" fmla="*/ 738815 w 738941"/>
              <a:gd name="connsiteY13" fmla="*/ 3342838 h 3600000"/>
              <a:gd name="connsiteX14" fmla="*/ 481653 w 738941"/>
              <a:gd name="connsiteY14" fmla="*/ 3600000 h 3600000"/>
              <a:gd name="connsiteX15" fmla="*/ 275977 w 738941"/>
              <a:gd name="connsiteY15" fmla="*/ 3600000 h 3600000"/>
              <a:gd name="connsiteX16" fmla="*/ 18815 w 738941"/>
              <a:gd name="connsiteY16" fmla="*/ 3342838 h 3600000"/>
              <a:gd name="connsiteX17" fmla="*/ 19609 w 738941"/>
              <a:gd name="connsiteY17" fmla="*/ 3097009 h 3600000"/>
              <a:gd name="connsiteX18" fmla="*/ 19609 w 738941"/>
              <a:gd name="connsiteY18" fmla="*/ 771839 h 3600000"/>
              <a:gd name="connsiteX19" fmla="*/ 19609 w 738941"/>
              <a:gd name="connsiteY19" fmla="*/ 709927 h 3600000"/>
              <a:gd name="connsiteX20" fmla="*/ 18815 w 738941"/>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771839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718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886139 h 3600000"/>
              <a:gd name="connsiteX20" fmla="*/ 794 w 720126"/>
              <a:gd name="connsiteY20" fmla="*/ 709927 h 3600000"/>
              <a:gd name="connsiteX21" fmla="*/ 0 w 720126"/>
              <a:gd name="connsiteY21" fmla="*/ 257162 h 3600000"/>
              <a:gd name="connsiteX0" fmla="*/ 0 w 720126"/>
              <a:gd name="connsiteY0" fmla="*/ 257162 h 3600000"/>
              <a:gd name="connsiteX1" fmla="*/ 257162 w 720126"/>
              <a:gd name="connsiteY1" fmla="*/ 0 h 3600000"/>
              <a:gd name="connsiteX2" fmla="*/ 462838 w 720126"/>
              <a:gd name="connsiteY2" fmla="*/ 0 h 3600000"/>
              <a:gd name="connsiteX3" fmla="*/ 720000 w 720126"/>
              <a:gd name="connsiteY3" fmla="*/ 257162 h 3600000"/>
              <a:gd name="connsiteX4" fmla="*/ 719932 w 720126"/>
              <a:gd name="connsiteY4" fmla="*/ 331308 h 3600000"/>
              <a:gd name="connsiteX5" fmla="*/ 717551 w 720126"/>
              <a:gd name="connsiteY5" fmla="*/ 778983 h 3600000"/>
              <a:gd name="connsiteX6" fmla="*/ 717551 w 720126"/>
              <a:gd name="connsiteY6" fmla="*/ 921858 h 3600000"/>
              <a:gd name="connsiteX7" fmla="*/ 717551 w 720126"/>
              <a:gd name="connsiteY7" fmla="*/ 921858 h 3600000"/>
              <a:gd name="connsiteX8" fmla="*/ 717551 w 720126"/>
              <a:gd name="connsiteY8" fmla="*/ 1498120 h 3600000"/>
              <a:gd name="connsiteX9" fmla="*/ 717551 w 720126"/>
              <a:gd name="connsiteY9" fmla="*/ 1640995 h 3600000"/>
              <a:gd name="connsiteX10" fmla="*/ 717551 w 720126"/>
              <a:gd name="connsiteY10" fmla="*/ 2293458 h 3600000"/>
              <a:gd name="connsiteX11" fmla="*/ 719932 w 720126"/>
              <a:gd name="connsiteY11" fmla="*/ 2431570 h 3600000"/>
              <a:gd name="connsiteX12" fmla="*/ 719932 w 720126"/>
              <a:gd name="connsiteY12" fmla="*/ 3099390 h 3600000"/>
              <a:gd name="connsiteX13" fmla="*/ 720000 w 720126"/>
              <a:gd name="connsiteY13" fmla="*/ 3342838 h 3600000"/>
              <a:gd name="connsiteX14" fmla="*/ 462838 w 720126"/>
              <a:gd name="connsiteY14" fmla="*/ 3600000 h 3600000"/>
              <a:gd name="connsiteX15" fmla="*/ 257162 w 720126"/>
              <a:gd name="connsiteY15" fmla="*/ 3600000 h 3600000"/>
              <a:gd name="connsiteX16" fmla="*/ 0 w 720126"/>
              <a:gd name="connsiteY16" fmla="*/ 3342838 h 3600000"/>
              <a:gd name="connsiteX17" fmla="*/ 794 w 720126"/>
              <a:gd name="connsiteY17" fmla="*/ 3097009 h 3600000"/>
              <a:gd name="connsiteX18" fmla="*/ 794 w 720126"/>
              <a:gd name="connsiteY18" fmla="*/ 919477 h 3600000"/>
              <a:gd name="connsiteX19" fmla="*/ 794 w 720126"/>
              <a:gd name="connsiteY19" fmla="*/ 709927 h 3600000"/>
              <a:gd name="connsiteX20" fmla="*/ 0 w 720126"/>
              <a:gd name="connsiteY20"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19138 w 721713"/>
              <a:gd name="connsiteY10" fmla="*/ 2293458 h 3600000"/>
              <a:gd name="connsiteX11" fmla="*/ 721519 w 721713"/>
              <a:gd name="connsiteY11" fmla="*/ 2431570 h 3600000"/>
              <a:gd name="connsiteX12" fmla="*/ 721519 w 721713"/>
              <a:gd name="connsiteY12" fmla="*/ 3099390 h 3600000"/>
              <a:gd name="connsiteX13" fmla="*/ 721587 w 721713"/>
              <a:gd name="connsiteY13" fmla="*/ 3342838 h 3600000"/>
              <a:gd name="connsiteX14" fmla="*/ 464425 w 721713"/>
              <a:gd name="connsiteY14" fmla="*/ 3600000 h 3600000"/>
              <a:gd name="connsiteX15" fmla="*/ 258749 w 721713"/>
              <a:gd name="connsiteY15" fmla="*/ 3600000 h 3600000"/>
              <a:gd name="connsiteX16" fmla="*/ 1587 w 721713"/>
              <a:gd name="connsiteY16" fmla="*/ 3342838 h 3600000"/>
              <a:gd name="connsiteX17" fmla="*/ 2381 w 721713"/>
              <a:gd name="connsiteY17" fmla="*/ 3097009 h 3600000"/>
              <a:gd name="connsiteX18" fmla="*/ 2382 w 721713"/>
              <a:gd name="connsiteY18" fmla="*/ 2436333 h 3600000"/>
              <a:gd name="connsiteX19" fmla="*/ 2382 w 721713"/>
              <a:gd name="connsiteY19" fmla="*/ 2145820 h 3600000"/>
              <a:gd name="connsiteX20" fmla="*/ 2382 w 721713"/>
              <a:gd name="connsiteY20" fmla="*/ 1643377 h 3600000"/>
              <a:gd name="connsiteX21" fmla="*/ 0 w 721713"/>
              <a:gd name="connsiteY21" fmla="*/ 1433827 h 3600000"/>
              <a:gd name="connsiteX22" fmla="*/ 2381 w 721713"/>
              <a:gd name="connsiteY22" fmla="*/ 919477 h 3600000"/>
              <a:gd name="connsiteX23" fmla="*/ 2381 w 721713"/>
              <a:gd name="connsiteY23" fmla="*/ 709927 h 3600000"/>
              <a:gd name="connsiteX24" fmla="*/ 1587 w 721713"/>
              <a:gd name="connsiteY24"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2431570 h 3600000"/>
              <a:gd name="connsiteX11" fmla="*/ 721519 w 721713"/>
              <a:gd name="connsiteY11" fmla="*/ 3099390 h 3600000"/>
              <a:gd name="connsiteX12" fmla="*/ 721587 w 721713"/>
              <a:gd name="connsiteY12" fmla="*/ 3342838 h 3600000"/>
              <a:gd name="connsiteX13" fmla="*/ 464425 w 721713"/>
              <a:gd name="connsiteY13" fmla="*/ 3600000 h 3600000"/>
              <a:gd name="connsiteX14" fmla="*/ 258749 w 721713"/>
              <a:gd name="connsiteY14" fmla="*/ 3600000 h 3600000"/>
              <a:gd name="connsiteX15" fmla="*/ 1587 w 721713"/>
              <a:gd name="connsiteY15" fmla="*/ 3342838 h 3600000"/>
              <a:gd name="connsiteX16" fmla="*/ 2381 w 721713"/>
              <a:gd name="connsiteY16" fmla="*/ 3097009 h 3600000"/>
              <a:gd name="connsiteX17" fmla="*/ 2382 w 721713"/>
              <a:gd name="connsiteY17" fmla="*/ 2436333 h 3600000"/>
              <a:gd name="connsiteX18" fmla="*/ 2382 w 721713"/>
              <a:gd name="connsiteY18" fmla="*/ 2145820 h 3600000"/>
              <a:gd name="connsiteX19" fmla="*/ 2382 w 721713"/>
              <a:gd name="connsiteY19" fmla="*/ 1643377 h 3600000"/>
              <a:gd name="connsiteX20" fmla="*/ 0 w 721713"/>
              <a:gd name="connsiteY20" fmla="*/ 1433827 h 3600000"/>
              <a:gd name="connsiteX21" fmla="*/ 2381 w 721713"/>
              <a:gd name="connsiteY21" fmla="*/ 919477 h 3600000"/>
              <a:gd name="connsiteX22" fmla="*/ 2381 w 721713"/>
              <a:gd name="connsiteY22" fmla="*/ 709927 h 3600000"/>
              <a:gd name="connsiteX23" fmla="*/ 1587 w 721713"/>
              <a:gd name="connsiteY23"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436333 h 3600000"/>
              <a:gd name="connsiteX17" fmla="*/ 2382 w 721713"/>
              <a:gd name="connsiteY17" fmla="*/ 2145820 h 3600000"/>
              <a:gd name="connsiteX18" fmla="*/ 2382 w 721713"/>
              <a:gd name="connsiteY18" fmla="*/ 1643377 h 3600000"/>
              <a:gd name="connsiteX19" fmla="*/ 0 w 721713"/>
              <a:gd name="connsiteY19" fmla="*/ 1433827 h 3600000"/>
              <a:gd name="connsiteX20" fmla="*/ 2381 w 721713"/>
              <a:gd name="connsiteY20" fmla="*/ 919477 h 3600000"/>
              <a:gd name="connsiteX21" fmla="*/ 2381 w 721713"/>
              <a:gd name="connsiteY21" fmla="*/ 709927 h 3600000"/>
              <a:gd name="connsiteX22" fmla="*/ 1587 w 721713"/>
              <a:gd name="connsiteY22"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13"/>
              <a:gd name="connsiteY0" fmla="*/ 257162 h 3600000"/>
              <a:gd name="connsiteX1" fmla="*/ 258749 w 721713"/>
              <a:gd name="connsiteY1" fmla="*/ 0 h 3600000"/>
              <a:gd name="connsiteX2" fmla="*/ 464425 w 721713"/>
              <a:gd name="connsiteY2" fmla="*/ 0 h 3600000"/>
              <a:gd name="connsiteX3" fmla="*/ 721587 w 721713"/>
              <a:gd name="connsiteY3" fmla="*/ 257162 h 3600000"/>
              <a:gd name="connsiteX4" fmla="*/ 721519 w 721713"/>
              <a:gd name="connsiteY4" fmla="*/ 331308 h 3600000"/>
              <a:gd name="connsiteX5" fmla="*/ 719138 w 721713"/>
              <a:gd name="connsiteY5" fmla="*/ 778983 h 3600000"/>
              <a:gd name="connsiteX6" fmla="*/ 719138 w 721713"/>
              <a:gd name="connsiteY6" fmla="*/ 921858 h 3600000"/>
              <a:gd name="connsiteX7" fmla="*/ 719138 w 721713"/>
              <a:gd name="connsiteY7" fmla="*/ 921858 h 3600000"/>
              <a:gd name="connsiteX8" fmla="*/ 719138 w 721713"/>
              <a:gd name="connsiteY8" fmla="*/ 1498120 h 3600000"/>
              <a:gd name="connsiteX9" fmla="*/ 719138 w 721713"/>
              <a:gd name="connsiteY9" fmla="*/ 1640995 h 3600000"/>
              <a:gd name="connsiteX10" fmla="*/ 721519 w 721713"/>
              <a:gd name="connsiteY10" fmla="*/ 3099390 h 3600000"/>
              <a:gd name="connsiteX11" fmla="*/ 721587 w 721713"/>
              <a:gd name="connsiteY11" fmla="*/ 3342838 h 3600000"/>
              <a:gd name="connsiteX12" fmla="*/ 464425 w 721713"/>
              <a:gd name="connsiteY12" fmla="*/ 3600000 h 3600000"/>
              <a:gd name="connsiteX13" fmla="*/ 258749 w 721713"/>
              <a:gd name="connsiteY13" fmla="*/ 3600000 h 3600000"/>
              <a:gd name="connsiteX14" fmla="*/ 1587 w 721713"/>
              <a:gd name="connsiteY14" fmla="*/ 3342838 h 3600000"/>
              <a:gd name="connsiteX15" fmla="*/ 2381 w 721713"/>
              <a:gd name="connsiteY15" fmla="*/ 3097009 h 3600000"/>
              <a:gd name="connsiteX16" fmla="*/ 2382 w 721713"/>
              <a:gd name="connsiteY16" fmla="*/ 2145820 h 3600000"/>
              <a:gd name="connsiteX17" fmla="*/ 2382 w 721713"/>
              <a:gd name="connsiteY17" fmla="*/ 1643377 h 3600000"/>
              <a:gd name="connsiteX18" fmla="*/ 0 w 721713"/>
              <a:gd name="connsiteY18" fmla="*/ 1433827 h 3600000"/>
              <a:gd name="connsiteX19" fmla="*/ 2381 w 721713"/>
              <a:gd name="connsiteY19" fmla="*/ 919477 h 3600000"/>
              <a:gd name="connsiteX20" fmla="*/ 2381 w 721713"/>
              <a:gd name="connsiteY20" fmla="*/ 709927 h 3600000"/>
              <a:gd name="connsiteX21" fmla="*/ 1587 w 72171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763"/>
              <a:gd name="connsiteY0" fmla="*/ 257162 h 3600000"/>
              <a:gd name="connsiteX1" fmla="*/ 258749 w 721763"/>
              <a:gd name="connsiteY1" fmla="*/ 0 h 3600000"/>
              <a:gd name="connsiteX2" fmla="*/ 464425 w 721763"/>
              <a:gd name="connsiteY2" fmla="*/ 0 h 3600000"/>
              <a:gd name="connsiteX3" fmla="*/ 721587 w 721763"/>
              <a:gd name="connsiteY3" fmla="*/ 257162 h 3600000"/>
              <a:gd name="connsiteX4" fmla="*/ 721519 w 721763"/>
              <a:gd name="connsiteY4" fmla="*/ 331308 h 3600000"/>
              <a:gd name="connsiteX5" fmla="*/ 719138 w 721763"/>
              <a:gd name="connsiteY5" fmla="*/ 778983 h 3600000"/>
              <a:gd name="connsiteX6" fmla="*/ 719138 w 721763"/>
              <a:gd name="connsiteY6" fmla="*/ 921858 h 3600000"/>
              <a:gd name="connsiteX7" fmla="*/ 719138 w 721763"/>
              <a:gd name="connsiteY7" fmla="*/ 921858 h 3600000"/>
              <a:gd name="connsiteX8" fmla="*/ 719138 w 721763"/>
              <a:gd name="connsiteY8" fmla="*/ 1498120 h 3600000"/>
              <a:gd name="connsiteX9" fmla="*/ 719138 w 721763"/>
              <a:gd name="connsiteY9" fmla="*/ 1640995 h 3600000"/>
              <a:gd name="connsiteX10" fmla="*/ 721519 w 721763"/>
              <a:gd name="connsiteY10" fmla="*/ 3099390 h 3600000"/>
              <a:gd name="connsiteX11" fmla="*/ 721587 w 721763"/>
              <a:gd name="connsiteY11" fmla="*/ 3342838 h 3600000"/>
              <a:gd name="connsiteX12" fmla="*/ 464425 w 721763"/>
              <a:gd name="connsiteY12" fmla="*/ 3600000 h 3600000"/>
              <a:gd name="connsiteX13" fmla="*/ 258749 w 721763"/>
              <a:gd name="connsiteY13" fmla="*/ 3600000 h 3600000"/>
              <a:gd name="connsiteX14" fmla="*/ 1587 w 721763"/>
              <a:gd name="connsiteY14" fmla="*/ 3342838 h 3600000"/>
              <a:gd name="connsiteX15" fmla="*/ 2381 w 721763"/>
              <a:gd name="connsiteY15" fmla="*/ 3097009 h 3600000"/>
              <a:gd name="connsiteX16" fmla="*/ 2382 w 721763"/>
              <a:gd name="connsiteY16" fmla="*/ 2145820 h 3600000"/>
              <a:gd name="connsiteX17" fmla="*/ 2382 w 721763"/>
              <a:gd name="connsiteY17" fmla="*/ 1643377 h 3600000"/>
              <a:gd name="connsiteX18" fmla="*/ 0 w 721763"/>
              <a:gd name="connsiteY18" fmla="*/ 1433827 h 3600000"/>
              <a:gd name="connsiteX19" fmla="*/ 2381 w 721763"/>
              <a:gd name="connsiteY19" fmla="*/ 919477 h 3600000"/>
              <a:gd name="connsiteX20" fmla="*/ 2381 w 721763"/>
              <a:gd name="connsiteY20" fmla="*/ 709927 h 3600000"/>
              <a:gd name="connsiteX21" fmla="*/ 1587 w 721763"/>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21519 w 721587"/>
              <a:gd name="connsiteY10" fmla="*/ 3099390 h 3600000"/>
              <a:gd name="connsiteX11" fmla="*/ 721587 w 721587"/>
              <a:gd name="connsiteY11" fmla="*/ 3342838 h 3600000"/>
              <a:gd name="connsiteX12" fmla="*/ 464425 w 721587"/>
              <a:gd name="connsiteY12" fmla="*/ 3600000 h 3600000"/>
              <a:gd name="connsiteX13" fmla="*/ 258749 w 721587"/>
              <a:gd name="connsiteY13" fmla="*/ 3600000 h 3600000"/>
              <a:gd name="connsiteX14" fmla="*/ 1587 w 721587"/>
              <a:gd name="connsiteY14" fmla="*/ 3342838 h 3600000"/>
              <a:gd name="connsiteX15" fmla="*/ 2381 w 721587"/>
              <a:gd name="connsiteY15" fmla="*/ 3097009 h 3600000"/>
              <a:gd name="connsiteX16" fmla="*/ 2382 w 721587"/>
              <a:gd name="connsiteY16" fmla="*/ 2145820 h 3600000"/>
              <a:gd name="connsiteX17" fmla="*/ 2382 w 721587"/>
              <a:gd name="connsiteY17" fmla="*/ 1643377 h 3600000"/>
              <a:gd name="connsiteX18" fmla="*/ 0 w 721587"/>
              <a:gd name="connsiteY18" fmla="*/ 1433827 h 3600000"/>
              <a:gd name="connsiteX19" fmla="*/ 2381 w 721587"/>
              <a:gd name="connsiteY19" fmla="*/ 919477 h 3600000"/>
              <a:gd name="connsiteX20" fmla="*/ 2381 w 721587"/>
              <a:gd name="connsiteY20" fmla="*/ 709927 h 3600000"/>
              <a:gd name="connsiteX21" fmla="*/ 1587 w 721587"/>
              <a:gd name="connsiteY21"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21519 w 721587"/>
              <a:gd name="connsiteY11" fmla="*/ 3099390 h 3600000"/>
              <a:gd name="connsiteX12" fmla="*/ 721587 w 721587"/>
              <a:gd name="connsiteY12" fmla="*/ 3342838 h 3600000"/>
              <a:gd name="connsiteX13" fmla="*/ 464425 w 721587"/>
              <a:gd name="connsiteY13" fmla="*/ 3600000 h 3600000"/>
              <a:gd name="connsiteX14" fmla="*/ 258749 w 721587"/>
              <a:gd name="connsiteY14" fmla="*/ 3600000 h 3600000"/>
              <a:gd name="connsiteX15" fmla="*/ 1587 w 721587"/>
              <a:gd name="connsiteY15" fmla="*/ 3342838 h 3600000"/>
              <a:gd name="connsiteX16" fmla="*/ 2381 w 721587"/>
              <a:gd name="connsiteY16" fmla="*/ 3097009 h 3600000"/>
              <a:gd name="connsiteX17" fmla="*/ 2382 w 721587"/>
              <a:gd name="connsiteY17" fmla="*/ 2145820 h 3600000"/>
              <a:gd name="connsiteX18" fmla="*/ 2382 w 721587"/>
              <a:gd name="connsiteY18" fmla="*/ 1643377 h 3600000"/>
              <a:gd name="connsiteX19" fmla="*/ 0 w 721587"/>
              <a:gd name="connsiteY19" fmla="*/ 1433827 h 3600000"/>
              <a:gd name="connsiteX20" fmla="*/ 2381 w 721587"/>
              <a:gd name="connsiteY20" fmla="*/ 919477 h 3600000"/>
              <a:gd name="connsiteX21" fmla="*/ 2381 w 721587"/>
              <a:gd name="connsiteY21" fmla="*/ 709927 h 3600000"/>
              <a:gd name="connsiteX22" fmla="*/ 1587 w 721587"/>
              <a:gd name="connsiteY22"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19 w 721587"/>
              <a:gd name="connsiteY12" fmla="*/ 3099390 h 3600000"/>
              <a:gd name="connsiteX13" fmla="*/ 721587 w 721587"/>
              <a:gd name="connsiteY13" fmla="*/ 3342838 h 3600000"/>
              <a:gd name="connsiteX14" fmla="*/ 464425 w 721587"/>
              <a:gd name="connsiteY14" fmla="*/ 3600000 h 3600000"/>
              <a:gd name="connsiteX15" fmla="*/ 258749 w 721587"/>
              <a:gd name="connsiteY15" fmla="*/ 3600000 h 3600000"/>
              <a:gd name="connsiteX16" fmla="*/ 1587 w 721587"/>
              <a:gd name="connsiteY16" fmla="*/ 3342838 h 3600000"/>
              <a:gd name="connsiteX17" fmla="*/ 2381 w 721587"/>
              <a:gd name="connsiteY17" fmla="*/ 3097009 h 3600000"/>
              <a:gd name="connsiteX18" fmla="*/ 2382 w 721587"/>
              <a:gd name="connsiteY18" fmla="*/ 2145820 h 3600000"/>
              <a:gd name="connsiteX19" fmla="*/ 2382 w 721587"/>
              <a:gd name="connsiteY19" fmla="*/ 1643377 h 3600000"/>
              <a:gd name="connsiteX20" fmla="*/ 0 w 721587"/>
              <a:gd name="connsiteY20" fmla="*/ 1433827 h 3600000"/>
              <a:gd name="connsiteX21" fmla="*/ 2381 w 721587"/>
              <a:gd name="connsiteY21" fmla="*/ 919477 h 3600000"/>
              <a:gd name="connsiteX22" fmla="*/ 2381 w 721587"/>
              <a:gd name="connsiteY22" fmla="*/ 709927 h 3600000"/>
              <a:gd name="connsiteX23" fmla="*/ 1587 w 721587"/>
              <a:gd name="connsiteY23"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693"/>
              <a:gd name="connsiteY0" fmla="*/ 257162 h 3600000"/>
              <a:gd name="connsiteX1" fmla="*/ 258749 w 721693"/>
              <a:gd name="connsiteY1" fmla="*/ 0 h 3600000"/>
              <a:gd name="connsiteX2" fmla="*/ 464425 w 721693"/>
              <a:gd name="connsiteY2" fmla="*/ 0 h 3600000"/>
              <a:gd name="connsiteX3" fmla="*/ 721587 w 721693"/>
              <a:gd name="connsiteY3" fmla="*/ 257162 h 3600000"/>
              <a:gd name="connsiteX4" fmla="*/ 721519 w 721693"/>
              <a:gd name="connsiteY4" fmla="*/ 331308 h 3600000"/>
              <a:gd name="connsiteX5" fmla="*/ 719138 w 721693"/>
              <a:gd name="connsiteY5" fmla="*/ 778983 h 3600000"/>
              <a:gd name="connsiteX6" fmla="*/ 719138 w 721693"/>
              <a:gd name="connsiteY6" fmla="*/ 921858 h 3600000"/>
              <a:gd name="connsiteX7" fmla="*/ 719138 w 721693"/>
              <a:gd name="connsiteY7" fmla="*/ 921858 h 3600000"/>
              <a:gd name="connsiteX8" fmla="*/ 719138 w 721693"/>
              <a:gd name="connsiteY8" fmla="*/ 1498120 h 3600000"/>
              <a:gd name="connsiteX9" fmla="*/ 719138 w 721693"/>
              <a:gd name="connsiteY9" fmla="*/ 1640995 h 3600000"/>
              <a:gd name="connsiteX10" fmla="*/ 719139 w 721693"/>
              <a:gd name="connsiteY10" fmla="*/ 2222020 h 3600000"/>
              <a:gd name="connsiteX11" fmla="*/ 719139 w 721693"/>
              <a:gd name="connsiteY11" fmla="*/ 2222020 h 3600000"/>
              <a:gd name="connsiteX12" fmla="*/ 721520 w 721693"/>
              <a:gd name="connsiteY12" fmla="*/ 2367277 h 3600000"/>
              <a:gd name="connsiteX13" fmla="*/ 721519 w 721693"/>
              <a:gd name="connsiteY13" fmla="*/ 3099390 h 3600000"/>
              <a:gd name="connsiteX14" fmla="*/ 721587 w 721693"/>
              <a:gd name="connsiteY14" fmla="*/ 3342838 h 3600000"/>
              <a:gd name="connsiteX15" fmla="*/ 464425 w 721693"/>
              <a:gd name="connsiteY15" fmla="*/ 3600000 h 3600000"/>
              <a:gd name="connsiteX16" fmla="*/ 258749 w 721693"/>
              <a:gd name="connsiteY16" fmla="*/ 3600000 h 3600000"/>
              <a:gd name="connsiteX17" fmla="*/ 1587 w 721693"/>
              <a:gd name="connsiteY17" fmla="*/ 3342838 h 3600000"/>
              <a:gd name="connsiteX18" fmla="*/ 2381 w 721693"/>
              <a:gd name="connsiteY18" fmla="*/ 3097009 h 3600000"/>
              <a:gd name="connsiteX19" fmla="*/ 2382 w 721693"/>
              <a:gd name="connsiteY19" fmla="*/ 2145820 h 3600000"/>
              <a:gd name="connsiteX20" fmla="*/ 2382 w 721693"/>
              <a:gd name="connsiteY20" fmla="*/ 1643377 h 3600000"/>
              <a:gd name="connsiteX21" fmla="*/ 0 w 721693"/>
              <a:gd name="connsiteY21" fmla="*/ 1433827 h 3600000"/>
              <a:gd name="connsiteX22" fmla="*/ 2381 w 721693"/>
              <a:gd name="connsiteY22" fmla="*/ 919477 h 3600000"/>
              <a:gd name="connsiteX23" fmla="*/ 2381 w 721693"/>
              <a:gd name="connsiteY23" fmla="*/ 709927 h 3600000"/>
              <a:gd name="connsiteX24" fmla="*/ 1587 w 721693"/>
              <a:gd name="connsiteY24"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145820 h 3600000"/>
              <a:gd name="connsiteX21" fmla="*/ 2382 w 721587"/>
              <a:gd name="connsiteY21" fmla="*/ 1643377 h 3600000"/>
              <a:gd name="connsiteX22" fmla="*/ 0 w 721587"/>
              <a:gd name="connsiteY22" fmla="*/ 1433827 h 3600000"/>
              <a:gd name="connsiteX23" fmla="*/ 2381 w 721587"/>
              <a:gd name="connsiteY23" fmla="*/ 919477 h 3600000"/>
              <a:gd name="connsiteX24" fmla="*/ 2381 w 721587"/>
              <a:gd name="connsiteY24" fmla="*/ 709927 h 3600000"/>
              <a:gd name="connsiteX25" fmla="*/ 1587 w 721587"/>
              <a:gd name="connsiteY25"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 name="connsiteX0" fmla="*/ 1587 w 721587"/>
              <a:gd name="connsiteY0" fmla="*/ 257162 h 3600000"/>
              <a:gd name="connsiteX1" fmla="*/ 258749 w 721587"/>
              <a:gd name="connsiteY1" fmla="*/ 0 h 3600000"/>
              <a:gd name="connsiteX2" fmla="*/ 464425 w 721587"/>
              <a:gd name="connsiteY2" fmla="*/ 0 h 3600000"/>
              <a:gd name="connsiteX3" fmla="*/ 721587 w 721587"/>
              <a:gd name="connsiteY3" fmla="*/ 257162 h 3600000"/>
              <a:gd name="connsiteX4" fmla="*/ 721519 w 721587"/>
              <a:gd name="connsiteY4" fmla="*/ 331308 h 3600000"/>
              <a:gd name="connsiteX5" fmla="*/ 719138 w 721587"/>
              <a:gd name="connsiteY5" fmla="*/ 778983 h 3600000"/>
              <a:gd name="connsiteX6" fmla="*/ 719138 w 721587"/>
              <a:gd name="connsiteY6" fmla="*/ 921858 h 3600000"/>
              <a:gd name="connsiteX7" fmla="*/ 719138 w 721587"/>
              <a:gd name="connsiteY7" fmla="*/ 921858 h 3600000"/>
              <a:gd name="connsiteX8" fmla="*/ 719138 w 721587"/>
              <a:gd name="connsiteY8" fmla="*/ 1498120 h 3600000"/>
              <a:gd name="connsiteX9" fmla="*/ 719138 w 721587"/>
              <a:gd name="connsiteY9" fmla="*/ 1640995 h 3600000"/>
              <a:gd name="connsiteX10" fmla="*/ 719139 w 721587"/>
              <a:gd name="connsiteY10" fmla="*/ 2222020 h 3600000"/>
              <a:gd name="connsiteX11" fmla="*/ 719139 w 721587"/>
              <a:gd name="connsiteY11" fmla="*/ 2222020 h 3600000"/>
              <a:gd name="connsiteX12" fmla="*/ 721520 w 721587"/>
              <a:gd name="connsiteY12" fmla="*/ 2367277 h 3600000"/>
              <a:gd name="connsiteX13" fmla="*/ 721520 w 721587"/>
              <a:gd name="connsiteY13" fmla="*/ 2367277 h 3600000"/>
              <a:gd name="connsiteX14" fmla="*/ 721519 w 721587"/>
              <a:gd name="connsiteY14" fmla="*/ 3099390 h 3600000"/>
              <a:gd name="connsiteX15" fmla="*/ 721587 w 721587"/>
              <a:gd name="connsiteY15" fmla="*/ 3342838 h 3600000"/>
              <a:gd name="connsiteX16" fmla="*/ 464425 w 721587"/>
              <a:gd name="connsiteY16" fmla="*/ 3600000 h 3600000"/>
              <a:gd name="connsiteX17" fmla="*/ 258749 w 721587"/>
              <a:gd name="connsiteY17" fmla="*/ 3600000 h 3600000"/>
              <a:gd name="connsiteX18" fmla="*/ 1587 w 721587"/>
              <a:gd name="connsiteY18" fmla="*/ 3342838 h 3600000"/>
              <a:gd name="connsiteX19" fmla="*/ 2381 w 721587"/>
              <a:gd name="connsiteY19" fmla="*/ 3097009 h 3600000"/>
              <a:gd name="connsiteX20" fmla="*/ 2382 w 721587"/>
              <a:gd name="connsiteY20" fmla="*/ 2362514 h 3600000"/>
              <a:gd name="connsiteX21" fmla="*/ 2382 w 721587"/>
              <a:gd name="connsiteY21" fmla="*/ 2145820 h 3600000"/>
              <a:gd name="connsiteX22" fmla="*/ 2382 w 721587"/>
              <a:gd name="connsiteY22" fmla="*/ 1643377 h 3600000"/>
              <a:gd name="connsiteX23" fmla="*/ 0 w 721587"/>
              <a:gd name="connsiteY23" fmla="*/ 1433827 h 3600000"/>
              <a:gd name="connsiteX24" fmla="*/ 2381 w 721587"/>
              <a:gd name="connsiteY24" fmla="*/ 919477 h 3600000"/>
              <a:gd name="connsiteX25" fmla="*/ 2381 w 721587"/>
              <a:gd name="connsiteY25" fmla="*/ 709927 h 3600000"/>
              <a:gd name="connsiteX26" fmla="*/ 1587 w 721587"/>
              <a:gd name="connsiteY26" fmla="*/ 25716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587" h="3600000">
                <a:moveTo>
                  <a:pt x="1587" y="257162"/>
                </a:moveTo>
                <a:cubicBezTo>
                  <a:pt x="1587" y="115135"/>
                  <a:pt x="116722" y="0"/>
                  <a:pt x="258749" y="0"/>
                </a:cubicBezTo>
                <a:lnTo>
                  <a:pt x="464425" y="0"/>
                </a:lnTo>
                <a:cubicBezTo>
                  <a:pt x="606452" y="0"/>
                  <a:pt x="721587" y="115135"/>
                  <a:pt x="721587" y="257162"/>
                </a:cubicBezTo>
                <a:cubicBezTo>
                  <a:pt x="721564" y="281877"/>
                  <a:pt x="721542" y="306593"/>
                  <a:pt x="721519" y="331308"/>
                </a:cubicBezTo>
                <a:cubicBezTo>
                  <a:pt x="720725" y="480533"/>
                  <a:pt x="719932" y="629758"/>
                  <a:pt x="719138" y="778983"/>
                </a:cubicBezTo>
                <a:lnTo>
                  <a:pt x="719138" y="921858"/>
                </a:lnTo>
                <a:lnTo>
                  <a:pt x="719138" y="921858"/>
                </a:lnTo>
                <a:lnTo>
                  <a:pt x="719138" y="1498120"/>
                </a:lnTo>
                <a:lnTo>
                  <a:pt x="719138" y="1640995"/>
                </a:lnTo>
                <a:cubicBezTo>
                  <a:pt x="719138" y="1761645"/>
                  <a:pt x="718742" y="1978954"/>
                  <a:pt x="719139" y="2222020"/>
                </a:cubicBezTo>
                <a:lnTo>
                  <a:pt x="719139" y="2222020"/>
                </a:lnTo>
                <a:cubicBezTo>
                  <a:pt x="719933" y="2270439"/>
                  <a:pt x="720726" y="2318858"/>
                  <a:pt x="721520" y="2367277"/>
                </a:cubicBezTo>
                <a:lnTo>
                  <a:pt x="721520" y="2367277"/>
                </a:lnTo>
                <a:cubicBezTo>
                  <a:pt x="721520" y="2489296"/>
                  <a:pt x="721508" y="2936797"/>
                  <a:pt x="721519" y="3099390"/>
                </a:cubicBezTo>
                <a:cubicBezTo>
                  <a:pt x="721542" y="3180539"/>
                  <a:pt x="721564" y="3261689"/>
                  <a:pt x="721587" y="3342838"/>
                </a:cubicBezTo>
                <a:cubicBezTo>
                  <a:pt x="721587" y="3484865"/>
                  <a:pt x="606452" y="3600000"/>
                  <a:pt x="464425" y="3600000"/>
                </a:cubicBezTo>
                <a:lnTo>
                  <a:pt x="258749" y="3600000"/>
                </a:lnTo>
                <a:cubicBezTo>
                  <a:pt x="116722" y="3600000"/>
                  <a:pt x="1587" y="3484865"/>
                  <a:pt x="1587" y="3342838"/>
                </a:cubicBezTo>
                <a:cubicBezTo>
                  <a:pt x="1852" y="3260895"/>
                  <a:pt x="2116" y="3178952"/>
                  <a:pt x="2381" y="3097009"/>
                </a:cubicBezTo>
                <a:cubicBezTo>
                  <a:pt x="2381" y="2852177"/>
                  <a:pt x="2382" y="2607346"/>
                  <a:pt x="2382" y="2362514"/>
                </a:cubicBezTo>
                <a:lnTo>
                  <a:pt x="2382" y="2145820"/>
                </a:lnTo>
                <a:lnTo>
                  <a:pt x="2382" y="1643377"/>
                </a:lnTo>
                <a:lnTo>
                  <a:pt x="0" y="1433827"/>
                </a:lnTo>
                <a:cubicBezTo>
                  <a:pt x="794" y="1262377"/>
                  <a:pt x="1587" y="1090927"/>
                  <a:pt x="2381" y="919477"/>
                </a:cubicBezTo>
                <a:lnTo>
                  <a:pt x="2381" y="709927"/>
                </a:lnTo>
                <a:cubicBezTo>
                  <a:pt x="2116" y="559005"/>
                  <a:pt x="1852" y="408084"/>
                  <a:pt x="1587" y="257162"/>
                </a:cubicBezTo>
                <a:close/>
              </a:path>
            </a:pathLst>
          </a:custGeom>
          <a:gradFill flip="none" rotWithShape="1">
            <a:gsLst>
              <a:gs pos="0">
                <a:schemeClr val="bg1">
                  <a:lumMod val="50000"/>
                </a:schemeClr>
              </a:gs>
              <a:gs pos="50000">
                <a:schemeClr val="bg1">
                  <a:lumMod val="95000"/>
                </a:schemeClr>
              </a:gs>
              <a:gs pos="100000">
                <a:schemeClr val="bg1">
                  <a:lumMod val="50000"/>
                </a:schemeClr>
              </a:gs>
            </a:gsLst>
            <a:lin ang="0" scaled="1"/>
            <a:tileRect/>
          </a:gra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839788" rtl="0" eaLnBrk="1" fontAlgn="base" latinLnBrk="0" hangingPunct="1">
              <a:lnSpc>
                <a:spcPct val="100000"/>
              </a:lnSpc>
              <a:spcBef>
                <a:spcPct val="0"/>
              </a:spcBef>
              <a:spcAft>
                <a:spcPct val="0"/>
              </a:spcAft>
              <a:buClrTx/>
              <a:buSzTx/>
              <a:buFontTx/>
              <a:buNone/>
              <a:tabLst/>
            </a:pPr>
            <a:endParaRPr kumimoji="0" lang="en-GB" sz="3300" b="0" i="0" u="none" strike="noStrike" cap="none" normalizeH="0" baseline="0">
              <a:ln>
                <a:noFill/>
              </a:ln>
              <a:solidFill>
                <a:schemeClr val="tx1"/>
              </a:solidFill>
              <a:effectLst/>
              <a:latin typeface="Arial" charset="0"/>
            </a:endParaRPr>
          </a:p>
        </p:txBody>
      </p:sp>
      <p:cxnSp>
        <p:nvCxnSpPr>
          <p:cNvPr id="238" name="Straight Connector 237">
            <a:extLst>
              <a:ext uri="{FF2B5EF4-FFF2-40B4-BE49-F238E27FC236}">
                <a16:creationId xmlns:a16="http://schemas.microsoft.com/office/drawing/2014/main" xmlns="" id="{477F4BAF-C719-43DD-AF94-7D24B4BB0A82}"/>
              </a:ext>
            </a:extLst>
          </p:cNvPr>
          <p:cNvCxnSpPr>
            <a:cxnSpLocks/>
            <a:endCxn id="237" idx="25"/>
          </p:cNvCxnSpPr>
          <p:nvPr/>
        </p:nvCxnSpPr>
        <p:spPr>
          <a:xfrm>
            <a:off x="6877261" y="3964294"/>
            <a:ext cx="202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Connector: Elbow 238">
            <a:extLst>
              <a:ext uri="{FF2B5EF4-FFF2-40B4-BE49-F238E27FC236}">
                <a16:creationId xmlns:a16="http://schemas.microsoft.com/office/drawing/2014/main" xmlns="" id="{10FA0B24-545C-47A2-8BAD-42A836A67761}"/>
              </a:ext>
            </a:extLst>
          </p:cNvPr>
          <p:cNvCxnSpPr>
            <a:cxnSpLocks/>
          </p:cNvCxnSpPr>
          <p:nvPr/>
        </p:nvCxnSpPr>
        <p:spPr>
          <a:xfrm>
            <a:off x="6880323" y="3825170"/>
            <a:ext cx="294545" cy="654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xmlns="" id="{2AC2B864-C2E0-49DA-B1E7-6B14450EA7AB}"/>
              </a:ext>
            </a:extLst>
          </p:cNvPr>
          <p:cNvGrpSpPr>
            <a:grpSpLocks noChangeAspect="1"/>
          </p:cNvGrpSpPr>
          <p:nvPr/>
        </p:nvGrpSpPr>
        <p:grpSpPr>
          <a:xfrm>
            <a:off x="7496514" y="4366555"/>
            <a:ext cx="229090" cy="229074"/>
            <a:chOff x="5386635" y="3026633"/>
            <a:chExt cx="1440106" cy="1440000"/>
          </a:xfrm>
        </p:grpSpPr>
        <p:sp>
          <p:nvSpPr>
            <p:cNvPr id="241" name="Oval 240">
              <a:extLst>
                <a:ext uri="{FF2B5EF4-FFF2-40B4-BE49-F238E27FC236}">
                  <a16:creationId xmlns:a16="http://schemas.microsoft.com/office/drawing/2014/main" xmlns="" id="{08E4346E-88F6-4C80-A796-27CBF82B75EE}"/>
                </a:ext>
              </a:extLst>
            </p:cNvPr>
            <p:cNvSpPr/>
            <p:nvPr/>
          </p:nvSpPr>
          <p:spPr>
            <a:xfrm>
              <a:off x="5626759" y="3266704"/>
              <a:ext cx="959964" cy="959964"/>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242" name="Freeform 49">
              <a:extLst>
                <a:ext uri="{FF2B5EF4-FFF2-40B4-BE49-F238E27FC236}">
                  <a16:creationId xmlns:a16="http://schemas.microsoft.com/office/drawing/2014/main" xmlns="" id="{2D3A8818-95E2-4C3D-BB4E-1C9FEBC96C82}"/>
                </a:ext>
              </a:extLst>
            </p:cNvPr>
            <p:cNvSpPr/>
            <p:nvPr/>
          </p:nvSpPr>
          <p:spPr>
            <a:xfrm>
              <a:off x="5627437" y="3505449"/>
              <a:ext cx="958020" cy="482582"/>
            </a:xfrm>
            <a:custGeom>
              <a:avLst/>
              <a:gdLst>
                <a:gd name="connsiteX0" fmla="*/ 0 w 2882900"/>
                <a:gd name="connsiteY0" fmla="*/ 730250 h 1447800"/>
                <a:gd name="connsiteX1" fmla="*/ 558800 w 2882900"/>
                <a:gd name="connsiteY1" fmla="*/ 717550 h 1447800"/>
                <a:gd name="connsiteX2" fmla="*/ 1003300 w 2882900"/>
                <a:gd name="connsiteY2" fmla="*/ 0 h 1447800"/>
                <a:gd name="connsiteX3" fmla="*/ 1917700 w 2882900"/>
                <a:gd name="connsiteY3" fmla="*/ 1447800 h 1447800"/>
                <a:gd name="connsiteX4" fmla="*/ 2362200 w 2882900"/>
                <a:gd name="connsiteY4" fmla="*/ 717550 h 1447800"/>
                <a:gd name="connsiteX5" fmla="*/ 2882900 w 2882900"/>
                <a:gd name="connsiteY5" fmla="*/ 717550 h 1447800"/>
                <a:gd name="connsiteX6" fmla="*/ 2882900 w 2882900"/>
                <a:gd name="connsiteY6" fmla="*/ 717550 h 1447800"/>
                <a:gd name="connsiteX0" fmla="*/ 0 w 2870200"/>
                <a:gd name="connsiteY0" fmla="*/ 714375 h 1447800"/>
                <a:gd name="connsiteX1" fmla="*/ 546100 w 2870200"/>
                <a:gd name="connsiteY1" fmla="*/ 717550 h 1447800"/>
                <a:gd name="connsiteX2" fmla="*/ 990600 w 2870200"/>
                <a:gd name="connsiteY2" fmla="*/ 0 h 1447800"/>
                <a:gd name="connsiteX3" fmla="*/ 1905000 w 2870200"/>
                <a:gd name="connsiteY3" fmla="*/ 1447800 h 1447800"/>
                <a:gd name="connsiteX4" fmla="*/ 2349500 w 2870200"/>
                <a:gd name="connsiteY4" fmla="*/ 717550 h 1447800"/>
                <a:gd name="connsiteX5" fmla="*/ 2870200 w 2870200"/>
                <a:gd name="connsiteY5" fmla="*/ 717550 h 1447800"/>
                <a:gd name="connsiteX6" fmla="*/ 2870200 w 2870200"/>
                <a:gd name="connsiteY6" fmla="*/ 717550 h 1447800"/>
                <a:gd name="connsiteX0" fmla="*/ 0 w 2873375"/>
                <a:gd name="connsiteY0" fmla="*/ 708025 h 1447800"/>
                <a:gd name="connsiteX1" fmla="*/ 549275 w 2873375"/>
                <a:gd name="connsiteY1" fmla="*/ 717550 h 1447800"/>
                <a:gd name="connsiteX2" fmla="*/ 993775 w 2873375"/>
                <a:gd name="connsiteY2" fmla="*/ 0 h 1447800"/>
                <a:gd name="connsiteX3" fmla="*/ 1908175 w 2873375"/>
                <a:gd name="connsiteY3" fmla="*/ 1447800 h 1447800"/>
                <a:gd name="connsiteX4" fmla="*/ 2352675 w 2873375"/>
                <a:gd name="connsiteY4" fmla="*/ 717550 h 1447800"/>
                <a:gd name="connsiteX5" fmla="*/ 2873375 w 2873375"/>
                <a:gd name="connsiteY5" fmla="*/ 717550 h 1447800"/>
                <a:gd name="connsiteX6" fmla="*/ 2873375 w 2873375"/>
                <a:gd name="connsiteY6" fmla="*/ 717550 h 1447800"/>
                <a:gd name="connsiteX0" fmla="*/ 0 w 2867025"/>
                <a:gd name="connsiteY0" fmla="*/ 72390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6550"/>
                <a:gd name="connsiteY0" fmla="*/ 708025 h 1447800"/>
                <a:gd name="connsiteX1" fmla="*/ 552450 w 2876550"/>
                <a:gd name="connsiteY1" fmla="*/ 717550 h 1447800"/>
                <a:gd name="connsiteX2" fmla="*/ 996950 w 2876550"/>
                <a:gd name="connsiteY2" fmla="*/ 0 h 1447800"/>
                <a:gd name="connsiteX3" fmla="*/ 1911350 w 2876550"/>
                <a:gd name="connsiteY3" fmla="*/ 1447800 h 1447800"/>
                <a:gd name="connsiteX4" fmla="*/ 2355850 w 2876550"/>
                <a:gd name="connsiteY4" fmla="*/ 717550 h 1447800"/>
                <a:gd name="connsiteX5" fmla="*/ 2876550 w 2876550"/>
                <a:gd name="connsiteY5" fmla="*/ 717550 h 1447800"/>
                <a:gd name="connsiteX6" fmla="*/ 2876550 w 2876550"/>
                <a:gd name="connsiteY6" fmla="*/ 717550 h 1447800"/>
                <a:gd name="connsiteX0" fmla="*/ 0 w 2867025"/>
                <a:gd name="connsiteY0" fmla="*/ 717550 h 1447800"/>
                <a:gd name="connsiteX1" fmla="*/ 542925 w 2867025"/>
                <a:gd name="connsiteY1" fmla="*/ 717550 h 1447800"/>
                <a:gd name="connsiteX2" fmla="*/ 987425 w 2867025"/>
                <a:gd name="connsiteY2" fmla="*/ 0 h 1447800"/>
                <a:gd name="connsiteX3" fmla="*/ 1901825 w 2867025"/>
                <a:gd name="connsiteY3" fmla="*/ 1447800 h 1447800"/>
                <a:gd name="connsiteX4" fmla="*/ 2346325 w 2867025"/>
                <a:gd name="connsiteY4" fmla="*/ 717550 h 1447800"/>
                <a:gd name="connsiteX5" fmla="*/ 2867025 w 2867025"/>
                <a:gd name="connsiteY5" fmla="*/ 717550 h 1447800"/>
                <a:gd name="connsiteX6" fmla="*/ 2867025 w 2867025"/>
                <a:gd name="connsiteY6" fmla="*/ 717550 h 1447800"/>
                <a:gd name="connsiteX0" fmla="*/ 0 w 2874168"/>
                <a:gd name="connsiteY0" fmla="*/ 717550 h 1447800"/>
                <a:gd name="connsiteX1" fmla="*/ 550068 w 2874168"/>
                <a:gd name="connsiteY1" fmla="*/ 717550 h 1447800"/>
                <a:gd name="connsiteX2" fmla="*/ 994568 w 2874168"/>
                <a:gd name="connsiteY2" fmla="*/ 0 h 1447800"/>
                <a:gd name="connsiteX3" fmla="*/ 1908968 w 2874168"/>
                <a:gd name="connsiteY3" fmla="*/ 1447800 h 1447800"/>
                <a:gd name="connsiteX4" fmla="*/ 2353468 w 2874168"/>
                <a:gd name="connsiteY4" fmla="*/ 717550 h 1447800"/>
                <a:gd name="connsiteX5" fmla="*/ 2874168 w 2874168"/>
                <a:gd name="connsiteY5" fmla="*/ 717550 h 1447800"/>
                <a:gd name="connsiteX6" fmla="*/ 2874168 w 2874168"/>
                <a:gd name="connsiteY6" fmla="*/ 7175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68" h="1447800">
                  <a:moveTo>
                    <a:pt x="0" y="717550"/>
                  </a:moveTo>
                  <a:lnTo>
                    <a:pt x="550068" y="717550"/>
                  </a:lnTo>
                  <a:lnTo>
                    <a:pt x="994568" y="0"/>
                  </a:lnTo>
                  <a:lnTo>
                    <a:pt x="1908968" y="1447800"/>
                  </a:lnTo>
                  <a:lnTo>
                    <a:pt x="2353468" y="717550"/>
                  </a:lnTo>
                  <a:lnTo>
                    <a:pt x="2874168" y="717550"/>
                  </a:lnTo>
                  <a:lnTo>
                    <a:pt x="2874168" y="717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3" name="Straight Connector 242">
              <a:extLst>
                <a:ext uri="{FF2B5EF4-FFF2-40B4-BE49-F238E27FC236}">
                  <a16:creationId xmlns:a16="http://schemas.microsoft.com/office/drawing/2014/main" xmlns="" id="{E6F23284-89DE-4BC3-B8B1-EA77B30EC96B}"/>
                </a:ext>
              </a:extLst>
            </p:cNvPr>
            <p:cNvCxnSpPr>
              <a:endCxn id="241" idx="7"/>
            </p:cNvCxnSpPr>
            <p:nvPr/>
          </p:nvCxnSpPr>
          <p:spPr>
            <a:xfrm flipH="1">
              <a:off x="6446140" y="3026633"/>
              <a:ext cx="380601" cy="380655"/>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xmlns="" id="{E193A25C-95A7-4735-8840-503500A2A64D}"/>
                </a:ext>
              </a:extLst>
            </p:cNvPr>
            <p:cNvCxnSpPr>
              <a:stCxn id="241" idx="3"/>
            </p:cNvCxnSpPr>
            <p:nvPr/>
          </p:nvCxnSpPr>
          <p:spPr>
            <a:xfrm flipH="1">
              <a:off x="5386635" y="4086085"/>
              <a:ext cx="380708" cy="3805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45" name="Straight Arrow Connector 139">
            <a:extLst>
              <a:ext uri="{FF2B5EF4-FFF2-40B4-BE49-F238E27FC236}">
                <a16:creationId xmlns:a16="http://schemas.microsoft.com/office/drawing/2014/main" xmlns="" id="{6CBE7EC9-EA1A-4374-A4E5-9985470FFDC7}"/>
              </a:ext>
            </a:extLst>
          </p:cNvPr>
          <p:cNvCxnSpPr>
            <a:cxnSpLocks/>
          </p:cNvCxnSpPr>
          <p:nvPr/>
        </p:nvCxnSpPr>
        <p:spPr bwMode="auto">
          <a:xfrm rot="16200000" flipH="1">
            <a:off x="7335418" y="4268574"/>
            <a:ext cx="98183" cy="327273"/>
          </a:xfrm>
          <a:prstGeom prst="bentConnector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 name="Straight Connector 245">
            <a:extLst>
              <a:ext uri="{FF2B5EF4-FFF2-40B4-BE49-F238E27FC236}">
                <a16:creationId xmlns:a16="http://schemas.microsoft.com/office/drawing/2014/main" xmlns="" id="{EF0FB266-B6F2-4E8A-AABC-C45531312BE4}"/>
              </a:ext>
            </a:extLst>
          </p:cNvPr>
          <p:cNvCxnSpPr>
            <a:cxnSpLocks/>
            <a:stCxn id="241" idx="6"/>
          </p:cNvCxnSpPr>
          <p:nvPr/>
        </p:nvCxnSpPr>
        <p:spPr>
          <a:xfrm>
            <a:off x="7687422" y="4481101"/>
            <a:ext cx="261818" cy="0"/>
          </a:xfrm>
          <a:prstGeom prst="line">
            <a:avLst/>
          </a:prstGeom>
          <a:ln w="12700">
            <a:solidFill>
              <a:schemeClr val="tx1"/>
            </a:solidFill>
            <a:headEnd type="none" w="sm" len="med"/>
            <a:tailEnd type="arrow"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xmlns="" id="{9A6FCEE3-D093-4BC7-AB54-CE1667EC0A5B}"/>
              </a:ext>
            </a:extLst>
          </p:cNvPr>
          <p:cNvCxnSpPr>
            <a:cxnSpLocks/>
          </p:cNvCxnSpPr>
          <p:nvPr/>
        </p:nvCxnSpPr>
        <p:spPr>
          <a:xfrm flipV="1">
            <a:off x="7137314" y="4383890"/>
            <a:ext cx="0" cy="227065"/>
          </a:xfrm>
          <a:prstGeom prst="line">
            <a:avLst/>
          </a:prstGeom>
          <a:ln>
            <a:headEnd type="none" w="sm" len="med"/>
            <a:tailEnd type="arrow" w="sm"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7A0FE3E3-E726-4608-974F-3B2D4853A98A}"/>
              </a:ext>
            </a:extLst>
          </p:cNvPr>
          <p:cNvGrpSpPr/>
          <p:nvPr/>
        </p:nvGrpSpPr>
        <p:grpSpPr>
          <a:xfrm>
            <a:off x="4110709" y="1015242"/>
            <a:ext cx="4233823" cy="1847134"/>
            <a:chOff x="4110709" y="1015242"/>
            <a:chExt cx="4233823" cy="1847134"/>
          </a:xfrm>
        </p:grpSpPr>
        <p:cxnSp>
          <p:nvCxnSpPr>
            <p:cNvPr id="263" name="Connector: Elbow 262">
              <a:extLst>
                <a:ext uri="{FF2B5EF4-FFF2-40B4-BE49-F238E27FC236}">
                  <a16:creationId xmlns:a16="http://schemas.microsoft.com/office/drawing/2014/main" xmlns="" id="{1DCBD475-DE1B-49F0-B59B-C15B1DFC8F84}"/>
                </a:ext>
              </a:extLst>
            </p:cNvPr>
            <p:cNvCxnSpPr>
              <a:cxnSpLocks/>
              <a:stCxn id="254" idx="3"/>
              <a:endCxn id="273" idx="0"/>
            </p:cNvCxnSpPr>
            <p:nvPr/>
          </p:nvCxnSpPr>
          <p:spPr>
            <a:xfrm>
              <a:off x="5032756" y="1276852"/>
              <a:ext cx="953833" cy="660077"/>
            </a:xfrm>
            <a:prstGeom prst="bentConnector3">
              <a:avLst>
                <a:gd name="adj1" fmla="val 5000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9CE16B61-991D-46F1-B5F6-ABE6F4837F6E}"/>
                </a:ext>
              </a:extLst>
            </p:cNvPr>
            <p:cNvGrpSpPr/>
            <p:nvPr/>
          </p:nvGrpSpPr>
          <p:grpSpPr>
            <a:xfrm>
              <a:off x="4110709" y="1015242"/>
              <a:ext cx="4233823" cy="1847134"/>
              <a:chOff x="4110709" y="1015242"/>
              <a:chExt cx="4233823" cy="1847134"/>
            </a:xfrm>
          </p:grpSpPr>
          <p:sp>
            <p:nvSpPr>
              <p:cNvPr id="254" name="TextBox 253">
                <a:extLst>
                  <a:ext uri="{FF2B5EF4-FFF2-40B4-BE49-F238E27FC236}">
                    <a16:creationId xmlns:a16="http://schemas.microsoft.com/office/drawing/2014/main" xmlns="" id="{6442A6B0-2A22-4BD7-AD1D-56BB390A6998}"/>
                  </a:ext>
                </a:extLst>
              </p:cNvPr>
              <p:cNvSpPr txBox="1"/>
              <p:nvPr/>
            </p:nvSpPr>
            <p:spPr>
              <a:xfrm>
                <a:off x="4110709" y="1015242"/>
                <a:ext cx="922047" cy="523220"/>
              </a:xfrm>
              <a:prstGeom prst="rect">
                <a:avLst/>
              </a:prstGeom>
              <a:solidFill>
                <a:schemeClr val="bg1">
                  <a:lumMod val="85000"/>
                </a:schemeClr>
              </a:solidFill>
              <a:ln>
                <a:solidFill>
                  <a:schemeClr val="tx1"/>
                </a:solidFill>
              </a:ln>
            </p:spPr>
            <p:txBody>
              <a:bodyPr wrap="none" rtlCol="0" anchor="ctr">
                <a:spAutoFit/>
              </a:bodyPr>
              <a:lstStyle/>
              <a:p>
                <a:pPr algn="ctr"/>
                <a:r>
                  <a:rPr lang="en-GB" sz="2800" dirty="0"/>
                  <a:t>APC</a:t>
                </a:r>
              </a:p>
            </p:txBody>
          </p:sp>
          <p:grpSp>
            <p:nvGrpSpPr>
              <p:cNvPr id="9" name="Group 8">
                <a:extLst>
                  <a:ext uri="{FF2B5EF4-FFF2-40B4-BE49-F238E27FC236}">
                    <a16:creationId xmlns:a16="http://schemas.microsoft.com/office/drawing/2014/main" xmlns="" id="{5D191C5E-64B3-4D58-B7C8-46E4CDF9E01B}"/>
                  </a:ext>
                </a:extLst>
              </p:cNvPr>
              <p:cNvGrpSpPr/>
              <p:nvPr/>
            </p:nvGrpSpPr>
            <p:grpSpPr>
              <a:xfrm>
                <a:off x="5032756" y="1276852"/>
                <a:ext cx="3311776" cy="1585524"/>
                <a:chOff x="5032756" y="1276852"/>
                <a:chExt cx="3311776" cy="1585524"/>
              </a:xfrm>
            </p:grpSpPr>
            <p:grpSp>
              <p:nvGrpSpPr>
                <p:cNvPr id="7" name="Group 6">
                  <a:extLst>
                    <a:ext uri="{FF2B5EF4-FFF2-40B4-BE49-F238E27FC236}">
                      <a16:creationId xmlns:a16="http://schemas.microsoft.com/office/drawing/2014/main" xmlns="" id="{B7417B5B-5383-4DCA-B29D-F9097065BF3D}"/>
                    </a:ext>
                  </a:extLst>
                </p:cNvPr>
                <p:cNvGrpSpPr/>
                <p:nvPr/>
              </p:nvGrpSpPr>
              <p:grpSpPr>
                <a:xfrm>
                  <a:off x="5899965" y="1614704"/>
                  <a:ext cx="2444567" cy="1247672"/>
                  <a:chOff x="5899965" y="1614704"/>
                  <a:chExt cx="2444567" cy="1247672"/>
                </a:xfrm>
              </p:grpSpPr>
              <p:grpSp>
                <p:nvGrpSpPr>
                  <p:cNvPr id="256" name="Group 255">
                    <a:extLst>
                      <a:ext uri="{FF2B5EF4-FFF2-40B4-BE49-F238E27FC236}">
                        <a16:creationId xmlns:a16="http://schemas.microsoft.com/office/drawing/2014/main" xmlns="" id="{C0FEFFEA-004D-475A-9C46-84E38B045356}"/>
                      </a:ext>
                    </a:extLst>
                  </p:cNvPr>
                  <p:cNvGrpSpPr/>
                  <p:nvPr/>
                </p:nvGrpSpPr>
                <p:grpSpPr>
                  <a:xfrm>
                    <a:off x="7033570" y="1614704"/>
                    <a:ext cx="169962" cy="190129"/>
                    <a:chOff x="8473962" y="1572797"/>
                    <a:chExt cx="944980" cy="722016"/>
                  </a:xfrm>
                </p:grpSpPr>
                <p:sp>
                  <p:nvSpPr>
                    <p:cNvPr id="288" name="Isosceles Triangle 287">
                      <a:extLst>
                        <a:ext uri="{FF2B5EF4-FFF2-40B4-BE49-F238E27FC236}">
                          <a16:creationId xmlns:a16="http://schemas.microsoft.com/office/drawing/2014/main" xmlns="" id="{A44BE08F-14E5-407D-8EED-83A7E1FB7876}"/>
                        </a:ext>
                      </a:extLst>
                    </p:cNvPr>
                    <p:cNvSpPr/>
                    <p:nvPr/>
                  </p:nvSpPr>
                  <p:spPr>
                    <a:xfrm rot="5400000">
                      <a:off x="8504104"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Isosceles Triangle 288">
                      <a:extLst>
                        <a:ext uri="{FF2B5EF4-FFF2-40B4-BE49-F238E27FC236}">
                          <a16:creationId xmlns:a16="http://schemas.microsoft.com/office/drawing/2014/main" xmlns="" id="{75528846-55EF-4C6B-AB95-E6530E5424FA}"/>
                        </a:ext>
                      </a:extLst>
                    </p:cNvPr>
                    <p:cNvSpPr/>
                    <p:nvPr/>
                  </p:nvSpPr>
                  <p:spPr>
                    <a:xfrm rot="16200000" flipH="1">
                      <a:off x="8979853"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Chord 289">
                      <a:extLst>
                        <a:ext uri="{FF2B5EF4-FFF2-40B4-BE49-F238E27FC236}">
                          <a16:creationId xmlns:a16="http://schemas.microsoft.com/office/drawing/2014/main" xmlns="" id="{1A94FFF4-54D4-4BBB-A9A3-059E598FC04C}"/>
                        </a:ext>
                      </a:extLst>
                    </p:cNvPr>
                    <p:cNvSpPr/>
                    <p:nvPr/>
                  </p:nvSpPr>
                  <p:spPr>
                    <a:xfrm rot="5400000">
                      <a:off x="8747526" y="1532201"/>
                      <a:ext cx="402428" cy="483619"/>
                    </a:xfrm>
                    <a:prstGeom prst="chord">
                      <a:avLst>
                        <a:gd name="adj1" fmla="val 5410918"/>
                        <a:gd name="adj2" fmla="val 1620000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1" name="Straight Connector 290">
                      <a:extLst>
                        <a:ext uri="{FF2B5EF4-FFF2-40B4-BE49-F238E27FC236}">
                          <a16:creationId xmlns:a16="http://schemas.microsoft.com/office/drawing/2014/main" xmlns="" id="{53FFCEEA-FA41-4148-9BD8-F6AE876DCC1F}"/>
                        </a:ext>
                      </a:extLst>
                    </p:cNvPr>
                    <p:cNvCxnSpPr>
                      <a:cxnSpLocks/>
                      <a:stCxn id="290" idx="2"/>
                      <a:endCxn id="289" idx="0"/>
                    </p:cNvCxnSpPr>
                    <p:nvPr/>
                  </p:nvCxnSpPr>
                  <p:spPr>
                    <a:xfrm>
                      <a:off x="8948741" y="1773627"/>
                      <a:ext cx="970" cy="316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xmlns="" id="{1B8AC921-7166-4964-AF6D-8E9162379643}"/>
                      </a:ext>
                    </a:extLst>
                  </p:cNvPr>
                  <p:cNvGrpSpPr/>
                  <p:nvPr/>
                </p:nvGrpSpPr>
                <p:grpSpPr>
                  <a:xfrm>
                    <a:off x="7498422" y="1623155"/>
                    <a:ext cx="169962" cy="190129"/>
                    <a:chOff x="8473962" y="1572797"/>
                    <a:chExt cx="944980" cy="722016"/>
                  </a:xfrm>
                </p:grpSpPr>
                <p:sp>
                  <p:nvSpPr>
                    <p:cNvPr id="284" name="Isosceles Triangle 283">
                      <a:extLst>
                        <a:ext uri="{FF2B5EF4-FFF2-40B4-BE49-F238E27FC236}">
                          <a16:creationId xmlns:a16="http://schemas.microsoft.com/office/drawing/2014/main" xmlns="" id="{40D55E0D-0888-40A8-953F-E2FD8BEC1F30}"/>
                        </a:ext>
                      </a:extLst>
                    </p:cNvPr>
                    <p:cNvSpPr/>
                    <p:nvPr/>
                  </p:nvSpPr>
                  <p:spPr>
                    <a:xfrm rot="5400000">
                      <a:off x="8504104"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Isosceles Triangle 284">
                      <a:extLst>
                        <a:ext uri="{FF2B5EF4-FFF2-40B4-BE49-F238E27FC236}">
                          <a16:creationId xmlns:a16="http://schemas.microsoft.com/office/drawing/2014/main" xmlns="" id="{31DFD1F4-4568-43E8-8D0A-1FE6F3802C35}"/>
                        </a:ext>
                      </a:extLst>
                    </p:cNvPr>
                    <p:cNvSpPr/>
                    <p:nvPr/>
                  </p:nvSpPr>
                  <p:spPr>
                    <a:xfrm rot="16200000" flipH="1">
                      <a:off x="8979853"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Chord 285">
                      <a:extLst>
                        <a:ext uri="{FF2B5EF4-FFF2-40B4-BE49-F238E27FC236}">
                          <a16:creationId xmlns:a16="http://schemas.microsoft.com/office/drawing/2014/main" xmlns="" id="{8482E3D0-8946-4A10-AA6D-11E5F973B756}"/>
                        </a:ext>
                      </a:extLst>
                    </p:cNvPr>
                    <p:cNvSpPr/>
                    <p:nvPr/>
                  </p:nvSpPr>
                  <p:spPr>
                    <a:xfrm rot="5400000">
                      <a:off x="8747526" y="1532201"/>
                      <a:ext cx="402428" cy="483619"/>
                    </a:xfrm>
                    <a:prstGeom prst="chord">
                      <a:avLst>
                        <a:gd name="adj1" fmla="val 5410918"/>
                        <a:gd name="adj2" fmla="val 1620000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7" name="Straight Connector 286">
                      <a:extLst>
                        <a:ext uri="{FF2B5EF4-FFF2-40B4-BE49-F238E27FC236}">
                          <a16:creationId xmlns:a16="http://schemas.microsoft.com/office/drawing/2014/main" xmlns="" id="{CAB06E35-F0E4-4F58-A28B-62D6E435B8A2}"/>
                        </a:ext>
                      </a:extLst>
                    </p:cNvPr>
                    <p:cNvCxnSpPr>
                      <a:cxnSpLocks/>
                      <a:stCxn id="286" idx="2"/>
                      <a:endCxn id="285" idx="0"/>
                    </p:cNvCxnSpPr>
                    <p:nvPr/>
                  </p:nvCxnSpPr>
                  <p:spPr>
                    <a:xfrm>
                      <a:off x="8948741" y="1773627"/>
                      <a:ext cx="970" cy="316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xmlns="" id="{28B812BC-2D02-4FAE-8BD7-5FA33F2DBCA6}"/>
                      </a:ext>
                    </a:extLst>
                  </p:cNvPr>
                  <p:cNvGrpSpPr/>
                  <p:nvPr/>
                </p:nvGrpSpPr>
                <p:grpSpPr>
                  <a:xfrm>
                    <a:off x="7050474" y="2071103"/>
                    <a:ext cx="169962" cy="190129"/>
                    <a:chOff x="8473962" y="1572797"/>
                    <a:chExt cx="944980" cy="722016"/>
                  </a:xfrm>
                </p:grpSpPr>
                <p:sp>
                  <p:nvSpPr>
                    <p:cNvPr id="280" name="Isosceles Triangle 279">
                      <a:extLst>
                        <a:ext uri="{FF2B5EF4-FFF2-40B4-BE49-F238E27FC236}">
                          <a16:creationId xmlns:a16="http://schemas.microsoft.com/office/drawing/2014/main" xmlns="" id="{2ECB25BA-731B-41B5-8ED2-1F51366CC899}"/>
                        </a:ext>
                      </a:extLst>
                    </p:cNvPr>
                    <p:cNvSpPr/>
                    <p:nvPr/>
                  </p:nvSpPr>
                  <p:spPr>
                    <a:xfrm rot="5400000">
                      <a:off x="8504104"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Isosceles Triangle 280">
                      <a:extLst>
                        <a:ext uri="{FF2B5EF4-FFF2-40B4-BE49-F238E27FC236}">
                          <a16:creationId xmlns:a16="http://schemas.microsoft.com/office/drawing/2014/main" xmlns="" id="{4FF6951C-8326-48AE-AA32-B85B710C919C}"/>
                        </a:ext>
                      </a:extLst>
                    </p:cNvPr>
                    <p:cNvSpPr/>
                    <p:nvPr/>
                  </p:nvSpPr>
                  <p:spPr>
                    <a:xfrm rot="16200000" flipH="1">
                      <a:off x="8979853"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Chord 281">
                      <a:extLst>
                        <a:ext uri="{FF2B5EF4-FFF2-40B4-BE49-F238E27FC236}">
                          <a16:creationId xmlns:a16="http://schemas.microsoft.com/office/drawing/2014/main" xmlns="" id="{4AED0ED8-C7A5-4FFC-B543-77FD11FDF0E5}"/>
                        </a:ext>
                      </a:extLst>
                    </p:cNvPr>
                    <p:cNvSpPr/>
                    <p:nvPr/>
                  </p:nvSpPr>
                  <p:spPr>
                    <a:xfrm rot="5400000">
                      <a:off x="8747526" y="1532201"/>
                      <a:ext cx="402428" cy="483619"/>
                    </a:xfrm>
                    <a:prstGeom prst="chord">
                      <a:avLst>
                        <a:gd name="adj1" fmla="val 5410918"/>
                        <a:gd name="adj2" fmla="val 1620000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3" name="Straight Connector 282">
                      <a:extLst>
                        <a:ext uri="{FF2B5EF4-FFF2-40B4-BE49-F238E27FC236}">
                          <a16:creationId xmlns:a16="http://schemas.microsoft.com/office/drawing/2014/main" xmlns="" id="{62FDC9F8-AF05-4C9C-8D4A-35640B847B52}"/>
                        </a:ext>
                      </a:extLst>
                    </p:cNvPr>
                    <p:cNvCxnSpPr>
                      <a:cxnSpLocks/>
                      <a:stCxn id="282" idx="2"/>
                      <a:endCxn id="281" idx="0"/>
                    </p:cNvCxnSpPr>
                    <p:nvPr/>
                  </p:nvCxnSpPr>
                  <p:spPr>
                    <a:xfrm>
                      <a:off x="8948741" y="1773627"/>
                      <a:ext cx="970" cy="316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 name="Group 258">
                    <a:extLst>
                      <a:ext uri="{FF2B5EF4-FFF2-40B4-BE49-F238E27FC236}">
                        <a16:creationId xmlns:a16="http://schemas.microsoft.com/office/drawing/2014/main" xmlns="" id="{5C581CC3-804F-4A65-B512-2BB9404695D2}"/>
                      </a:ext>
                    </a:extLst>
                  </p:cNvPr>
                  <p:cNvGrpSpPr/>
                  <p:nvPr/>
                </p:nvGrpSpPr>
                <p:grpSpPr>
                  <a:xfrm>
                    <a:off x="8174570" y="2595118"/>
                    <a:ext cx="169962" cy="190129"/>
                    <a:chOff x="8473962" y="1572797"/>
                    <a:chExt cx="944980" cy="722016"/>
                  </a:xfrm>
                </p:grpSpPr>
                <p:sp>
                  <p:nvSpPr>
                    <p:cNvPr id="276" name="Isosceles Triangle 275">
                      <a:extLst>
                        <a:ext uri="{FF2B5EF4-FFF2-40B4-BE49-F238E27FC236}">
                          <a16:creationId xmlns:a16="http://schemas.microsoft.com/office/drawing/2014/main" xmlns="" id="{4E4AB1F6-9647-4F62-B6F9-29F8DCF6FA8A}"/>
                        </a:ext>
                      </a:extLst>
                    </p:cNvPr>
                    <p:cNvSpPr/>
                    <p:nvPr/>
                  </p:nvSpPr>
                  <p:spPr>
                    <a:xfrm rot="5400000">
                      <a:off x="8504104"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Isosceles Triangle 276">
                      <a:extLst>
                        <a:ext uri="{FF2B5EF4-FFF2-40B4-BE49-F238E27FC236}">
                          <a16:creationId xmlns:a16="http://schemas.microsoft.com/office/drawing/2014/main" xmlns="" id="{D904DB60-E356-480E-A577-F5CC0CF959D5}"/>
                        </a:ext>
                      </a:extLst>
                    </p:cNvPr>
                    <p:cNvSpPr/>
                    <p:nvPr/>
                  </p:nvSpPr>
                  <p:spPr>
                    <a:xfrm rot="16200000" flipH="1">
                      <a:off x="8979853"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Chord 277">
                      <a:extLst>
                        <a:ext uri="{FF2B5EF4-FFF2-40B4-BE49-F238E27FC236}">
                          <a16:creationId xmlns:a16="http://schemas.microsoft.com/office/drawing/2014/main" xmlns="" id="{2968015A-AA90-41E5-85CB-107828B0876F}"/>
                        </a:ext>
                      </a:extLst>
                    </p:cNvPr>
                    <p:cNvSpPr/>
                    <p:nvPr/>
                  </p:nvSpPr>
                  <p:spPr>
                    <a:xfrm rot="5400000">
                      <a:off x="8747526" y="1532201"/>
                      <a:ext cx="402428" cy="483619"/>
                    </a:xfrm>
                    <a:prstGeom prst="chord">
                      <a:avLst>
                        <a:gd name="adj1" fmla="val 5410918"/>
                        <a:gd name="adj2" fmla="val 1620000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9" name="Straight Connector 278">
                      <a:extLst>
                        <a:ext uri="{FF2B5EF4-FFF2-40B4-BE49-F238E27FC236}">
                          <a16:creationId xmlns:a16="http://schemas.microsoft.com/office/drawing/2014/main" xmlns="" id="{B0A28536-942D-4378-B430-2439FAEB56A1}"/>
                        </a:ext>
                      </a:extLst>
                    </p:cNvPr>
                    <p:cNvCxnSpPr>
                      <a:cxnSpLocks/>
                      <a:stCxn id="278" idx="2"/>
                      <a:endCxn id="277" idx="0"/>
                    </p:cNvCxnSpPr>
                    <p:nvPr/>
                  </p:nvCxnSpPr>
                  <p:spPr>
                    <a:xfrm>
                      <a:off x="8948741" y="1773627"/>
                      <a:ext cx="970" cy="316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xmlns="" id="{A694B17C-B2C9-4E0A-809D-09C90D028CE9}"/>
                      </a:ext>
                    </a:extLst>
                  </p:cNvPr>
                  <p:cNvGrpSpPr/>
                  <p:nvPr/>
                </p:nvGrpSpPr>
                <p:grpSpPr>
                  <a:xfrm>
                    <a:off x="5901022" y="1800644"/>
                    <a:ext cx="169962" cy="190129"/>
                    <a:chOff x="8473962" y="1572797"/>
                    <a:chExt cx="944980" cy="722016"/>
                  </a:xfrm>
                </p:grpSpPr>
                <p:sp>
                  <p:nvSpPr>
                    <p:cNvPr id="272" name="Isosceles Triangle 271">
                      <a:extLst>
                        <a:ext uri="{FF2B5EF4-FFF2-40B4-BE49-F238E27FC236}">
                          <a16:creationId xmlns:a16="http://schemas.microsoft.com/office/drawing/2014/main" xmlns="" id="{909CF394-3C68-457F-A46A-23119AC3861D}"/>
                        </a:ext>
                      </a:extLst>
                    </p:cNvPr>
                    <p:cNvSpPr/>
                    <p:nvPr/>
                  </p:nvSpPr>
                  <p:spPr>
                    <a:xfrm rot="5400000">
                      <a:off x="8504104"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Isosceles Triangle 272">
                      <a:extLst>
                        <a:ext uri="{FF2B5EF4-FFF2-40B4-BE49-F238E27FC236}">
                          <a16:creationId xmlns:a16="http://schemas.microsoft.com/office/drawing/2014/main" xmlns="" id="{58E4E081-E566-427E-A0F6-546BA20F268D}"/>
                        </a:ext>
                      </a:extLst>
                    </p:cNvPr>
                    <p:cNvSpPr/>
                    <p:nvPr/>
                  </p:nvSpPr>
                  <p:spPr>
                    <a:xfrm rot="16200000" flipH="1">
                      <a:off x="8979853"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Chord 273">
                      <a:extLst>
                        <a:ext uri="{FF2B5EF4-FFF2-40B4-BE49-F238E27FC236}">
                          <a16:creationId xmlns:a16="http://schemas.microsoft.com/office/drawing/2014/main" xmlns="" id="{CF212982-D0BB-41F4-AC50-C5CECDAEB7F5}"/>
                        </a:ext>
                      </a:extLst>
                    </p:cNvPr>
                    <p:cNvSpPr/>
                    <p:nvPr/>
                  </p:nvSpPr>
                  <p:spPr>
                    <a:xfrm rot="5400000">
                      <a:off x="8747526" y="1532201"/>
                      <a:ext cx="402428" cy="483619"/>
                    </a:xfrm>
                    <a:prstGeom prst="chord">
                      <a:avLst>
                        <a:gd name="adj1" fmla="val 5410918"/>
                        <a:gd name="adj2" fmla="val 1620000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5" name="Straight Connector 274">
                      <a:extLst>
                        <a:ext uri="{FF2B5EF4-FFF2-40B4-BE49-F238E27FC236}">
                          <a16:creationId xmlns:a16="http://schemas.microsoft.com/office/drawing/2014/main" xmlns="" id="{298F070F-A451-4092-9222-41B2E8681C3A}"/>
                        </a:ext>
                      </a:extLst>
                    </p:cNvPr>
                    <p:cNvCxnSpPr>
                      <a:cxnSpLocks/>
                      <a:stCxn id="274" idx="2"/>
                      <a:endCxn id="273" idx="0"/>
                    </p:cNvCxnSpPr>
                    <p:nvPr/>
                  </p:nvCxnSpPr>
                  <p:spPr>
                    <a:xfrm>
                      <a:off x="8948741" y="1773627"/>
                      <a:ext cx="970" cy="316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6" name="Group 265">
                    <a:extLst>
                      <a:ext uri="{FF2B5EF4-FFF2-40B4-BE49-F238E27FC236}">
                        <a16:creationId xmlns:a16="http://schemas.microsoft.com/office/drawing/2014/main" xmlns="" id="{21C6C5ED-4F51-43E4-846F-7FFB433B8989}"/>
                      </a:ext>
                    </a:extLst>
                  </p:cNvPr>
                  <p:cNvGrpSpPr/>
                  <p:nvPr/>
                </p:nvGrpSpPr>
                <p:grpSpPr>
                  <a:xfrm>
                    <a:off x="5899965" y="2672247"/>
                    <a:ext cx="169962" cy="190129"/>
                    <a:chOff x="8473962" y="1572797"/>
                    <a:chExt cx="944980" cy="722016"/>
                  </a:xfrm>
                </p:grpSpPr>
                <p:sp>
                  <p:nvSpPr>
                    <p:cNvPr id="268" name="Isosceles Triangle 267">
                      <a:extLst>
                        <a:ext uri="{FF2B5EF4-FFF2-40B4-BE49-F238E27FC236}">
                          <a16:creationId xmlns:a16="http://schemas.microsoft.com/office/drawing/2014/main" xmlns="" id="{6442B0BA-7007-4BBC-A098-FA939A3D9127}"/>
                        </a:ext>
                      </a:extLst>
                    </p:cNvPr>
                    <p:cNvSpPr/>
                    <p:nvPr/>
                  </p:nvSpPr>
                  <p:spPr>
                    <a:xfrm rot="5400000">
                      <a:off x="8504104"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Isosceles Triangle 268">
                      <a:extLst>
                        <a:ext uri="{FF2B5EF4-FFF2-40B4-BE49-F238E27FC236}">
                          <a16:creationId xmlns:a16="http://schemas.microsoft.com/office/drawing/2014/main" xmlns="" id="{D1426BC1-7415-4E38-924B-A5D10F820E69}"/>
                        </a:ext>
                      </a:extLst>
                    </p:cNvPr>
                    <p:cNvSpPr/>
                    <p:nvPr/>
                  </p:nvSpPr>
                  <p:spPr>
                    <a:xfrm rot="16200000" flipH="1">
                      <a:off x="8979853" y="1855724"/>
                      <a:ext cx="408947" cy="469231"/>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Chord 269">
                      <a:extLst>
                        <a:ext uri="{FF2B5EF4-FFF2-40B4-BE49-F238E27FC236}">
                          <a16:creationId xmlns:a16="http://schemas.microsoft.com/office/drawing/2014/main" xmlns="" id="{0164DFEB-839F-424E-B670-2E0CEF66E87B}"/>
                        </a:ext>
                      </a:extLst>
                    </p:cNvPr>
                    <p:cNvSpPr/>
                    <p:nvPr/>
                  </p:nvSpPr>
                  <p:spPr>
                    <a:xfrm rot="5400000">
                      <a:off x="8747526" y="1532201"/>
                      <a:ext cx="402428" cy="483619"/>
                    </a:xfrm>
                    <a:prstGeom prst="chord">
                      <a:avLst>
                        <a:gd name="adj1" fmla="val 5410918"/>
                        <a:gd name="adj2" fmla="val 1620000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1" name="Straight Connector 270">
                      <a:extLst>
                        <a:ext uri="{FF2B5EF4-FFF2-40B4-BE49-F238E27FC236}">
                          <a16:creationId xmlns:a16="http://schemas.microsoft.com/office/drawing/2014/main" xmlns="" id="{B30AFF4D-5A86-4E04-AAD6-22619BE39784}"/>
                        </a:ext>
                      </a:extLst>
                    </p:cNvPr>
                    <p:cNvCxnSpPr>
                      <a:cxnSpLocks/>
                      <a:stCxn id="270" idx="2"/>
                      <a:endCxn id="269" idx="0"/>
                    </p:cNvCxnSpPr>
                    <p:nvPr/>
                  </p:nvCxnSpPr>
                  <p:spPr>
                    <a:xfrm>
                      <a:off x="8948741" y="1773627"/>
                      <a:ext cx="970" cy="316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xmlns="" id="{D5C121FC-EC95-478F-AC21-44D1474760E8}"/>
                    </a:ext>
                  </a:extLst>
                </p:cNvPr>
                <p:cNvGrpSpPr/>
                <p:nvPr/>
              </p:nvGrpSpPr>
              <p:grpSpPr>
                <a:xfrm>
                  <a:off x="5032756" y="1276852"/>
                  <a:ext cx="3184011" cy="1531680"/>
                  <a:chOff x="5032756" y="1276852"/>
                  <a:chExt cx="3184011" cy="1531680"/>
                </a:xfrm>
              </p:grpSpPr>
              <p:cxnSp>
                <p:nvCxnSpPr>
                  <p:cNvPr id="261" name="Connector: Elbow 260">
                    <a:extLst>
                      <a:ext uri="{FF2B5EF4-FFF2-40B4-BE49-F238E27FC236}">
                        <a16:creationId xmlns:a16="http://schemas.microsoft.com/office/drawing/2014/main" xmlns="" id="{371C4F7A-3AAA-41EC-9AB3-C0A4EAA4CFAB}"/>
                      </a:ext>
                    </a:extLst>
                  </p:cNvPr>
                  <p:cNvCxnSpPr>
                    <a:cxnSpLocks/>
                    <a:stCxn id="254" idx="3"/>
                    <a:endCxn id="288" idx="0"/>
                  </p:cNvCxnSpPr>
                  <p:nvPr/>
                </p:nvCxnSpPr>
                <p:spPr>
                  <a:xfrm>
                    <a:off x="5032756" y="1276852"/>
                    <a:ext cx="2085209" cy="474137"/>
                  </a:xfrm>
                  <a:prstGeom prst="bentConnector3">
                    <a:avLst>
                      <a:gd name="adj1" fmla="val 11152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2" name="Connector: Elbow 261">
                    <a:extLst>
                      <a:ext uri="{FF2B5EF4-FFF2-40B4-BE49-F238E27FC236}">
                        <a16:creationId xmlns:a16="http://schemas.microsoft.com/office/drawing/2014/main" xmlns="" id="{A0B7D5B0-424D-4849-8FB1-F3A11E704215}"/>
                      </a:ext>
                    </a:extLst>
                  </p:cNvPr>
                  <p:cNvCxnSpPr>
                    <a:cxnSpLocks/>
                    <a:stCxn id="254" idx="3"/>
                    <a:endCxn id="284" idx="0"/>
                  </p:cNvCxnSpPr>
                  <p:nvPr/>
                </p:nvCxnSpPr>
                <p:spPr>
                  <a:xfrm>
                    <a:off x="5032756" y="1276852"/>
                    <a:ext cx="2550061" cy="482588"/>
                  </a:xfrm>
                  <a:prstGeom prst="bentConnector3">
                    <a:avLst>
                      <a:gd name="adj1" fmla="val 10942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4" name="Connector: Elbow 263">
                    <a:extLst>
                      <a:ext uri="{FF2B5EF4-FFF2-40B4-BE49-F238E27FC236}">
                        <a16:creationId xmlns:a16="http://schemas.microsoft.com/office/drawing/2014/main" xmlns="" id="{3E0D753E-8555-4CC9-B383-EFC97EE5C4AD}"/>
                      </a:ext>
                    </a:extLst>
                  </p:cNvPr>
                  <p:cNvCxnSpPr>
                    <a:cxnSpLocks/>
                    <a:stCxn id="254" idx="3"/>
                    <a:endCxn id="281" idx="5"/>
                  </p:cNvCxnSpPr>
                  <p:nvPr/>
                </p:nvCxnSpPr>
                <p:spPr>
                  <a:xfrm>
                    <a:off x="5032756" y="1276852"/>
                    <a:ext cx="2145483" cy="957458"/>
                  </a:xfrm>
                  <a:prstGeom prst="bentConnector4">
                    <a:avLst>
                      <a:gd name="adj1" fmla="val 48745"/>
                      <a:gd name="adj2" fmla="val 123876"/>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5" name="Connector: Elbow 264">
                    <a:extLst>
                      <a:ext uri="{FF2B5EF4-FFF2-40B4-BE49-F238E27FC236}">
                        <a16:creationId xmlns:a16="http://schemas.microsoft.com/office/drawing/2014/main" xmlns="" id="{73283728-A25C-4280-964E-894BCE680DC5}"/>
                      </a:ext>
                    </a:extLst>
                  </p:cNvPr>
                  <p:cNvCxnSpPr>
                    <a:cxnSpLocks/>
                    <a:stCxn id="254" idx="3"/>
                    <a:endCxn id="276" idx="1"/>
                  </p:cNvCxnSpPr>
                  <p:nvPr/>
                </p:nvCxnSpPr>
                <p:spPr>
                  <a:xfrm>
                    <a:off x="5032756" y="1276852"/>
                    <a:ext cx="3184011" cy="1427629"/>
                  </a:xfrm>
                  <a:prstGeom prst="bentConnector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7" name="Connector: Elbow 266">
                    <a:extLst>
                      <a:ext uri="{FF2B5EF4-FFF2-40B4-BE49-F238E27FC236}">
                        <a16:creationId xmlns:a16="http://schemas.microsoft.com/office/drawing/2014/main" xmlns="" id="{3ED4D97E-627D-40B8-A728-6B0E484E7C13}"/>
                      </a:ext>
                    </a:extLst>
                  </p:cNvPr>
                  <p:cNvCxnSpPr>
                    <a:cxnSpLocks/>
                    <a:stCxn id="254" idx="3"/>
                    <a:endCxn id="269" idx="0"/>
                  </p:cNvCxnSpPr>
                  <p:nvPr/>
                </p:nvCxnSpPr>
                <p:spPr>
                  <a:xfrm>
                    <a:off x="5032756" y="1276852"/>
                    <a:ext cx="952776" cy="1531680"/>
                  </a:xfrm>
                  <a:prstGeom prst="bentConnector3">
                    <a:avLst>
                      <a:gd name="adj1" fmla="val 5000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xmlns="" id="{3F55BAAD-CFDB-4ADF-9DDF-B12070C3F390}"/>
              </a:ext>
            </a:extLst>
          </p:cNvPr>
          <p:cNvGrpSpPr/>
          <p:nvPr/>
        </p:nvGrpSpPr>
        <p:grpSpPr>
          <a:xfrm>
            <a:off x="2349762" y="759498"/>
            <a:ext cx="7465630" cy="5946718"/>
            <a:chOff x="2363401" y="749004"/>
            <a:chExt cx="7465630" cy="5946718"/>
          </a:xfrm>
        </p:grpSpPr>
        <p:grpSp>
          <p:nvGrpSpPr>
            <p:cNvPr id="298" name="Group 297">
              <a:extLst>
                <a:ext uri="{FF2B5EF4-FFF2-40B4-BE49-F238E27FC236}">
                  <a16:creationId xmlns:a16="http://schemas.microsoft.com/office/drawing/2014/main" xmlns="" id="{384A0603-A299-44AA-9104-C20D215EA1D5}"/>
                </a:ext>
              </a:extLst>
            </p:cNvPr>
            <p:cNvGrpSpPr/>
            <p:nvPr/>
          </p:nvGrpSpPr>
          <p:grpSpPr>
            <a:xfrm>
              <a:off x="2363401" y="749004"/>
              <a:ext cx="7465630" cy="5946718"/>
              <a:chOff x="2363401" y="749004"/>
              <a:chExt cx="7465630" cy="5946718"/>
            </a:xfrm>
          </p:grpSpPr>
          <p:sp>
            <p:nvSpPr>
              <p:cNvPr id="299" name="Arrow: Up-Down 298">
                <a:extLst>
                  <a:ext uri="{FF2B5EF4-FFF2-40B4-BE49-F238E27FC236}">
                    <a16:creationId xmlns:a16="http://schemas.microsoft.com/office/drawing/2014/main" xmlns="" id="{52F5298C-7BC5-4006-89BC-980D0DAD2B44}"/>
                  </a:ext>
                </a:extLst>
              </p:cNvPr>
              <p:cNvSpPr/>
              <p:nvPr/>
            </p:nvSpPr>
            <p:spPr>
              <a:xfrm flipV="1">
                <a:off x="5436182" y="5439711"/>
                <a:ext cx="353868" cy="645511"/>
              </a:xfrm>
              <a:prstGeom prst="upDown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00" name="Arrow: Up-Down 299">
                <a:extLst>
                  <a:ext uri="{FF2B5EF4-FFF2-40B4-BE49-F238E27FC236}">
                    <a16:creationId xmlns:a16="http://schemas.microsoft.com/office/drawing/2014/main" xmlns="" id="{514CDBED-FD02-4772-A6DF-A2D13359CEC2}"/>
                  </a:ext>
                </a:extLst>
              </p:cNvPr>
              <p:cNvSpPr/>
              <p:nvPr/>
            </p:nvSpPr>
            <p:spPr>
              <a:xfrm flipV="1">
                <a:off x="7623698" y="3679107"/>
                <a:ext cx="353868" cy="645511"/>
              </a:xfrm>
              <a:prstGeom prst="upDown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01" name="Arrow: Up-Down 300">
                <a:extLst>
                  <a:ext uri="{FF2B5EF4-FFF2-40B4-BE49-F238E27FC236}">
                    <a16:creationId xmlns:a16="http://schemas.microsoft.com/office/drawing/2014/main" xmlns="" id="{8B642A64-0A43-4764-8345-A491B814EB49}"/>
                  </a:ext>
                </a:extLst>
              </p:cNvPr>
              <p:cNvSpPr/>
              <p:nvPr/>
            </p:nvSpPr>
            <p:spPr>
              <a:xfrm flipV="1">
                <a:off x="5651613" y="3329127"/>
                <a:ext cx="165083" cy="331250"/>
              </a:xfrm>
              <a:prstGeom prst="upDown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02" name="Arrow: Up-Down 301">
                <a:extLst>
                  <a:ext uri="{FF2B5EF4-FFF2-40B4-BE49-F238E27FC236}">
                    <a16:creationId xmlns:a16="http://schemas.microsoft.com/office/drawing/2014/main" xmlns="" id="{2112A12E-9432-4E64-B669-8E318A42279D}"/>
                  </a:ext>
                </a:extLst>
              </p:cNvPr>
              <p:cNvSpPr/>
              <p:nvPr/>
            </p:nvSpPr>
            <p:spPr>
              <a:xfrm flipV="1">
                <a:off x="5651613" y="2454361"/>
                <a:ext cx="165083" cy="331250"/>
              </a:xfrm>
              <a:prstGeom prst="upDown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03" name="Arrow: Up-Down 302">
                <a:extLst>
                  <a:ext uri="{FF2B5EF4-FFF2-40B4-BE49-F238E27FC236}">
                    <a16:creationId xmlns:a16="http://schemas.microsoft.com/office/drawing/2014/main" xmlns="" id="{31D35FB9-3454-4840-B18F-99BDA9474A1C}"/>
                  </a:ext>
                </a:extLst>
              </p:cNvPr>
              <p:cNvSpPr/>
              <p:nvPr/>
            </p:nvSpPr>
            <p:spPr>
              <a:xfrm flipV="1">
                <a:off x="5651613" y="4241927"/>
                <a:ext cx="165083" cy="331250"/>
              </a:xfrm>
              <a:prstGeom prst="upDown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04" name="TextBox 303">
                <a:extLst>
                  <a:ext uri="{FF2B5EF4-FFF2-40B4-BE49-F238E27FC236}">
                    <a16:creationId xmlns:a16="http://schemas.microsoft.com/office/drawing/2014/main" xmlns="" id="{A5DE8BE6-6C3B-449B-B7A0-915BC0B4A03D}"/>
                  </a:ext>
                </a:extLst>
              </p:cNvPr>
              <p:cNvSpPr txBox="1"/>
              <p:nvPr/>
            </p:nvSpPr>
            <p:spPr>
              <a:xfrm>
                <a:off x="8137551" y="3842283"/>
                <a:ext cx="1415772" cy="338554"/>
              </a:xfrm>
              <a:prstGeom prst="rect">
                <a:avLst/>
              </a:prstGeom>
              <a:noFill/>
            </p:spPr>
            <p:txBody>
              <a:bodyPr wrap="none" rtlCol="0">
                <a:spAutoFit/>
              </a:bodyPr>
              <a:lstStyle/>
              <a:p>
                <a:r>
                  <a:rPr lang="ja-JP" altLang="en-US" sz="1600" b="1" dirty="0" smtClean="0">
                    <a:solidFill>
                      <a:schemeClr val="accent3"/>
                    </a:solidFill>
                  </a:rPr>
                  <a:t>製品湯の重複</a:t>
                </a:r>
                <a:endParaRPr lang="en-GB" sz="1600" b="1" dirty="0">
                  <a:solidFill>
                    <a:schemeClr val="accent3"/>
                  </a:solidFill>
                </a:endParaRPr>
              </a:p>
            </p:txBody>
          </p:sp>
          <p:sp>
            <p:nvSpPr>
              <p:cNvPr id="305" name="TextBox 304">
                <a:extLst>
                  <a:ext uri="{FF2B5EF4-FFF2-40B4-BE49-F238E27FC236}">
                    <a16:creationId xmlns:a16="http://schemas.microsoft.com/office/drawing/2014/main" xmlns="" id="{71B3B7E7-3AC8-4A13-9D6E-584004B82A1D}"/>
                  </a:ext>
                </a:extLst>
              </p:cNvPr>
              <p:cNvSpPr txBox="1"/>
              <p:nvPr/>
            </p:nvSpPr>
            <p:spPr>
              <a:xfrm>
                <a:off x="7765890" y="5864725"/>
                <a:ext cx="1524776" cy="830997"/>
              </a:xfrm>
              <a:prstGeom prst="rect">
                <a:avLst/>
              </a:prstGeom>
              <a:noFill/>
            </p:spPr>
            <p:txBody>
              <a:bodyPr wrap="none" rtlCol="0">
                <a:spAutoFit/>
              </a:bodyPr>
              <a:lstStyle/>
              <a:p>
                <a:pPr algn="ctr"/>
                <a:r>
                  <a:rPr lang="en-GB" altLang="ja-JP" sz="1600" b="1" dirty="0">
                    <a:solidFill>
                      <a:schemeClr val="accent3"/>
                    </a:solidFill>
                  </a:rPr>
                  <a:t>ADU </a:t>
                </a:r>
                <a:r>
                  <a:rPr lang="ja-JP" altLang="en-US" sz="1600" b="1" dirty="0">
                    <a:solidFill>
                      <a:schemeClr val="accent3"/>
                    </a:solidFill>
                  </a:rPr>
                  <a:t>と</a:t>
                </a:r>
                <a:r>
                  <a:rPr lang="en-GB" altLang="ja-JP" sz="1600" b="1" dirty="0">
                    <a:solidFill>
                      <a:schemeClr val="accent3"/>
                    </a:solidFill>
                  </a:rPr>
                  <a:t> </a:t>
                </a:r>
                <a:r>
                  <a:rPr lang="en-GB" altLang="ja-JP" sz="1600" b="1" dirty="0" smtClean="0">
                    <a:solidFill>
                      <a:schemeClr val="accent3"/>
                    </a:solidFill>
                  </a:rPr>
                  <a:t>VDU</a:t>
                </a:r>
                <a:r>
                  <a:rPr lang="ja-JP" altLang="en-US" sz="1600" b="1" dirty="0" smtClean="0">
                    <a:solidFill>
                      <a:schemeClr val="accent3"/>
                    </a:solidFill>
                  </a:rPr>
                  <a:t>の</a:t>
                </a:r>
                <a:endParaRPr lang="en-GB" altLang="ja-JP" sz="1600" b="1" dirty="0">
                  <a:solidFill>
                    <a:schemeClr val="accent3"/>
                  </a:solidFill>
                </a:endParaRPr>
              </a:p>
              <a:p>
                <a:pPr algn="ctr"/>
                <a:r>
                  <a:rPr lang="ja-JP" altLang="en-US" sz="1600" b="1" dirty="0" smtClean="0">
                    <a:solidFill>
                      <a:schemeClr val="accent3"/>
                    </a:solidFill>
                  </a:rPr>
                  <a:t>負荷の分配</a:t>
                </a:r>
                <a:endParaRPr lang="en-GB" sz="1600" b="1" dirty="0">
                  <a:solidFill>
                    <a:schemeClr val="accent3"/>
                  </a:solidFill>
                </a:endParaRPr>
              </a:p>
              <a:p>
                <a:pPr algn="ctr"/>
                <a:r>
                  <a:rPr lang="en-GB" sz="1600" dirty="0" smtClean="0">
                    <a:solidFill>
                      <a:schemeClr val="accent3"/>
                    </a:solidFill>
                  </a:rPr>
                  <a:t> </a:t>
                </a:r>
                <a:endParaRPr lang="en-GB" sz="1600" dirty="0">
                  <a:solidFill>
                    <a:schemeClr val="accent3"/>
                  </a:solidFill>
                </a:endParaRPr>
              </a:p>
            </p:txBody>
          </p:sp>
          <p:sp>
            <p:nvSpPr>
              <p:cNvPr id="306" name="TextBox 305">
                <a:extLst>
                  <a:ext uri="{FF2B5EF4-FFF2-40B4-BE49-F238E27FC236}">
                    <a16:creationId xmlns:a16="http://schemas.microsoft.com/office/drawing/2014/main" xmlns="" id="{06E163C2-39C0-486F-B1E2-19522BFB60EE}"/>
                  </a:ext>
                </a:extLst>
              </p:cNvPr>
              <p:cNvSpPr txBox="1"/>
              <p:nvPr/>
            </p:nvSpPr>
            <p:spPr>
              <a:xfrm>
                <a:off x="4909460" y="6092070"/>
                <a:ext cx="877163" cy="369332"/>
              </a:xfrm>
              <a:prstGeom prst="rect">
                <a:avLst/>
              </a:prstGeom>
              <a:noFill/>
            </p:spPr>
            <p:txBody>
              <a:bodyPr wrap="none" rtlCol="0">
                <a:spAutoFit/>
              </a:bodyPr>
              <a:lstStyle/>
              <a:p>
                <a:r>
                  <a:rPr lang="ja-JP" altLang="en-US" b="1" dirty="0" smtClean="0">
                    <a:solidFill>
                      <a:schemeClr val="accent3"/>
                    </a:solidFill>
                  </a:rPr>
                  <a:t>蒸発量</a:t>
                </a:r>
                <a:endParaRPr lang="en-GB" b="1" dirty="0">
                  <a:solidFill>
                    <a:schemeClr val="accent3"/>
                  </a:solidFill>
                </a:endParaRPr>
              </a:p>
            </p:txBody>
          </p:sp>
          <p:sp>
            <p:nvSpPr>
              <p:cNvPr id="307" name="TextBox 306">
                <a:extLst>
                  <a:ext uri="{FF2B5EF4-FFF2-40B4-BE49-F238E27FC236}">
                    <a16:creationId xmlns:a16="http://schemas.microsoft.com/office/drawing/2014/main" xmlns="" id="{4C332CC4-C7A0-4EC2-B9B9-F6FFE67E70F5}"/>
                  </a:ext>
                </a:extLst>
              </p:cNvPr>
              <p:cNvSpPr txBox="1"/>
              <p:nvPr/>
            </p:nvSpPr>
            <p:spPr>
              <a:xfrm>
                <a:off x="2363401" y="6048009"/>
                <a:ext cx="1992061" cy="369332"/>
              </a:xfrm>
              <a:prstGeom prst="rect">
                <a:avLst/>
              </a:prstGeom>
              <a:noFill/>
            </p:spPr>
            <p:txBody>
              <a:bodyPr wrap="square" rtlCol="0">
                <a:spAutoFit/>
              </a:bodyPr>
              <a:lstStyle/>
              <a:p>
                <a:pPr algn="ctr"/>
                <a:r>
                  <a:rPr lang="ja-JP" altLang="en-US" b="1" dirty="0" smtClean="0">
                    <a:solidFill>
                      <a:schemeClr val="accent3">
                        <a:lumMod val="75000"/>
                      </a:schemeClr>
                    </a:solidFill>
                  </a:rPr>
                  <a:t>熱回収</a:t>
                </a:r>
                <a:endParaRPr lang="en-GB" b="1" dirty="0">
                  <a:solidFill>
                    <a:schemeClr val="accent3">
                      <a:lumMod val="75000"/>
                    </a:schemeClr>
                  </a:solidFill>
                </a:endParaRPr>
              </a:p>
            </p:txBody>
          </p:sp>
          <p:sp>
            <p:nvSpPr>
              <p:cNvPr id="309" name="TextBox 308">
                <a:extLst>
                  <a:ext uri="{FF2B5EF4-FFF2-40B4-BE49-F238E27FC236}">
                    <a16:creationId xmlns:a16="http://schemas.microsoft.com/office/drawing/2014/main" xmlns="" id="{B339F15F-0A6A-4DB7-81DD-744B176B91C5}"/>
                  </a:ext>
                </a:extLst>
              </p:cNvPr>
              <p:cNvSpPr txBox="1"/>
              <p:nvPr/>
            </p:nvSpPr>
            <p:spPr>
              <a:xfrm>
                <a:off x="7562064" y="749004"/>
                <a:ext cx="2266967" cy="338554"/>
              </a:xfrm>
              <a:prstGeom prst="rect">
                <a:avLst/>
              </a:prstGeom>
              <a:noFill/>
            </p:spPr>
            <p:txBody>
              <a:bodyPr wrap="none" rtlCol="0">
                <a:spAutoFit/>
              </a:bodyPr>
              <a:lstStyle/>
              <a:p>
                <a:r>
                  <a:rPr lang="ja-JP" altLang="en-US" sz="1600" b="1" dirty="0" smtClean="0">
                    <a:solidFill>
                      <a:srgbClr val="FF0000"/>
                    </a:solidFill>
                  </a:rPr>
                  <a:t>エネルギのボトルネック</a:t>
                </a:r>
                <a:r>
                  <a:rPr lang="en-GB" sz="1600" b="1" dirty="0" smtClean="0">
                    <a:solidFill>
                      <a:srgbClr val="FF0000"/>
                    </a:solidFill>
                  </a:rPr>
                  <a:t> </a:t>
                </a:r>
                <a:endParaRPr lang="en-GB" sz="1600" b="1" dirty="0">
                  <a:solidFill>
                    <a:srgbClr val="FF0000"/>
                  </a:solidFill>
                </a:endParaRPr>
              </a:p>
            </p:txBody>
          </p:sp>
        </p:grpSp>
        <p:sp>
          <p:nvSpPr>
            <p:cNvPr id="248" name="TextBox 247">
              <a:extLst>
                <a:ext uri="{FF2B5EF4-FFF2-40B4-BE49-F238E27FC236}">
                  <a16:creationId xmlns:a16="http://schemas.microsoft.com/office/drawing/2014/main" xmlns="" id="{2AA3D890-0154-489B-B063-4CBCCF5CDC32}"/>
                </a:ext>
              </a:extLst>
            </p:cNvPr>
            <p:cNvSpPr txBox="1"/>
            <p:nvPr/>
          </p:nvSpPr>
          <p:spPr>
            <a:xfrm>
              <a:off x="6395908" y="3560910"/>
              <a:ext cx="430887" cy="876202"/>
            </a:xfrm>
            <a:prstGeom prst="rect">
              <a:avLst/>
            </a:prstGeom>
            <a:noFill/>
          </p:spPr>
          <p:txBody>
            <a:bodyPr vert="vert270" wrap="none" rtlCol="0">
              <a:spAutoFit/>
            </a:bodyPr>
            <a:lstStyle/>
            <a:p>
              <a:r>
                <a:rPr lang="en-GB" sz="1600" dirty="0">
                  <a:solidFill>
                    <a:srgbClr val="FF0000"/>
                  </a:solidFill>
                </a:rPr>
                <a:t>Flooding</a:t>
              </a:r>
            </a:p>
          </p:txBody>
        </p:sp>
      </p:grpSp>
      <p:sp>
        <p:nvSpPr>
          <p:cNvPr id="3" name="TextBox 2">
            <a:extLst>
              <a:ext uri="{FF2B5EF4-FFF2-40B4-BE49-F238E27FC236}">
                <a16:creationId xmlns:a16="http://schemas.microsoft.com/office/drawing/2014/main" xmlns="" id="{984FA56D-1835-4D57-9362-AD3039C1C6A9}"/>
              </a:ext>
            </a:extLst>
          </p:cNvPr>
          <p:cNvSpPr txBox="1"/>
          <p:nvPr/>
        </p:nvSpPr>
        <p:spPr>
          <a:xfrm>
            <a:off x="724091" y="2147701"/>
            <a:ext cx="4467341" cy="2539157"/>
          </a:xfrm>
          <a:prstGeom prst="rect">
            <a:avLst/>
          </a:prstGeom>
          <a:noFill/>
        </p:spPr>
        <p:txBody>
          <a:bodyPr wrap="square" rtlCol="0">
            <a:spAutoFit/>
          </a:bodyPr>
          <a:lstStyle/>
          <a:p>
            <a:pPr>
              <a:lnSpc>
                <a:spcPct val="150000"/>
              </a:lnSpc>
            </a:pPr>
            <a:endParaRPr lang="en-GB" sz="1400" dirty="0" smtClean="0">
              <a:solidFill>
                <a:schemeClr val="accent2"/>
              </a:solidFill>
            </a:endParaRPr>
          </a:p>
          <a:p>
            <a:pPr marL="285750" indent="-285750">
              <a:lnSpc>
                <a:spcPct val="150000"/>
              </a:lnSpc>
              <a:buFont typeface="Wingdings" panose="05000000000000000000" pitchFamily="2" charset="2"/>
              <a:buChar char="ü"/>
            </a:pPr>
            <a:r>
              <a:rPr lang="ja-JP" altLang="en-US" sz="1600" b="1" dirty="0" smtClean="0">
                <a:solidFill>
                  <a:schemeClr val="accent2"/>
                </a:solidFill>
              </a:rPr>
              <a:t>予熱系熱交換器群と蒸留塔の間で密接な</a:t>
            </a:r>
            <a:endParaRPr lang="en-US" altLang="ja-JP" sz="1600" b="1" dirty="0" smtClean="0">
              <a:solidFill>
                <a:schemeClr val="accent2"/>
              </a:solidFill>
            </a:endParaRPr>
          </a:p>
          <a:p>
            <a:pPr>
              <a:lnSpc>
                <a:spcPct val="150000"/>
              </a:lnSpc>
            </a:pPr>
            <a:r>
              <a:rPr lang="ja-JP" altLang="en-US" sz="1600" b="1" dirty="0" smtClean="0">
                <a:solidFill>
                  <a:schemeClr val="accent2"/>
                </a:solidFill>
              </a:rPr>
              <a:t>　相好作用</a:t>
            </a:r>
            <a:endParaRPr lang="en-GB" sz="1600" b="1" dirty="0">
              <a:solidFill>
                <a:schemeClr val="accent2"/>
              </a:solidFill>
            </a:endParaRPr>
          </a:p>
          <a:p>
            <a:pPr marL="285750" indent="-285750">
              <a:lnSpc>
                <a:spcPct val="150000"/>
              </a:lnSpc>
              <a:buFont typeface="Wingdings" panose="05000000000000000000" pitchFamily="2" charset="2"/>
              <a:buChar char="ü"/>
            </a:pPr>
            <a:endParaRPr lang="en-GB" sz="1400" dirty="0">
              <a:solidFill>
                <a:schemeClr val="accent2"/>
              </a:solidFill>
            </a:endParaRPr>
          </a:p>
          <a:p>
            <a:pPr marL="285750" indent="-285750">
              <a:lnSpc>
                <a:spcPct val="150000"/>
              </a:lnSpc>
              <a:buFont typeface="Wingdings" panose="05000000000000000000" pitchFamily="2" charset="2"/>
              <a:buChar char="ü"/>
            </a:pPr>
            <a:r>
              <a:rPr lang="ja-JP" altLang="en-US" sz="1600" b="1" dirty="0" smtClean="0">
                <a:solidFill>
                  <a:schemeClr val="accent2"/>
                </a:solidFill>
              </a:rPr>
              <a:t>厳しい製品油の仕様</a:t>
            </a:r>
            <a:endParaRPr lang="en-GB" sz="1600" b="1" dirty="0">
              <a:solidFill>
                <a:schemeClr val="accent2"/>
              </a:solidFill>
            </a:endParaRPr>
          </a:p>
          <a:p>
            <a:pPr marL="285750" indent="-285750">
              <a:lnSpc>
                <a:spcPct val="150000"/>
              </a:lnSpc>
              <a:buFont typeface="Wingdings" panose="05000000000000000000" pitchFamily="2" charset="2"/>
              <a:buChar char="ü"/>
            </a:pPr>
            <a:endParaRPr lang="en-GB" sz="1400" dirty="0">
              <a:solidFill>
                <a:schemeClr val="accent2"/>
              </a:solidFill>
            </a:endParaRPr>
          </a:p>
          <a:p>
            <a:pPr marL="285750" indent="-285750">
              <a:lnSpc>
                <a:spcPct val="150000"/>
              </a:lnSpc>
              <a:buFont typeface="Wingdings" panose="05000000000000000000" pitchFamily="2" charset="2"/>
              <a:buChar char="ü"/>
            </a:pPr>
            <a:r>
              <a:rPr lang="ja-JP" altLang="en-US" sz="1600" b="1" dirty="0" smtClean="0">
                <a:solidFill>
                  <a:schemeClr val="accent2"/>
                </a:solidFill>
              </a:rPr>
              <a:t>機器からの制限</a:t>
            </a:r>
            <a:endParaRPr lang="en-GB" sz="1600" b="1" dirty="0">
              <a:solidFill>
                <a:schemeClr val="accent2"/>
              </a:solidFill>
            </a:endParaRPr>
          </a:p>
        </p:txBody>
      </p:sp>
      <p:sp>
        <p:nvSpPr>
          <p:cNvPr id="249" name="TextBox 248">
            <a:extLst>
              <a:ext uri="{FF2B5EF4-FFF2-40B4-BE49-F238E27FC236}">
                <a16:creationId xmlns:a16="http://schemas.microsoft.com/office/drawing/2014/main" xmlns="" id="{D8DFD7E8-CA45-464F-BCE6-2C43FB112D91}"/>
              </a:ext>
            </a:extLst>
          </p:cNvPr>
          <p:cNvSpPr txBox="1"/>
          <p:nvPr/>
        </p:nvSpPr>
        <p:spPr>
          <a:xfrm>
            <a:off x="3777596" y="2860621"/>
            <a:ext cx="1780690" cy="584775"/>
          </a:xfrm>
          <a:prstGeom prst="rect">
            <a:avLst/>
          </a:prstGeom>
          <a:noFill/>
        </p:spPr>
        <p:txBody>
          <a:bodyPr wrap="square" rtlCol="0">
            <a:spAutoFit/>
          </a:bodyPr>
          <a:lstStyle/>
          <a:p>
            <a:pPr algn="ctr"/>
            <a:r>
              <a:rPr lang="ja-JP" altLang="en-US" sz="1600" b="1" dirty="0" smtClean="0">
                <a:solidFill>
                  <a:schemeClr val="accent3"/>
                </a:solidFill>
              </a:rPr>
              <a:t>ポンプーアランド</a:t>
            </a:r>
            <a:endParaRPr lang="en-GB" sz="1600" b="1" dirty="0">
              <a:solidFill>
                <a:schemeClr val="accent3"/>
              </a:solidFill>
            </a:endParaRPr>
          </a:p>
          <a:p>
            <a:pPr algn="ctr"/>
            <a:r>
              <a:rPr lang="ja-JP" altLang="en-US" sz="1600" b="1" dirty="0" smtClean="0">
                <a:solidFill>
                  <a:schemeClr val="accent3"/>
                </a:solidFill>
              </a:rPr>
              <a:t>負荷量の分配</a:t>
            </a:r>
            <a:endParaRPr lang="en-GB" sz="1600" b="1" dirty="0">
              <a:solidFill>
                <a:schemeClr val="accent3"/>
              </a:solidFill>
            </a:endParaRPr>
          </a:p>
        </p:txBody>
      </p:sp>
      <p:sp>
        <p:nvSpPr>
          <p:cNvPr id="250" name="TextBox 249">
            <a:extLst>
              <a:ext uri="{FF2B5EF4-FFF2-40B4-BE49-F238E27FC236}">
                <a16:creationId xmlns:a16="http://schemas.microsoft.com/office/drawing/2014/main" xmlns="" id="{49797CF2-CDB0-4CB1-916A-563400DA2F3B}"/>
              </a:ext>
            </a:extLst>
          </p:cNvPr>
          <p:cNvSpPr txBox="1"/>
          <p:nvPr/>
        </p:nvSpPr>
        <p:spPr>
          <a:xfrm>
            <a:off x="7750440" y="5005958"/>
            <a:ext cx="1883849" cy="584775"/>
          </a:xfrm>
          <a:prstGeom prst="rect">
            <a:avLst/>
          </a:prstGeom>
          <a:noFill/>
        </p:spPr>
        <p:txBody>
          <a:bodyPr wrap="none" rtlCol="0">
            <a:spAutoFit/>
          </a:bodyPr>
          <a:lstStyle/>
          <a:p>
            <a:pPr algn="ctr"/>
            <a:r>
              <a:rPr lang="ja-JP" altLang="en-US" sz="1600" b="1" dirty="0" smtClean="0">
                <a:solidFill>
                  <a:schemeClr val="accent3"/>
                </a:solidFill>
              </a:rPr>
              <a:t>ストリッピング蒸気</a:t>
            </a:r>
            <a:r>
              <a:rPr lang="en-GB" sz="1600" b="1" dirty="0" smtClean="0">
                <a:solidFill>
                  <a:schemeClr val="accent3"/>
                </a:solidFill>
              </a:rPr>
              <a:t>  </a:t>
            </a:r>
            <a:endParaRPr lang="en-GB" sz="1600" b="1" dirty="0">
              <a:solidFill>
                <a:schemeClr val="accent3"/>
              </a:solidFill>
            </a:endParaRPr>
          </a:p>
          <a:p>
            <a:pPr algn="ctr"/>
            <a:r>
              <a:rPr lang="ja-JP" altLang="en-US" sz="1600" b="1" dirty="0">
                <a:solidFill>
                  <a:schemeClr val="accent3"/>
                </a:solidFill>
              </a:rPr>
              <a:t>の</a:t>
            </a:r>
            <a:r>
              <a:rPr lang="ja-JP" altLang="en-US" sz="1600" b="1" dirty="0" smtClean="0">
                <a:solidFill>
                  <a:schemeClr val="accent3"/>
                </a:solidFill>
              </a:rPr>
              <a:t>分配</a:t>
            </a:r>
            <a:endParaRPr lang="en-GB" sz="1600" b="1" dirty="0">
              <a:solidFill>
                <a:schemeClr val="accent3"/>
              </a:solidFill>
            </a:endParaRPr>
          </a:p>
        </p:txBody>
      </p:sp>
      <p:sp>
        <p:nvSpPr>
          <p:cNvPr id="251" name="TextBox 250">
            <a:extLst>
              <a:ext uri="{FF2B5EF4-FFF2-40B4-BE49-F238E27FC236}">
                <a16:creationId xmlns:a16="http://schemas.microsoft.com/office/drawing/2014/main" xmlns="" id="{E3706CEE-4E28-4EA0-830C-5FB48F4F2C8F}"/>
              </a:ext>
            </a:extLst>
          </p:cNvPr>
          <p:cNvSpPr txBox="1"/>
          <p:nvPr/>
        </p:nvSpPr>
        <p:spPr>
          <a:xfrm>
            <a:off x="4243018" y="4497422"/>
            <a:ext cx="1157156" cy="830997"/>
          </a:xfrm>
          <a:prstGeom prst="rect">
            <a:avLst/>
          </a:prstGeom>
          <a:noFill/>
        </p:spPr>
        <p:txBody>
          <a:bodyPr wrap="square" rtlCol="0">
            <a:spAutoFit/>
          </a:bodyPr>
          <a:lstStyle/>
          <a:p>
            <a:pPr algn="ctr"/>
            <a:r>
              <a:rPr lang="en-GB" sz="1600" b="1" dirty="0" smtClean="0">
                <a:solidFill>
                  <a:srgbClr val="FF0000"/>
                </a:solidFill>
              </a:rPr>
              <a:t> </a:t>
            </a:r>
            <a:r>
              <a:rPr lang="ja-JP" altLang="en-US" sz="1600" b="1" dirty="0" smtClean="0">
                <a:solidFill>
                  <a:srgbClr val="FF0000"/>
                </a:solidFill>
              </a:rPr>
              <a:t>加熱炉</a:t>
            </a:r>
            <a:endParaRPr lang="en-GB" altLang="ja-JP" sz="1600" b="1" dirty="0">
              <a:solidFill>
                <a:srgbClr val="FF0000"/>
              </a:solidFill>
            </a:endParaRPr>
          </a:p>
          <a:p>
            <a:pPr algn="ctr"/>
            <a:r>
              <a:rPr lang="ja-JP" altLang="en-US" sz="1600" b="1" dirty="0" smtClean="0">
                <a:solidFill>
                  <a:srgbClr val="FF0000"/>
                </a:solidFill>
              </a:rPr>
              <a:t>の</a:t>
            </a:r>
            <a:endParaRPr lang="en-US" altLang="ja-JP" sz="1600" b="1" dirty="0" smtClean="0">
              <a:solidFill>
                <a:srgbClr val="FF0000"/>
              </a:solidFill>
            </a:endParaRPr>
          </a:p>
          <a:p>
            <a:pPr algn="ctr"/>
            <a:r>
              <a:rPr lang="ja-JP" altLang="en-US" sz="1600" b="1" dirty="0" smtClean="0">
                <a:solidFill>
                  <a:srgbClr val="FF0000"/>
                </a:solidFill>
              </a:rPr>
              <a:t>制限条件</a:t>
            </a:r>
            <a:endParaRPr lang="en-GB" sz="1600" b="1" dirty="0">
              <a:solidFill>
                <a:srgbClr val="FF0000"/>
              </a:solidFill>
            </a:endParaRPr>
          </a:p>
        </p:txBody>
      </p:sp>
      <p:sp>
        <p:nvSpPr>
          <p:cNvPr id="252" name="TextBox 251">
            <a:extLst>
              <a:ext uri="{FF2B5EF4-FFF2-40B4-BE49-F238E27FC236}">
                <a16:creationId xmlns:a16="http://schemas.microsoft.com/office/drawing/2014/main" xmlns="" id="{D12CF7D8-CE07-422F-8855-3C229EECA2C0}"/>
              </a:ext>
            </a:extLst>
          </p:cNvPr>
          <p:cNvSpPr txBox="1"/>
          <p:nvPr/>
        </p:nvSpPr>
        <p:spPr>
          <a:xfrm>
            <a:off x="7913625" y="2736354"/>
            <a:ext cx="1928732" cy="584775"/>
          </a:xfrm>
          <a:prstGeom prst="rect">
            <a:avLst/>
          </a:prstGeom>
          <a:noFill/>
        </p:spPr>
        <p:txBody>
          <a:bodyPr wrap="square" rtlCol="0">
            <a:spAutoFit/>
          </a:bodyPr>
          <a:lstStyle/>
          <a:p>
            <a:pPr algn="ctr"/>
            <a:r>
              <a:rPr lang="ja-JP" altLang="en-US" sz="1600" b="1" dirty="0" smtClean="0">
                <a:solidFill>
                  <a:srgbClr val="FF0000"/>
                </a:solidFill>
              </a:rPr>
              <a:t>製品油　</a:t>
            </a:r>
            <a:endParaRPr lang="en-US" altLang="ja-JP" sz="1600" b="1" dirty="0" smtClean="0">
              <a:solidFill>
                <a:srgbClr val="FF0000"/>
              </a:solidFill>
            </a:endParaRPr>
          </a:p>
          <a:p>
            <a:pPr algn="ctr"/>
            <a:r>
              <a:rPr lang="ja-JP" altLang="en-US" sz="1600" b="1" dirty="0" smtClean="0">
                <a:solidFill>
                  <a:srgbClr val="FF0000"/>
                </a:solidFill>
              </a:rPr>
              <a:t>品質の</a:t>
            </a:r>
            <a:r>
              <a:rPr lang="ja-JP" altLang="en-US" sz="1600" b="1" dirty="0">
                <a:solidFill>
                  <a:srgbClr val="FF0000"/>
                </a:solidFill>
              </a:rPr>
              <a:t>仕様</a:t>
            </a:r>
            <a:r>
              <a:rPr lang="en-GB" sz="1600" b="1" dirty="0" smtClean="0">
                <a:solidFill>
                  <a:srgbClr val="FF0000"/>
                </a:solidFill>
              </a:rPr>
              <a:t> </a:t>
            </a:r>
            <a:endParaRPr lang="en-GB" sz="1600" b="1" dirty="0">
              <a:solidFill>
                <a:srgbClr val="FF0000"/>
              </a:solidFill>
            </a:endParaRPr>
          </a:p>
        </p:txBody>
      </p:sp>
      <p:sp>
        <p:nvSpPr>
          <p:cNvPr id="5" name="正方形/長方形 4"/>
          <p:cNvSpPr/>
          <p:nvPr/>
        </p:nvSpPr>
        <p:spPr>
          <a:xfrm>
            <a:off x="4297998" y="3635732"/>
            <a:ext cx="1107996" cy="369332"/>
          </a:xfrm>
          <a:prstGeom prst="rect">
            <a:avLst/>
          </a:prstGeom>
        </p:spPr>
        <p:txBody>
          <a:bodyPr wrap="none">
            <a:spAutoFit/>
          </a:bodyPr>
          <a:lstStyle/>
          <a:p>
            <a:r>
              <a:rPr lang="ja-JP" altLang="en-US" b="1" dirty="0" smtClean="0">
                <a:solidFill>
                  <a:srgbClr val="FF0000"/>
                </a:solidFill>
              </a:rPr>
              <a:t>相互作用</a:t>
            </a:r>
            <a:endParaRPr lang="ja-JP" altLang="en-US" b="1" dirty="0">
              <a:solidFill>
                <a:srgbClr val="FF0000"/>
              </a:solidFill>
            </a:endParaRPr>
          </a:p>
        </p:txBody>
      </p:sp>
      <p:pic>
        <p:nvPicPr>
          <p:cNvPr id="6" name="No0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571750" y="1620838"/>
            <a:ext cx="487363" cy="487362"/>
          </a:xfrm>
          <a:prstGeom prst="rect">
            <a:avLst/>
          </a:prstGeom>
        </p:spPr>
      </p:pic>
    </p:spTree>
    <p:custDataLst>
      <p:tags r:id="rId1"/>
    </p:custDataLst>
    <p:extLst>
      <p:ext uri="{BB962C8B-B14F-4D97-AF65-F5344CB8AC3E}">
        <p14:creationId xmlns:p14="http://schemas.microsoft.com/office/powerpoint/2010/main" val="1347204578"/>
      </p:ext>
    </p:extLst>
  </p:cSld>
  <p:clrMapOvr>
    <a:masterClrMapping/>
  </p:clrMapOvr>
  <mc:AlternateContent xmlns:mc="http://schemas.openxmlformats.org/markup-compatibility/2006" xmlns:p14="http://schemas.microsoft.com/office/powerpoint/2010/main">
    <mc:Choice Requires="p14">
      <p:transition spd="slow" p14:dur="2000" advTm="22921"/>
    </mc:Choice>
    <mc:Fallback xmlns="">
      <p:transition spd="slow" advTm="2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 objId="6"/>
        <p14:stopEvt time="20018"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挑戦</a:t>
            </a:r>
            <a:r>
              <a:rPr lang="en-GB" dirty="0" smtClean="0"/>
              <a:t> </a:t>
            </a:r>
            <a:r>
              <a:rPr lang="en-GB" dirty="0"/>
              <a:t>– </a:t>
            </a:r>
            <a:r>
              <a:rPr lang="ja-JP" altLang="en-US" dirty="0" smtClean="0"/>
              <a:t>数値計算の複雑性</a:t>
            </a:r>
            <a:endParaRPr lang="en-US" dirty="0"/>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7190"/>
          <a:stretch/>
        </p:blipFill>
        <p:spPr bwMode="auto">
          <a:xfrm>
            <a:off x="3298402" y="761828"/>
            <a:ext cx="6253963" cy="562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 name="TextBox 8">
            <a:extLst>
              <a:ext uri="{FF2B5EF4-FFF2-40B4-BE49-F238E27FC236}">
                <a16:creationId xmlns:a16="http://schemas.microsoft.com/office/drawing/2014/main" xmlns="" id="{A327B73F-9E1C-47A4-8FFE-ECB147432E0D}"/>
              </a:ext>
            </a:extLst>
          </p:cNvPr>
          <p:cNvSpPr txBox="1"/>
          <p:nvPr/>
        </p:nvSpPr>
        <p:spPr>
          <a:xfrm>
            <a:off x="922139" y="2943833"/>
            <a:ext cx="3539724" cy="2400657"/>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ja-JP" altLang="en-US" b="1" dirty="0" smtClean="0">
                <a:solidFill>
                  <a:schemeClr val="accent2"/>
                </a:solidFill>
              </a:rPr>
              <a:t>多数の変動</a:t>
            </a:r>
            <a:r>
              <a:rPr lang="ja-JP" altLang="en-US" b="1" dirty="0">
                <a:solidFill>
                  <a:schemeClr val="accent2"/>
                </a:solidFill>
              </a:rPr>
              <a:t>値</a:t>
            </a:r>
            <a:r>
              <a:rPr lang="en-GB" b="1" dirty="0" smtClean="0">
                <a:solidFill>
                  <a:schemeClr val="accent2"/>
                </a:solidFill>
              </a:rPr>
              <a:t> </a:t>
            </a:r>
            <a:r>
              <a:rPr lang="en-GB" b="1" dirty="0">
                <a:solidFill>
                  <a:schemeClr val="accent2"/>
                </a:solidFill>
              </a:rPr>
              <a:t>(30+)</a:t>
            </a:r>
          </a:p>
          <a:p>
            <a:pPr marL="285750" indent="-285750">
              <a:lnSpc>
                <a:spcPct val="150000"/>
              </a:lnSpc>
              <a:buFont typeface="Wingdings" panose="05000000000000000000" pitchFamily="2" charset="2"/>
              <a:buChar char="ü"/>
            </a:pPr>
            <a:endParaRPr lang="en-GB" dirty="0">
              <a:solidFill>
                <a:schemeClr val="accent2"/>
              </a:solidFill>
            </a:endParaRPr>
          </a:p>
          <a:p>
            <a:pPr marL="285750" indent="-285750">
              <a:lnSpc>
                <a:spcPct val="150000"/>
              </a:lnSpc>
              <a:buFont typeface="Wingdings" panose="05000000000000000000" pitchFamily="2" charset="2"/>
              <a:buChar char="ü"/>
            </a:pPr>
            <a:r>
              <a:rPr lang="ja-JP" altLang="en-US" b="1" dirty="0" smtClean="0">
                <a:solidFill>
                  <a:schemeClr val="accent2"/>
                </a:solidFill>
              </a:rPr>
              <a:t>長い計算時間</a:t>
            </a:r>
            <a:endParaRPr lang="en-GB" b="1" dirty="0">
              <a:solidFill>
                <a:schemeClr val="accent2"/>
              </a:solidFill>
            </a:endParaRPr>
          </a:p>
          <a:p>
            <a:pPr marL="285750" indent="-285750">
              <a:lnSpc>
                <a:spcPct val="150000"/>
              </a:lnSpc>
              <a:buFont typeface="Wingdings" panose="05000000000000000000" pitchFamily="2" charset="2"/>
              <a:buChar char="ü"/>
            </a:pPr>
            <a:endParaRPr lang="en-GB" sz="1400" dirty="0">
              <a:solidFill>
                <a:schemeClr val="accent2"/>
              </a:solidFill>
            </a:endParaRPr>
          </a:p>
          <a:p>
            <a:pPr marL="285750" indent="-285750">
              <a:lnSpc>
                <a:spcPct val="150000"/>
              </a:lnSpc>
              <a:buFont typeface="Wingdings" panose="05000000000000000000" pitchFamily="2" charset="2"/>
              <a:buChar char="ü"/>
            </a:pPr>
            <a:r>
              <a:rPr lang="ja-JP" altLang="en-US" b="1" dirty="0" smtClean="0">
                <a:solidFill>
                  <a:schemeClr val="accent2"/>
                </a:solidFill>
              </a:rPr>
              <a:t>収束への課題</a:t>
            </a:r>
            <a:endParaRPr lang="en-GB" b="1" dirty="0">
              <a:solidFill>
                <a:schemeClr val="accent2"/>
              </a:solidFill>
            </a:endParaRPr>
          </a:p>
          <a:p>
            <a:pPr marL="285750" indent="-285750">
              <a:lnSpc>
                <a:spcPct val="150000"/>
              </a:lnSpc>
              <a:buFont typeface="Wingdings" panose="05000000000000000000" pitchFamily="2" charset="2"/>
              <a:buChar char="ü"/>
            </a:pPr>
            <a:endParaRPr lang="en-GB" sz="1400" dirty="0">
              <a:solidFill>
                <a:schemeClr val="accent2"/>
              </a:solidFill>
            </a:endParaRPr>
          </a:p>
        </p:txBody>
      </p:sp>
      <p:pic>
        <p:nvPicPr>
          <p:cNvPr id="3" name="No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59000" y="1444625"/>
            <a:ext cx="487363" cy="487363"/>
          </a:xfrm>
          <a:prstGeom prst="rect">
            <a:avLst/>
          </a:prstGeom>
        </p:spPr>
      </p:pic>
    </p:spTree>
    <p:extLst>
      <p:ext uri="{BB962C8B-B14F-4D97-AF65-F5344CB8AC3E}">
        <p14:creationId xmlns:p14="http://schemas.microsoft.com/office/powerpoint/2010/main" val="1447521808"/>
      </p:ext>
    </p:extLst>
  </p:cSld>
  <p:clrMapOvr>
    <a:masterClrMapping/>
  </p:clrMapOvr>
  <mc:AlternateContent xmlns:mc="http://schemas.openxmlformats.org/markup-compatibility/2006" xmlns:p14="http://schemas.microsoft.com/office/powerpoint/2010/main">
    <mc:Choice Requires="p14">
      <p:transition spd="slow" p14:dur="2000" advTm="27080"/>
    </mc:Choice>
    <mc:Fallback xmlns="">
      <p:transition spd="slow" advTm="27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24939"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6.1"/>
</p:tagLst>
</file>

<file path=ppt/tags/tag2.xml><?xml version="1.0" encoding="utf-8"?>
<p:tagLst xmlns:a="http://schemas.openxmlformats.org/drawingml/2006/main" xmlns:r="http://schemas.openxmlformats.org/officeDocument/2006/relationships" xmlns:p="http://schemas.openxmlformats.org/presentationml/2006/main">
  <p:tag name="TIMING" val="|64.1|64.8"/>
</p:tagLst>
</file>

<file path=ppt/tags/tag3.xml><?xml version="1.0" encoding="utf-8"?>
<p:tagLst xmlns:a="http://schemas.openxmlformats.org/drawingml/2006/main" xmlns:r="http://schemas.openxmlformats.org/officeDocument/2006/relationships" xmlns:p="http://schemas.openxmlformats.org/presentationml/2006/main">
  <p:tag name="TIMING" val="|64.1|64.8"/>
</p:tagLst>
</file>

<file path=ppt/tags/tag4.xml><?xml version="1.0" encoding="utf-8"?>
<p:tagLst xmlns:a="http://schemas.openxmlformats.org/drawingml/2006/main" xmlns:r="http://schemas.openxmlformats.org/officeDocument/2006/relationships" xmlns:p="http://schemas.openxmlformats.org/presentationml/2006/main">
  <p:tag name="TIMING" val="|64.1|64.8"/>
</p:tagLst>
</file>

<file path=ppt/tags/tag5.xml><?xml version="1.0" encoding="utf-8"?>
<p:tagLst xmlns:a="http://schemas.openxmlformats.org/drawingml/2006/main" xmlns:r="http://schemas.openxmlformats.org/officeDocument/2006/relationships" xmlns:p="http://schemas.openxmlformats.org/presentationml/2006/main">
  <p:tag name="TIMING" val="|75.7"/>
</p:tagLst>
</file>

<file path=ppt/tags/tag6.xml><?xml version="1.0" encoding="utf-8"?>
<p:tagLst xmlns:a="http://schemas.openxmlformats.org/drawingml/2006/main" xmlns:r="http://schemas.openxmlformats.org/officeDocument/2006/relationships" xmlns:p="http://schemas.openxmlformats.org/presentationml/2006/main">
  <p:tag name="TIMING" val="|4.8|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940</TotalTime>
  <Words>3693</Words>
  <Application>Microsoft Office PowerPoint</Application>
  <PresentationFormat>ユーザー設定</PresentationFormat>
  <Paragraphs>449</Paragraphs>
  <Slides>20</Slides>
  <Notes>20</Notes>
  <HiddenSlides>0</HiddenSlides>
  <MMClips>21</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20</vt:i4>
      </vt:variant>
    </vt:vector>
  </HeadingPairs>
  <TitlesOfParts>
    <vt:vector size="34" baseType="lpstr">
      <vt:lpstr>Arabic Typesetting</vt:lpstr>
      <vt:lpstr>ＭＳ Ｐゴシック</vt:lpstr>
      <vt:lpstr>黑体</vt:lpstr>
      <vt:lpstr>宋体</vt:lpstr>
      <vt:lpstr>游ゴシック</vt:lpstr>
      <vt:lpstr>Arial</vt:lpstr>
      <vt:lpstr>Calibri</vt:lpstr>
      <vt:lpstr>Courier New</vt:lpstr>
      <vt:lpstr>Lucida Sans Unicode</vt:lpstr>
      <vt:lpstr>Segoe UI Semibold</vt:lpstr>
      <vt:lpstr>Times New Roman</vt:lpstr>
      <vt:lpstr>Verdana</vt:lpstr>
      <vt:lpstr>Wingdings</vt:lpstr>
      <vt:lpstr>Office Theme</vt:lpstr>
      <vt:lpstr>PIL社のi- CDU™ 技術の　ご紹介  </vt:lpstr>
      <vt:lpstr>PIL社の 歴史と背景</vt:lpstr>
      <vt:lpstr> PILは何を行う ?</vt:lpstr>
      <vt:lpstr>PowerPoint プレゼンテーション</vt:lpstr>
      <vt:lpstr> CDU 最適化運転の挑戦をした 代表的な実例でご説明</vt:lpstr>
      <vt:lpstr>ご紹介</vt:lpstr>
      <vt:lpstr>挑戦 – 運転条件の変動</vt:lpstr>
      <vt:lpstr>挑戦 – 制限された運転条件下で</vt:lpstr>
      <vt:lpstr>挑戦 – 数値計算の複雑性</vt:lpstr>
      <vt:lpstr> i-CDU 技術のご紹介</vt:lpstr>
      <vt:lpstr>第１- 原理　モデル – 従来法の アプローチ</vt:lpstr>
      <vt:lpstr>CDU 技術– 最新の最適アプローチ</vt:lpstr>
      <vt:lpstr>CDU社はどのようにCDU最適化の課題を解いたか</vt:lpstr>
      <vt:lpstr>制限因子への考慮 </vt:lpstr>
      <vt:lpstr>PILの運転最適化への アプローチ</vt:lpstr>
      <vt:lpstr>PILの予熱系　熱交換器群への 改造アプローチ </vt:lpstr>
      <vt:lpstr>PILの蒸留塔カラムへの改造　アプローチ </vt:lpstr>
      <vt:lpstr>実例– 某欧州の製油所 </vt:lpstr>
      <vt:lpstr>某欧州の製油所 　現場で実施</vt:lpstr>
      <vt:lpstr>PowerPoint プレゼンテーション</vt:lpstr>
    </vt:vector>
  </TitlesOfParts>
  <Company>The University of Manchester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Lluvia Ochoa-estopier</dc:creator>
  <cp:lastModifiedBy>sakai</cp:lastModifiedBy>
  <cp:revision>408</cp:revision>
  <dcterms:created xsi:type="dcterms:W3CDTF">2015-09-01T09:50:15Z</dcterms:created>
  <dcterms:modified xsi:type="dcterms:W3CDTF">2019-07-28T02:48:05Z</dcterms:modified>
</cp:coreProperties>
</file>