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av" ContentType="audio/x-wav"/>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7.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8.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drawings/drawing2.xml" ContentType="application/vnd.openxmlformats-officedocument.drawingml.chartshape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drawings/drawing3.xml" ContentType="application/vnd.openxmlformats-officedocument.drawingml.chartshapes+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drawings/drawing4.xml" ContentType="application/vnd.openxmlformats-officedocument.drawingml.chartshape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60" r:id="rId1"/>
  </p:sldMasterIdLst>
  <p:notesMasterIdLst>
    <p:notesMasterId r:id="rId19"/>
  </p:notesMasterIdLst>
  <p:sldIdLst>
    <p:sldId id="257" r:id="rId2"/>
    <p:sldId id="258" r:id="rId3"/>
    <p:sldId id="262" r:id="rId4"/>
    <p:sldId id="259" r:id="rId5"/>
    <p:sldId id="260" r:id="rId6"/>
    <p:sldId id="263" r:id="rId7"/>
    <p:sldId id="264" r:id="rId8"/>
    <p:sldId id="265" r:id="rId9"/>
    <p:sldId id="269" r:id="rId10"/>
    <p:sldId id="261" r:id="rId11"/>
    <p:sldId id="267" r:id="rId12"/>
    <p:sldId id="266" r:id="rId13"/>
    <p:sldId id="270" r:id="rId14"/>
    <p:sldId id="268" r:id="rId15"/>
    <p:sldId id="274" r:id="rId16"/>
    <p:sldId id="272" r:id="rId17"/>
    <p:sldId id="275" r:id="rId18"/>
  </p:sldIdLst>
  <p:sldSz cx="12192000" cy="6858000"/>
  <p:notesSz cx="6888163" cy="10021888"/>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notes" scaleToFitPaper="1" frameSlides="1"/>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TxStyle/>
      <a:tcStyle>
        <a:tcBdr/>
        <a:fill>
          <a:solidFill>
            <a:schemeClr val="accent1">
              <a:tint val="40000"/>
            </a:schemeClr>
          </a:solidFill>
        </a:fill>
      </a:tcStyle>
    </a:band1H>
    <a:band2H>
      <a:tcTxStyle/>
      <a:tcStyle>
        <a:tcBdr/>
      </a:tcStyle>
    </a:band2H>
    <a:band1V>
      <a:tcTxStyle/>
      <a:tcStyle>
        <a:tcBdr/>
        <a:fill>
          <a:solidFill>
            <a:schemeClr val="accent1">
              <a:tint val="40000"/>
            </a:schemeClr>
          </a:solidFill>
        </a:fill>
      </a:tcStyle>
    </a:band1V>
    <a:band2V>
      <a:tcTxStyle/>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600" autoAdjust="0"/>
    <p:restoredTop sz="55802" autoAdjust="0"/>
  </p:normalViewPr>
  <p:slideViewPr>
    <p:cSldViewPr snapToGrid="0">
      <p:cViewPr varScale="1">
        <p:scale>
          <a:sx n="41" d="100"/>
          <a:sy n="41" d="100"/>
        </p:scale>
        <p:origin x="792" y="60"/>
      </p:cViewPr>
      <p:guideLst/>
    </p:cSldViewPr>
  </p:slideViewPr>
  <p:notesTextViewPr>
    <p:cViewPr>
      <p:scale>
        <a:sx n="125" d="100"/>
        <a:sy n="125"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oleObject" Target="file:///C:\calgavin\Dropbox\a-PEC2016\&#25126;&#30053;&#20250;&#35696;\&#37202;&#20117;\E109A_150525.xlsx" TargetMode="Externa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oleObject" Target="file:///C:\calgavin\Dropbox\a-PEC2016\&#25126;&#30053;&#20250;&#35696;\&#37202;&#20117;\E109A_150525.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calgavin\Dropbox\a-PEC2016\&#25126;&#30053;&#20250;&#35696;\&#37202;&#20117;\E109A_150525.xlsx" TargetMode="Externa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chartUserShapes" Target="../drawings/drawing2.xml"/></Relationships>
</file>

<file path=ppt/charts/_rels/chart4.xml.rels><?xml version="1.0" encoding="UTF-8" standalone="yes"?>
<Relationships xmlns="http://schemas.openxmlformats.org/package/2006/relationships"><Relationship Id="rId3" Type="http://schemas.openxmlformats.org/officeDocument/2006/relationships/oleObject" Target="file:///C:\calgavin\Dropbox\a-PEC2016\&#25126;&#30053;&#20250;&#35696;\&#37202;&#20117;\E109A_150525.xlsx" TargetMode="Externa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chartUserShapes" Target="../drawings/drawing3.xml"/></Relationships>
</file>

<file path=ppt/charts/_rels/chart5.xml.rels><?xml version="1.0" encoding="UTF-8" standalone="yes"?>
<Relationships xmlns="http://schemas.openxmlformats.org/package/2006/relationships"><Relationship Id="rId3" Type="http://schemas.openxmlformats.org/officeDocument/2006/relationships/oleObject" Target="file:///C:\calgavin\Dropbox\a-PEC2016\&#25126;&#30053;&#20250;&#35696;\&#37202;&#20117;\&#12495;&#12522;&#12510;MDI\E109A_150525.xlsx" TargetMode="Externa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chartUserShapes" Target="../drawings/drawing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800" b="0" i="0" u="none" strike="noStrike" kern="1200" spc="0" baseline="0">
                <a:solidFill>
                  <a:schemeClr val="tx1">
                    <a:lumMod val="65000"/>
                    <a:lumOff val="35000"/>
                  </a:schemeClr>
                </a:solidFill>
                <a:latin typeface="+mn-lt"/>
                <a:ea typeface="+mn-ea"/>
                <a:cs typeface="+mn-cs"/>
              </a:defRPr>
            </a:pPr>
            <a:r>
              <a:rPr lang="ja-JP" altLang="en-US" sz="2800" b="0"/>
              <a:t>流量の推移</a:t>
            </a:r>
          </a:p>
        </c:rich>
      </c:tx>
      <c:overlay val="0"/>
      <c:spPr>
        <a:noFill/>
        <a:ln>
          <a:noFill/>
        </a:ln>
        <a:effectLst/>
      </c:spPr>
      <c:txPr>
        <a:bodyPr rot="0" spcFirstLastPara="1" vertOverflow="ellipsis" vert="horz" wrap="square" anchor="ctr" anchorCtr="1"/>
        <a:lstStyle/>
        <a:p>
          <a:pPr>
            <a:defRPr sz="2800" b="0"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manualLayout>
          <c:layoutTarget val="inner"/>
          <c:xMode val="edge"/>
          <c:yMode val="edge"/>
          <c:x val="9.8219816272965874E-2"/>
          <c:y val="0.11112628834389637"/>
          <c:w val="0.83355796150481187"/>
          <c:h val="0.70261744923855751"/>
        </c:manualLayout>
      </c:layout>
      <c:scatterChart>
        <c:scatterStyle val="lineMarker"/>
        <c:varyColors val="0"/>
        <c:ser>
          <c:idx val="1"/>
          <c:order val="0"/>
          <c:tx>
            <c:v>CTO流量</c:v>
          </c:tx>
          <c:spPr>
            <a:ln w="19050" cap="rnd">
              <a:solidFill>
                <a:schemeClr val="accent2"/>
              </a:solidFill>
              <a:round/>
            </a:ln>
            <a:effectLst/>
          </c:spPr>
          <c:marker>
            <c:symbol val="circle"/>
            <c:size val="8"/>
            <c:spPr>
              <a:solidFill>
                <a:schemeClr val="accent2"/>
              </a:solidFill>
              <a:ln w="9525">
                <a:solidFill>
                  <a:schemeClr val="accent2"/>
                </a:solidFill>
              </a:ln>
              <a:effectLst/>
            </c:spPr>
          </c:marker>
          <c:xVal>
            <c:numRef>
              <c:f>'000205'!$A$10:$A$26</c:f>
              <c:numCache>
                <c:formatCode>m"月"d"日";@</c:formatCode>
                <c:ptCount val="17"/>
                <c:pt idx="0">
                  <c:v>42108</c:v>
                </c:pt>
                <c:pt idx="1">
                  <c:v>42109</c:v>
                </c:pt>
                <c:pt idx="2">
                  <c:v>42110</c:v>
                </c:pt>
                <c:pt idx="3">
                  <c:v>42111</c:v>
                </c:pt>
                <c:pt idx="4">
                  <c:v>42112</c:v>
                </c:pt>
                <c:pt idx="5">
                  <c:v>42113</c:v>
                </c:pt>
                <c:pt idx="6">
                  <c:v>42114</c:v>
                </c:pt>
                <c:pt idx="7">
                  <c:v>42115</c:v>
                </c:pt>
                <c:pt idx="8">
                  <c:v>42116</c:v>
                </c:pt>
                <c:pt idx="9">
                  <c:v>42117</c:v>
                </c:pt>
                <c:pt idx="10">
                  <c:v>42118</c:v>
                </c:pt>
                <c:pt idx="11">
                  <c:v>42119</c:v>
                </c:pt>
                <c:pt idx="12">
                  <c:v>42120</c:v>
                </c:pt>
                <c:pt idx="13">
                  <c:v>42121</c:v>
                </c:pt>
                <c:pt idx="14">
                  <c:v>42122</c:v>
                </c:pt>
                <c:pt idx="15">
                  <c:v>42123</c:v>
                </c:pt>
                <c:pt idx="16">
                  <c:v>42124</c:v>
                </c:pt>
              </c:numCache>
            </c:numRef>
          </c:xVal>
          <c:yVal>
            <c:numRef>
              <c:f>'000205'!$F$10:$F$26</c:f>
              <c:numCache>
                <c:formatCode>0.00</c:formatCode>
                <c:ptCount val="17"/>
                <c:pt idx="0">
                  <c:v>7.7199997901916504</c:v>
                </c:pt>
                <c:pt idx="1">
                  <c:v>6.7600002288818359</c:v>
                </c:pt>
                <c:pt idx="2">
                  <c:v>7.2800002098083398</c:v>
                </c:pt>
                <c:pt idx="3">
                  <c:v>7.570000171661377</c:v>
                </c:pt>
                <c:pt idx="4">
                  <c:v>7.4800000190734863</c:v>
                </c:pt>
                <c:pt idx="5">
                  <c:v>7.6700000762939453</c:v>
                </c:pt>
                <c:pt idx="6">
                  <c:v>6.630000114440918</c:v>
                </c:pt>
                <c:pt idx="7">
                  <c:v>6.5900001525878906</c:v>
                </c:pt>
                <c:pt idx="8">
                  <c:v>7.0100002288818359</c:v>
                </c:pt>
                <c:pt idx="9">
                  <c:v>7.0100002288818359</c:v>
                </c:pt>
                <c:pt idx="10">
                  <c:v>7.5300002098083496</c:v>
                </c:pt>
                <c:pt idx="11">
                  <c:v>7.5799999237060547</c:v>
                </c:pt>
                <c:pt idx="12">
                  <c:v>7.5799999237060547</c:v>
                </c:pt>
                <c:pt idx="13">
                  <c:v>7.5999999046325684</c:v>
                </c:pt>
                <c:pt idx="14">
                  <c:v>7.4899997711181641</c:v>
                </c:pt>
                <c:pt idx="15">
                  <c:v>7.5399999618530273</c:v>
                </c:pt>
                <c:pt idx="16">
                  <c:v>7.5500001907348633</c:v>
                </c:pt>
              </c:numCache>
            </c:numRef>
          </c:yVal>
          <c:smooth val="0"/>
          <c:extLst>
            <c:ext xmlns:c16="http://schemas.microsoft.com/office/drawing/2014/chart" uri="{C3380CC4-5D6E-409C-BE32-E72D297353CC}">
              <c16:uniqueId val="{00000000-C667-441A-9A04-76A517151C60}"/>
            </c:ext>
          </c:extLst>
        </c:ser>
        <c:ser>
          <c:idx val="0"/>
          <c:order val="1"/>
          <c:tx>
            <c:v>HTO流量</c:v>
          </c:tx>
          <c:spPr>
            <a:ln w="19050" cap="rnd">
              <a:solidFill>
                <a:schemeClr val="accent1"/>
              </a:solidFill>
              <a:round/>
            </a:ln>
            <a:effectLst/>
          </c:spPr>
          <c:marker>
            <c:symbol val="circle"/>
            <c:size val="8"/>
            <c:spPr>
              <a:solidFill>
                <a:schemeClr val="accent1"/>
              </a:solidFill>
              <a:ln w="9525">
                <a:solidFill>
                  <a:schemeClr val="accent1"/>
                </a:solidFill>
              </a:ln>
              <a:effectLst/>
            </c:spPr>
          </c:marker>
          <c:xVal>
            <c:numRef>
              <c:f>'000205'!$A$10:$A$26</c:f>
              <c:numCache>
                <c:formatCode>m"月"d"日";@</c:formatCode>
                <c:ptCount val="17"/>
                <c:pt idx="0">
                  <c:v>42108</c:v>
                </c:pt>
                <c:pt idx="1">
                  <c:v>42109</c:v>
                </c:pt>
                <c:pt idx="2">
                  <c:v>42110</c:v>
                </c:pt>
                <c:pt idx="3">
                  <c:v>42111</c:v>
                </c:pt>
                <c:pt idx="4">
                  <c:v>42112</c:v>
                </c:pt>
                <c:pt idx="5">
                  <c:v>42113</c:v>
                </c:pt>
                <c:pt idx="6">
                  <c:v>42114</c:v>
                </c:pt>
                <c:pt idx="7">
                  <c:v>42115</c:v>
                </c:pt>
                <c:pt idx="8">
                  <c:v>42116</c:v>
                </c:pt>
                <c:pt idx="9">
                  <c:v>42117</c:v>
                </c:pt>
                <c:pt idx="10">
                  <c:v>42118</c:v>
                </c:pt>
                <c:pt idx="11">
                  <c:v>42119</c:v>
                </c:pt>
                <c:pt idx="12">
                  <c:v>42120</c:v>
                </c:pt>
                <c:pt idx="13">
                  <c:v>42121</c:v>
                </c:pt>
                <c:pt idx="14">
                  <c:v>42122</c:v>
                </c:pt>
                <c:pt idx="15">
                  <c:v>42123</c:v>
                </c:pt>
                <c:pt idx="16">
                  <c:v>42124</c:v>
                </c:pt>
              </c:numCache>
            </c:numRef>
          </c:xVal>
          <c:yVal>
            <c:numRef>
              <c:f>'000205'!$L$10:$L$26</c:f>
              <c:numCache>
                <c:formatCode>0.000</c:formatCode>
                <c:ptCount val="17"/>
                <c:pt idx="0">
                  <c:v>5.4029999999999996</c:v>
                </c:pt>
                <c:pt idx="1">
                  <c:v>5.1260000000000003</c:v>
                </c:pt>
                <c:pt idx="2">
                  <c:v>6.4718</c:v>
                </c:pt>
                <c:pt idx="3">
                  <c:v>6.9081999999999999</c:v>
                </c:pt>
                <c:pt idx="4">
                  <c:v>7.2934000000000001</c:v>
                </c:pt>
                <c:pt idx="5">
                  <c:v>7.8867000000000003</c:v>
                </c:pt>
                <c:pt idx="6">
                  <c:v>7.6353999999999997</c:v>
                </c:pt>
                <c:pt idx="7">
                  <c:v>7.4040999999999997</c:v>
                </c:pt>
                <c:pt idx="8">
                  <c:v>7.8465999999999996</c:v>
                </c:pt>
                <c:pt idx="9">
                  <c:v>7.9158999999999997</c:v>
                </c:pt>
                <c:pt idx="10">
                  <c:v>8.359</c:v>
                </c:pt>
                <c:pt idx="11">
                  <c:v>8.5488</c:v>
                </c:pt>
                <c:pt idx="12">
                  <c:v>8.3186999999999998</c:v>
                </c:pt>
                <c:pt idx="13">
                  <c:v>8.7415000000000003</c:v>
                </c:pt>
                <c:pt idx="14">
                  <c:v>8.6852</c:v>
                </c:pt>
                <c:pt idx="15">
                  <c:v>8.4911999999999992</c:v>
                </c:pt>
                <c:pt idx="16">
                  <c:v>8.2955000000000005</c:v>
                </c:pt>
              </c:numCache>
            </c:numRef>
          </c:yVal>
          <c:smooth val="0"/>
          <c:extLst>
            <c:ext xmlns:c16="http://schemas.microsoft.com/office/drawing/2014/chart" uri="{C3380CC4-5D6E-409C-BE32-E72D297353CC}">
              <c16:uniqueId val="{00000001-C667-441A-9A04-76A517151C60}"/>
            </c:ext>
          </c:extLst>
        </c:ser>
        <c:dLbls>
          <c:showLegendKey val="0"/>
          <c:showVal val="0"/>
          <c:showCatName val="0"/>
          <c:showSerName val="0"/>
          <c:showPercent val="0"/>
          <c:showBubbleSize val="0"/>
        </c:dLbls>
        <c:axId val="441404184"/>
        <c:axId val="441400656"/>
      </c:scatterChart>
      <c:valAx>
        <c:axId val="441404184"/>
        <c:scaling>
          <c:orientation val="minMax"/>
        </c:scaling>
        <c:delete val="0"/>
        <c:axPos val="b"/>
        <c:majorGridlines>
          <c:spPr>
            <a:ln w="9525" cap="flat" cmpd="sng" algn="ctr">
              <a:solidFill>
                <a:schemeClr val="tx1">
                  <a:lumMod val="15000"/>
                  <a:lumOff val="85000"/>
                </a:schemeClr>
              </a:solidFill>
              <a:round/>
            </a:ln>
            <a:effectLst/>
          </c:spPr>
        </c:majorGridlines>
        <c:numFmt formatCode="m&quot;月&quot;d&quot;日&quot;;@" sourceLinked="1"/>
        <c:majorTickMark val="none"/>
        <c:minorTickMark val="none"/>
        <c:tickLblPos val="nextTo"/>
        <c:spPr>
          <a:noFill/>
          <a:ln w="9525" cap="flat" cmpd="sng" algn="ctr">
            <a:solidFill>
              <a:schemeClr val="tx1">
                <a:lumMod val="25000"/>
                <a:lumOff val="75000"/>
              </a:schemeClr>
            </a:solidFill>
            <a:round/>
          </a:ln>
          <a:effectLst/>
        </c:spPr>
        <c:txPr>
          <a:bodyPr rot="-5400000" spcFirstLastPara="1" vertOverflow="ellipsis"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ja-JP"/>
          </a:p>
        </c:txPr>
        <c:crossAx val="441400656"/>
        <c:crosses val="autoZero"/>
        <c:crossBetween val="midCat"/>
      </c:valAx>
      <c:valAx>
        <c:axId val="441400656"/>
        <c:scaling>
          <c:orientation val="minMax"/>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accent1">
                  <a:lumMod val="20000"/>
                  <a:lumOff val="80000"/>
                </a:schemeClr>
              </a:solidFill>
              <a:round/>
            </a:ln>
            <a:effectLst/>
          </c:spPr>
        </c:minorGridlines>
        <c:title>
          <c:tx>
            <c:rich>
              <a:bodyPr rot="-54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r>
                  <a:rPr lang="ja-JP" altLang="en-US" sz="1800" baseline="0"/>
                  <a:t>流量</a:t>
                </a:r>
                <a:r>
                  <a:rPr lang="en-US" altLang="ja-JP" sz="1800" baseline="0"/>
                  <a:t>(tonhrr)</a:t>
                </a:r>
                <a:endParaRPr lang="ja-JP" altLang="en-US" sz="1800" baseline="0"/>
              </a:p>
            </c:rich>
          </c:tx>
          <c:overlay val="0"/>
          <c:spPr>
            <a:noFill/>
            <a:ln>
              <a:noFill/>
            </a:ln>
            <a:effectLst/>
          </c:spPr>
          <c:txPr>
            <a:bodyPr rot="-54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ja-JP"/>
            </a:p>
          </c:txPr>
        </c:title>
        <c:numFmt formatCode="0.00" sourceLinked="1"/>
        <c:majorTickMark val="none"/>
        <c:minorTickMark val="none"/>
        <c:tickLblPos val="nextTo"/>
        <c:spPr>
          <a:noFill/>
          <a:ln w="9525" cap="flat" cmpd="sng" algn="ctr">
            <a:solidFill>
              <a:schemeClr val="accent1">
                <a:lumMod val="7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ja-JP"/>
          </a:p>
        </c:txPr>
        <c:crossAx val="441404184"/>
        <c:crosses val="autoZero"/>
        <c:crossBetween val="midCat"/>
      </c:valAx>
      <c:spPr>
        <a:noFill/>
        <a:ln>
          <a:noFill/>
        </a:ln>
        <a:effectLst/>
      </c:spPr>
    </c:plotArea>
    <c:legend>
      <c:legendPos val="r"/>
      <c:layout>
        <c:manualLayout>
          <c:xMode val="edge"/>
          <c:yMode val="edge"/>
          <c:x val="0.32397165851114035"/>
          <c:y val="0.49402639168650431"/>
          <c:w val="0.20813888888888887"/>
          <c:h val="0.1739299744744178"/>
        </c:manualLayout>
      </c:layout>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ja-JP"/>
        </a:p>
      </c:txPr>
    </c:legend>
    <c:plotVisOnly val="1"/>
    <c:dispBlanksAs val="gap"/>
    <c:showDLblsOverMax val="0"/>
  </c:chart>
  <c:spPr>
    <a:solidFill>
      <a:srgbClr val="FFFFFF"/>
    </a:solidFill>
    <a:ln>
      <a:noFill/>
    </a:ln>
    <a:effectLst/>
  </c:spPr>
  <c:txPr>
    <a:bodyPr/>
    <a:lstStyle/>
    <a:p>
      <a:pPr>
        <a:defRPr/>
      </a:pPr>
      <a:endParaRPr lang="ja-JP"/>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spc="0" baseline="0">
                <a:solidFill>
                  <a:schemeClr val="tx1">
                    <a:lumMod val="65000"/>
                    <a:lumOff val="35000"/>
                  </a:schemeClr>
                </a:solidFill>
                <a:latin typeface="+mn-lt"/>
                <a:ea typeface="+mn-ea"/>
                <a:cs typeface="+mn-cs"/>
              </a:defRPr>
            </a:pPr>
            <a:r>
              <a:rPr lang="ja-JP" altLang="en-US" sz="1800" b="1"/>
              <a:t>伝熱係数の推移</a:t>
            </a:r>
          </a:p>
        </c:rich>
      </c:tx>
      <c:layout>
        <c:manualLayout>
          <c:xMode val="edge"/>
          <c:yMode val="edge"/>
          <c:x val="0.39444444444444443"/>
          <c:y val="3.9751576831517622E-2"/>
        </c:manualLayout>
      </c:layout>
      <c:overlay val="0"/>
      <c:spPr>
        <a:noFill/>
        <a:ln>
          <a:noFill/>
        </a:ln>
        <a:effectLst/>
      </c:spPr>
      <c:txPr>
        <a:bodyPr rot="0" spcFirstLastPara="1" vertOverflow="ellipsis" vert="horz" wrap="square" anchor="ctr" anchorCtr="1"/>
        <a:lstStyle/>
        <a:p>
          <a:pPr>
            <a:defRPr sz="1800" b="1"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manualLayout>
          <c:layoutTarget val="inner"/>
          <c:xMode val="edge"/>
          <c:yMode val="edge"/>
          <c:x val="7.9247594050743664E-2"/>
          <c:y val="8.8904523949342423E-2"/>
          <c:w val="0.89019685039370078"/>
          <c:h val="0.73381090072703592"/>
        </c:manualLayout>
      </c:layout>
      <c:scatterChart>
        <c:scatterStyle val="lineMarker"/>
        <c:varyColors val="0"/>
        <c:ser>
          <c:idx val="1"/>
          <c:order val="0"/>
          <c:tx>
            <c:v>胴側境膜係数hｏ</c:v>
          </c:tx>
          <c:spPr>
            <a:ln w="28575" cap="rnd">
              <a:noFill/>
              <a:round/>
            </a:ln>
            <a:effectLst/>
          </c:spPr>
          <c:marker>
            <c:symbol val="triangle"/>
            <c:size val="10"/>
            <c:spPr>
              <a:solidFill>
                <a:schemeClr val="accent2"/>
              </a:solidFill>
              <a:ln w="9525">
                <a:solidFill>
                  <a:schemeClr val="accent2"/>
                </a:solidFill>
              </a:ln>
              <a:effectLst/>
            </c:spPr>
          </c:marker>
          <c:xVal>
            <c:numRef>
              <c:f>'000205'!$A$10:$A$26</c:f>
              <c:numCache>
                <c:formatCode>m"月"d"日";@</c:formatCode>
                <c:ptCount val="17"/>
                <c:pt idx="0">
                  <c:v>42108</c:v>
                </c:pt>
                <c:pt idx="1">
                  <c:v>42109</c:v>
                </c:pt>
                <c:pt idx="2">
                  <c:v>42110</c:v>
                </c:pt>
                <c:pt idx="3">
                  <c:v>42111</c:v>
                </c:pt>
                <c:pt idx="4">
                  <c:v>42112</c:v>
                </c:pt>
                <c:pt idx="5">
                  <c:v>42113</c:v>
                </c:pt>
                <c:pt idx="6">
                  <c:v>42114</c:v>
                </c:pt>
                <c:pt idx="7">
                  <c:v>42115</c:v>
                </c:pt>
                <c:pt idx="8">
                  <c:v>42116</c:v>
                </c:pt>
                <c:pt idx="9">
                  <c:v>42117</c:v>
                </c:pt>
                <c:pt idx="10">
                  <c:v>42118</c:v>
                </c:pt>
                <c:pt idx="11">
                  <c:v>42119</c:v>
                </c:pt>
                <c:pt idx="12">
                  <c:v>42120</c:v>
                </c:pt>
                <c:pt idx="13">
                  <c:v>42121</c:v>
                </c:pt>
                <c:pt idx="14">
                  <c:v>42122</c:v>
                </c:pt>
                <c:pt idx="15">
                  <c:v>42123</c:v>
                </c:pt>
                <c:pt idx="16">
                  <c:v>42124</c:v>
                </c:pt>
              </c:numCache>
            </c:numRef>
          </c:xVal>
          <c:yVal>
            <c:numRef>
              <c:f>'000205'!$M$10:$M$26</c:f>
              <c:numCache>
                <c:formatCode>0</c:formatCode>
                <c:ptCount val="17"/>
                <c:pt idx="0">
                  <c:v>360.01</c:v>
                </c:pt>
                <c:pt idx="1">
                  <c:v>363.11</c:v>
                </c:pt>
                <c:pt idx="2">
                  <c:v>398.09</c:v>
                </c:pt>
                <c:pt idx="3">
                  <c:v>413.56</c:v>
                </c:pt>
                <c:pt idx="4">
                  <c:v>426.83</c:v>
                </c:pt>
                <c:pt idx="5">
                  <c:v>446.53</c:v>
                </c:pt>
                <c:pt idx="6">
                  <c:v>437.91</c:v>
                </c:pt>
                <c:pt idx="7">
                  <c:v>429.31</c:v>
                </c:pt>
                <c:pt idx="8">
                  <c:v>443.78</c:v>
                </c:pt>
                <c:pt idx="9">
                  <c:v>446.81</c:v>
                </c:pt>
                <c:pt idx="10">
                  <c:v>460.53</c:v>
                </c:pt>
                <c:pt idx="11">
                  <c:v>466.51</c:v>
                </c:pt>
                <c:pt idx="12">
                  <c:v>458.75</c:v>
                </c:pt>
                <c:pt idx="13">
                  <c:v>472.47</c:v>
                </c:pt>
                <c:pt idx="14">
                  <c:v>470.49</c:v>
                </c:pt>
                <c:pt idx="15">
                  <c:v>464.1</c:v>
                </c:pt>
                <c:pt idx="16">
                  <c:v>457.24</c:v>
                </c:pt>
              </c:numCache>
            </c:numRef>
          </c:yVal>
          <c:smooth val="0"/>
          <c:extLst>
            <c:ext xmlns:c16="http://schemas.microsoft.com/office/drawing/2014/chart" uri="{C3380CC4-5D6E-409C-BE32-E72D297353CC}">
              <c16:uniqueId val="{00000000-C2A1-4B2D-AC50-1D5DA98209D0}"/>
            </c:ext>
          </c:extLst>
        </c:ser>
        <c:ser>
          <c:idx val="2"/>
          <c:order val="1"/>
          <c:tx>
            <c:v>管側境膜係数hi</c:v>
          </c:tx>
          <c:spPr>
            <a:ln w="28575" cap="rnd">
              <a:noFill/>
              <a:round/>
            </a:ln>
            <a:effectLst/>
          </c:spPr>
          <c:marker>
            <c:symbol val="triangle"/>
            <c:size val="8"/>
            <c:spPr>
              <a:solidFill>
                <a:schemeClr val="accent3"/>
              </a:solidFill>
              <a:ln w="9525">
                <a:solidFill>
                  <a:schemeClr val="accent3"/>
                </a:solidFill>
              </a:ln>
              <a:effectLst/>
            </c:spPr>
          </c:marker>
          <c:xVal>
            <c:numRef>
              <c:f>'000205'!$A$10:$A$26</c:f>
              <c:numCache>
                <c:formatCode>m"月"d"日";@</c:formatCode>
                <c:ptCount val="17"/>
                <c:pt idx="0">
                  <c:v>42108</c:v>
                </c:pt>
                <c:pt idx="1">
                  <c:v>42109</c:v>
                </c:pt>
                <c:pt idx="2">
                  <c:v>42110</c:v>
                </c:pt>
                <c:pt idx="3">
                  <c:v>42111</c:v>
                </c:pt>
                <c:pt idx="4">
                  <c:v>42112</c:v>
                </c:pt>
                <c:pt idx="5">
                  <c:v>42113</c:v>
                </c:pt>
                <c:pt idx="6">
                  <c:v>42114</c:v>
                </c:pt>
                <c:pt idx="7">
                  <c:v>42115</c:v>
                </c:pt>
                <c:pt idx="8">
                  <c:v>42116</c:v>
                </c:pt>
                <c:pt idx="9">
                  <c:v>42117</c:v>
                </c:pt>
                <c:pt idx="10">
                  <c:v>42118</c:v>
                </c:pt>
                <c:pt idx="11">
                  <c:v>42119</c:v>
                </c:pt>
                <c:pt idx="12">
                  <c:v>42120</c:v>
                </c:pt>
                <c:pt idx="13">
                  <c:v>42121</c:v>
                </c:pt>
                <c:pt idx="14">
                  <c:v>42122</c:v>
                </c:pt>
                <c:pt idx="15">
                  <c:v>42123</c:v>
                </c:pt>
                <c:pt idx="16">
                  <c:v>42124</c:v>
                </c:pt>
              </c:numCache>
            </c:numRef>
          </c:xVal>
          <c:yVal>
            <c:numRef>
              <c:f>'000205'!$N$10:$N$26</c:f>
              <c:numCache>
                <c:formatCode>0</c:formatCode>
                <c:ptCount val="17"/>
                <c:pt idx="0">
                  <c:v>959.74</c:v>
                </c:pt>
                <c:pt idx="1">
                  <c:v>799.58</c:v>
                </c:pt>
                <c:pt idx="2">
                  <c:v>836</c:v>
                </c:pt>
                <c:pt idx="3">
                  <c:v>876.74</c:v>
                </c:pt>
                <c:pt idx="4">
                  <c:v>852.04</c:v>
                </c:pt>
                <c:pt idx="5">
                  <c:v>882.06</c:v>
                </c:pt>
                <c:pt idx="6">
                  <c:v>437.91</c:v>
                </c:pt>
                <c:pt idx="7">
                  <c:v>669.44</c:v>
                </c:pt>
                <c:pt idx="8">
                  <c:v>702.51</c:v>
                </c:pt>
                <c:pt idx="9">
                  <c:v>592.65</c:v>
                </c:pt>
                <c:pt idx="10">
                  <c:v>738.69</c:v>
                </c:pt>
                <c:pt idx="11">
                  <c:v>769.64</c:v>
                </c:pt>
                <c:pt idx="12">
                  <c:v>767.13</c:v>
                </c:pt>
                <c:pt idx="13">
                  <c:v>770.48</c:v>
                </c:pt>
                <c:pt idx="14">
                  <c:v>733.32</c:v>
                </c:pt>
                <c:pt idx="15">
                  <c:v>699.55</c:v>
                </c:pt>
                <c:pt idx="16">
                  <c:v>726.34</c:v>
                </c:pt>
              </c:numCache>
            </c:numRef>
          </c:yVal>
          <c:smooth val="0"/>
          <c:extLst>
            <c:ext xmlns:c16="http://schemas.microsoft.com/office/drawing/2014/chart" uri="{C3380CC4-5D6E-409C-BE32-E72D297353CC}">
              <c16:uniqueId val="{00000001-C2A1-4B2D-AC50-1D5DA98209D0}"/>
            </c:ext>
          </c:extLst>
        </c:ser>
        <c:ser>
          <c:idx val="0"/>
          <c:order val="2"/>
          <c:tx>
            <c:v>総括伝熱係数U</c:v>
          </c:tx>
          <c:spPr>
            <a:ln w="28575" cap="rnd">
              <a:noFill/>
              <a:round/>
            </a:ln>
            <a:effectLst/>
          </c:spPr>
          <c:marker>
            <c:symbol val="circle"/>
            <c:size val="10"/>
            <c:spPr>
              <a:solidFill>
                <a:schemeClr val="accent1"/>
              </a:solidFill>
              <a:ln w="9525">
                <a:solidFill>
                  <a:schemeClr val="accent1"/>
                </a:solidFill>
              </a:ln>
              <a:effectLst/>
            </c:spPr>
          </c:marker>
          <c:xVal>
            <c:numRef>
              <c:f>'000205'!$A$10:$A$26</c:f>
              <c:numCache>
                <c:formatCode>m"月"d"日";@</c:formatCode>
                <c:ptCount val="17"/>
                <c:pt idx="0">
                  <c:v>42108</c:v>
                </c:pt>
                <c:pt idx="1">
                  <c:v>42109</c:v>
                </c:pt>
                <c:pt idx="2">
                  <c:v>42110</c:v>
                </c:pt>
                <c:pt idx="3">
                  <c:v>42111</c:v>
                </c:pt>
                <c:pt idx="4">
                  <c:v>42112</c:v>
                </c:pt>
                <c:pt idx="5">
                  <c:v>42113</c:v>
                </c:pt>
                <c:pt idx="6">
                  <c:v>42114</c:v>
                </c:pt>
                <c:pt idx="7">
                  <c:v>42115</c:v>
                </c:pt>
                <c:pt idx="8">
                  <c:v>42116</c:v>
                </c:pt>
                <c:pt idx="9">
                  <c:v>42117</c:v>
                </c:pt>
                <c:pt idx="10">
                  <c:v>42118</c:v>
                </c:pt>
                <c:pt idx="11">
                  <c:v>42119</c:v>
                </c:pt>
                <c:pt idx="12">
                  <c:v>42120</c:v>
                </c:pt>
                <c:pt idx="13">
                  <c:v>42121</c:v>
                </c:pt>
                <c:pt idx="14">
                  <c:v>42122</c:v>
                </c:pt>
                <c:pt idx="15">
                  <c:v>42123</c:v>
                </c:pt>
                <c:pt idx="16">
                  <c:v>42124</c:v>
                </c:pt>
              </c:numCache>
            </c:numRef>
          </c:xVal>
          <c:yVal>
            <c:numRef>
              <c:f>'000205'!$O$10:$O$26</c:f>
              <c:numCache>
                <c:formatCode>0</c:formatCode>
                <c:ptCount val="17"/>
                <c:pt idx="0">
                  <c:v>192.51</c:v>
                </c:pt>
                <c:pt idx="1">
                  <c:v>153.59</c:v>
                </c:pt>
                <c:pt idx="2">
                  <c:v>141.12</c:v>
                </c:pt>
                <c:pt idx="3">
                  <c:v>141.88</c:v>
                </c:pt>
                <c:pt idx="4">
                  <c:v>134.08000000000001</c:v>
                </c:pt>
                <c:pt idx="5">
                  <c:v>128.03</c:v>
                </c:pt>
                <c:pt idx="6">
                  <c:v>107.08</c:v>
                </c:pt>
                <c:pt idx="7">
                  <c:v>96.8</c:v>
                </c:pt>
                <c:pt idx="8">
                  <c:v>94.37</c:v>
                </c:pt>
                <c:pt idx="9">
                  <c:v>89.54</c:v>
                </c:pt>
                <c:pt idx="10">
                  <c:v>95.34</c:v>
                </c:pt>
                <c:pt idx="11">
                  <c:v>94.84</c:v>
                </c:pt>
                <c:pt idx="12">
                  <c:v>92.47</c:v>
                </c:pt>
                <c:pt idx="13">
                  <c:v>90.73</c:v>
                </c:pt>
                <c:pt idx="14">
                  <c:v>86.34</c:v>
                </c:pt>
                <c:pt idx="15">
                  <c:v>84.14</c:v>
                </c:pt>
                <c:pt idx="16">
                  <c:v>81.260000000000005</c:v>
                </c:pt>
              </c:numCache>
            </c:numRef>
          </c:yVal>
          <c:smooth val="0"/>
          <c:extLst>
            <c:ext xmlns:c16="http://schemas.microsoft.com/office/drawing/2014/chart" uri="{C3380CC4-5D6E-409C-BE32-E72D297353CC}">
              <c16:uniqueId val="{00000002-C2A1-4B2D-AC50-1D5DA98209D0}"/>
            </c:ext>
          </c:extLst>
        </c:ser>
        <c:dLbls>
          <c:showLegendKey val="0"/>
          <c:showVal val="0"/>
          <c:showCatName val="0"/>
          <c:showSerName val="0"/>
          <c:showPercent val="0"/>
          <c:showBubbleSize val="0"/>
        </c:dLbls>
        <c:axId val="441403400"/>
        <c:axId val="441400264"/>
      </c:scatterChart>
      <c:valAx>
        <c:axId val="441403400"/>
        <c:scaling>
          <c:orientation val="minMax"/>
        </c:scaling>
        <c:delete val="0"/>
        <c:axPos val="b"/>
        <c:majorGridlines>
          <c:spPr>
            <a:ln w="9525" cap="flat" cmpd="sng" algn="ctr">
              <a:solidFill>
                <a:schemeClr val="accent1">
                  <a:lumMod val="40000"/>
                  <a:lumOff val="60000"/>
                </a:schemeClr>
              </a:solidFill>
              <a:round/>
            </a:ln>
            <a:effectLst/>
          </c:spPr>
        </c:majorGridlines>
        <c:numFmt formatCode="m&quot;月&quot;d&quot;日&quot;;@" sourceLinked="1"/>
        <c:majorTickMark val="none"/>
        <c:minorTickMark val="none"/>
        <c:tickLblPos val="nextTo"/>
        <c:spPr>
          <a:noFill/>
          <a:ln w="9525" cap="flat" cmpd="sng" algn="ctr">
            <a:solidFill>
              <a:schemeClr val="tx1">
                <a:lumMod val="25000"/>
                <a:lumOff val="75000"/>
              </a:schemeClr>
            </a:solidFill>
            <a:round/>
          </a:ln>
          <a:effectLst/>
        </c:spPr>
        <c:txPr>
          <a:bodyPr rot="-5400000" spcFirstLastPara="1" vertOverflow="ellipsis"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ja-JP"/>
          </a:p>
        </c:txPr>
        <c:crossAx val="441400264"/>
        <c:crosses val="autoZero"/>
        <c:crossBetween val="midCat"/>
      </c:valAx>
      <c:valAx>
        <c:axId val="441400264"/>
        <c:scaling>
          <c:logBase val="10"/>
          <c:orientation val="minMax"/>
          <c:max val="1500"/>
          <c:min val="10"/>
        </c:scaling>
        <c:delete val="0"/>
        <c:axPos val="l"/>
        <c:majorGridlines>
          <c:spPr>
            <a:ln w="9525" cap="flat" cmpd="sng" algn="ctr">
              <a:solidFill>
                <a:schemeClr val="tx2">
                  <a:lumMod val="75000"/>
                </a:schemeClr>
              </a:solidFill>
              <a:round/>
            </a:ln>
            <a:effectLst/>
          </c:spPr>
        </c:majorGridlines>
        <c:minorGridlines>
          <c:spPr>
            <a:ln w="9525" cap="flat" cmpd="sng" algn="ctr">
              <a:solidFill>
                <a:schemeClr val="accent1">
                  <a:lumMod val="75000"/>
                </a:schemeClr>
              </a:solidFill>
              <a:round/>
            </a:ln>
            <a:effectLst/>
          </c:spPr>
        </c:minorGridlines>
        <c:title>
          <c:tx>
            <c:rich>
              <a:bodyPr rot="-540000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r>
                  <a:rPr lang="ja-JP" altLang="en-US" sz="1800" b="1"/>
                  <a:t>（</a:t>
                </a:r>
                <a:r>
                  <a:rPr lang="en-US" altLang="ja-JP" sz="1800" b="1"/>
                  <a:t>kcal/m2</a:t>
                </a:r>
                <a:r>
                  <a:rPr lang="ja-JP" altLang="en-US" sz="1800" b="1"/>
                  <a:t>･</a:t>
                </a:r>
                <a:r>
                  <a:rPr lang="en-US" altLang="ja-JP" sz="1800" b="1"/>
                  <a:t>h</a:t>
                </a:r>
                <a:r>
                  <a:rPr lang="ja-JP" altLang="en-US" sz="1800" b="1"/>
                  <a:t>･℃）</a:t>
                </a:r>
              </a:p>
            </c:rich>
          </c:tx>
          <c:layout>
            <c:manualLayout>
              <c:xMode val="edge"/>
              <c:yMode val="edge"/>
              <c:x val="7.756834424868359E-3"/>
              <c:y val="0.16897094613516619"/>
            </c:manualLayout>
          </c:layout>
          <c:overlay val="0"/>
          <c:spPr>
            <a:noFill/>
            <a:ln>
              <a:noFill/>
            </a:ln>
            <a:effectLst/>
          </c:spPr>
          <c:txPr>
            <a:bodyPr rot="-540000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endParaRPr lang="ja-JP"/>
            </a:p>
          </c:txPr>
        </c:title>
        <c:numFmt formatCode="General"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ja-JP"/>
          </a:p>
        </c:txPr>
        <c:crossAx val="441403400"/>
        <c:crosses val="autoZero"/>
        <c:crossBetween val="midCat"/>
      </c:valAx>
      <c:spPr>
        <a:noFill/>
        <a:ln>
          <a:noFill/>
        </a:ln>
        <a:effectLst>
          <a:outerShdw blurRad="50800" dist="12700" dir="5400000" algn="ctr" rotWithShape="0">
            <a:srgbClr val="000000">
              <a:alpha val="43137"/>
            </a:srgbClr>
          </a:outerShdw>
        </a:effectLst>
      </c:spPr>
    </c:plotArea>
    <c:legend>
      <c:legendPos val="r"/>
      <c:layout>
        <c:manualLayout>
          <c:xMode val="edge"/>
          <c:yMode val="edge"/>
          <c:x val="0.42913451443569556"/>
          <c:y val="0.56785065316388372"/>
          <c:w val="0.29098622047244094"/>
          <c:h val="0.21333937424164343"/>
        </c:manualLayout>
      </c:layout>
      <c:overlay val="0"/>
      <c:spPr>
        <a:noFill/>
        <a:ln>
          <a:noFill/>
        </a:ln>
        <a:effectLst/>
      </c:spPr>
      <c:txPr>
        <a:bodyPr rot="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endParaRPr lang="ja-JP"/>
        </a:p>
      </c:txPr>
    </c:legend>
    <c:plotVisOnly val="1"/>
    <c:dispBlanksAs val="gap"/>
    <c:showDLblsOverMax val="0"/>
  </c:chart>
  <c:spPr>
    <a:solidFill>
      <a:srgbClr val="FFFFFF"/>
    </a:solidFill>
    <a:ln>
      <a:noFill/>
    </a:ln>
    <a:effectLst/>
  </c:spPr>
  <c:txPr>
    <a:bodyPr/>
    <a:lstStyle/>
    <a:p>
      <a:pPr>
        <a:defRPr/>
      </a:pPr>
      <a:endParaRPr lang="ja-JP"/>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800" b="1" i="0" u="none" strike="noStrike" kern="1200" spc="0" baseline="0">
                <a:solidFill>
                  <a:schemeClr val="tx1">
                    <a:lumMod val="65000"/>
                    <a:lumOff val="35000"/>
                  </a:schemeClr>
                </a:solidFill>
                <a:latin typeface="+mn-lt"/>
                <a:ea typeface="+mn-ea"/>
                <a:cs typeface="+mn-cs"/>
              </a:defRPr>
            </a:pPr>
            <a:r>
              <a:rPr lang="ja-JP" altLang="en-US" sz="2800" b="1" dirty="0"/>
              <a:t>管側汚れ係数の推移</a:t>
            </a:r>
            <a:endParaRPr lang="en-US" altLang="ja-JP" sz="2800" b="1" dirty="0"/>
          </a:p>
          <a:p>
            <a:pPr>
              <a:defRPr sz="2800" b="1"/>
            </a:pPr>
            <a:r>
              <a:rPr lang="ja-JP" altLang="en-US" sz="2800" b="1" dirty="0"/>
              <a:t>（胴側</a:t>
            </a:r>
            <a:r>
              <a:rPr lang="en-US" altLang="ja-JP" sz="2800" b="1" dirty="0"/>
              <a:t>0.000205</a:t>
            </a:r>
            <a:r>
              <a:rPr lang="ja-JP" altLang="en-US" sz="2800" b="1" dirty="0"/>
              <a:t>）</a:t>
            </a:r>
            <a:endParaRPr lang="en-US" altLang="ja-JP" sz="2800" b="1" dirty="0"/>
          </a:p>
        </c:rich>
      </c:tx>
      <c:layout>
        <c:manualLayout>
          <c:xMode val="edge"/>
          <c:yMode val="edge"/>
          <c:x val="0.24416666666666667"/>
          <c:y val="7.4972235358129719E-2"/>
        </c:manualLayout>
      </c:layout>
      <c:overlay val="0"/>
      <c:spPr>
        <a:noFill/>
        <a:ln>
          <a:noFill/>
        </a:ln>
        <a:effectLst/>
      </c:spPr>
      <c:txPr>
        <a:bodyPr rot="0" spcFirstLastPara="1" vertOverflow="ellipsis" vert="horz" wrap="square" anchor="ctr" anchorCtr="1"/>
        <a:lstStyle/>
        <a:p>
          <a:pPr>
            <a:defRPr sz="2800" b="1"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manualLayout>
          <c:layoutTarget val="inner"/>
          <c:xMode val="edge"/>
          <c:yMode val="edge"/>
          <c:x val="0.14299759405074366"/>
          <c:y val="0.13901014939708495"/>
          <c:w val="0.82644685039370069"/>
          <c:h val="0.6762391342954146"/>
        </c:manualLayout>
      </c:layout>
      <c:scatterChart>
        <c:scatterStyle val="lineMarker"/>
        <c:varyColors val="0"/>
        <c:ser>
          <c:idx val="0"/>
          <c:order val="0"/>
          <c:tx>
            <c:strRef>
              <c:f>'000205'!$J$9</c:f>
              <c:strCache>
                <c:ptCount val="1"/>
                <c:pt idx="0">
                  <c:v>（胴側0.000205</c:v>
                </c:pt>
              </c:strCache>
            </c:strRef>
          </c:tx>
          <c:spPr>
            <a:ln w="28575" cap="rnd">
              <a:noFill/>
              <a:round/>
            </a:ln>
            <a:effectLst/>
          </c:spPr>
          <c:marker>
            <c:symbol val="circle"/>
            <c:size val="9"/>
            <c:spPr>
              <a:solidFill>
                <a:schemeClr val="tx1"/>
              </a:solidFill>
              <a:ln w="9525">
                <a:solidFill>
                  <a:schemeClr val="accent1"/>
                </a:solidFill>
              </a:ln>
              <a:effectLst/>
            </c:spPr>
          </c:marker>
          <c:trendline>
            <c:spPr>
              <a:ln w="19050" cap="rnd">
                <a:solidFill>
                  <a:schemeClr val="accent1"/>
                </a:solidFill>
                <a:prstDash val="sysDot"/>
              </a:ln>
              <a:effectLst/>
            </c:spPr>
            <c:trendlineType val="linear"/>
            <c:dispRSqr val="0"/>
            <c:dispEq val="0"/>
          </c:trendline>
          <c:trendline>
            <c:spPr>
              <a:ln w="25400" cap="rnd">
                <a:solidFill>
                  <a:srgbClr val="C00000"/>
                </a:solidFill>
                <a:prstDash val="sysDash"/>
              </a:ln>
              <a:effectLst/>
            </c:spPr>
            <c:trendlineType val="linear"/>
            <c:dispRSqr val="0"/>
            <c:dispEq val="1"/>
            <c:trendlineLbl>
              <c:layout>
                <c:manualLayout>
                  <c:x val="1.0942769150760085E-2"/>
                  <c:y val="0.17675054358151612"/>
                </c:manualLayout>
              </c:layout>
              <c:numFmt formatCode="General" sourceLinked="0"/>
              <c:spPr>
                <a:noFill/>
                <a:ln>
                  <a:noFill/>
                </a:ln>
                <a:effectLst/>
              </c:spPr>
              <c:txPr>
                <a:bodyPr rot="0" spcFirstLastPara="1" vertOverflow="ellipsis" vert="horz" wrap="square" anchor="ctr" anchorCtr="1"/>
                <a:lstStyle/>
                <a:p>
                  <a:pPr>
                    <a:defRPr sz="2400" b="1" i="0" u="none" strike="noStrike" kern="1200" baseline="0">
                      <a:solidFill>
                        <a:schemeClr val="tx1">
                          <a:lumMod val="65000"/>
                          <a:lumOff val="35000"/>
                        </a:schemeClr>
                      </a:solidFill>
                      <a:latin typeface="+mn-lt"/>
                      <a:ea typeface="+mn-ea"/>
                      <a:cs typeface="+mn-cs"/>
                    </a:defRPr>
                  </a:pPr>
                  <a:endParaRPr lang="ja-JP"/>
                </a:p>
              </c:txPr>
            </c:trendlineLbl>
          </c:trendline>
          <c:xVal>
            <c:numRef>
              <c:f>'000205'!$A$10:$A$26</c:f>
              <c:numCache>
                <c:formatCode>m"月"d"日";@</c:formatCode>
                <c:ptCount val="17"/>
                <c:pt idx="0">
                  <c:v>42108</c:v>
                </c:pt>
                <c:pt idx="1">
                  <c:v>42109</c:v>
                </c:pt>
                <c:pt idx="2">
                  <c:v>42110</c:v>
                </c:pt>
                <c:pt idx="3">
                  <c:v>42111</c:v>
                </c:pt>
                <c:pt idx="4">
                  <c:v>42112</c:v>
                </c:pt>
                <c:pt idx="5">
                  <c:v>42113</c:v>
                </c:pt>
                <c:pt idx="6">
                  <c:v>42114</c:v>
                </c:pt>
                <c:pt idx="7">
                  <c:v>42115</c:v>
                </c:pt>
                <c:pt idx="8">
                  <c:v>42116</c:v>
                </c:pt>
                <c:pt idx="9">
                  <c:v>42117</c:v>
                </c:pt>
                <c:pt idx="10">
                  <c:v>42118</c:v>
                </c:pt>
                <c:pt idx="11">
                  <c:v>42119</c:v>
                </c:pt>
                <c:pt idx="12">
                  <c:v>42120</c:v>
                </c:pt>
                <c:pt idx="13">
                  <c:v>42121</c:v>
                </c:pt>
                <c:pt idx="14">
                  <c:v>42122</c:v>
                </c:pt>
                <c:pt idx="15">
                  <c:v>42123</c:v>
                </c:pt>
                <c:pt idx="16">
                  <c:v>42124</c:v>
                </c:pt>
              </c:numCache>
            </c:numRef>
          </c:xVal>
          <c:yVal>
            <c:numRef>
              <c:f>'000205'!$J$10:$J$26</c:f>
              <c:numCache>
                <c:formatCode>0.00000</c:formatCode>
                <c:ptCount val="17"/>
                <c:pt idx="0">
                  <c:v>5.9999999999999995E-4</c:v>
                </c:pt>
                <c:pt idx="1">
                  <c:v>1.4499999999999999E-3</c:v>
                </c:pt>
                <c:pt idx="2">
                  <c:v>2.15E-3</c:v>
                </c:pt>
                <c:pt idx="3">
                  <c:v>2.2499999999999998E-3</c:v>
                </c:pt>
                <c:pt idx="4">
                  <c:v>2.5999999999999999E-3</c:v>
                </c:pt>
                <c:pt idx="5">
                  <c:v>3.0000000000000001E-3</c:v>
                </c:pt>
                <c:pt idx="6">
                  <c:v>3.8999999999999998E-3</c:v>
                </c:pt>
                <c:pt idx="7">
                  <c:v>4.5599999999999998E-3</c:v>
                </c:pt>
                <c:pt idx="8">
                  <c:v>4.8999999999999998E-3</c:v>
                </c:pt>
                <c:pt idx="9">
                  <c:v>5.1000000000000004E-3</c:v>
                </c:pt>
                <c:pt idx="10">
                  <c:v>4.9500000000000004E-3</c:v>
                </c:pt>
                <c:pt idx="11">
                  <c:v>5.0699999999999999E-3</c:v>
                </c:pt>
                <c:pt idx="12">
                  <c:v>5.2500000000000003E-3</c:v>
                </c:pt>
                <c:pt idx="13">
                  <c:v>5.47E-3</c:v>
                </c:pt>
                <c:pt idx="14">
                  <c:v>5.8399999999999997E-3</c:v>
                </c:pt>
                <c:pt idx="15">
                  <c:v>5.9899999999999997E-3</c:v>
                </c:pt>
                <c:pt idx="16">
                  <c:v>6.3499999999999997E-3</c:v>
                </c:pt>
              </c:numCache>
            </c:numRef>
          </c:yVal>
          <c:smooth val="0"/>
          <c:extLst>
            <c:ext xmlns:c16="http://schemas.microsoft.com/office/drawing/2014/chart" uri="{C3380CC4-5D6E-409C-BE32-E72D297353CC}">
              <c16:uniqueId val="{00000002-FB8B-4F4D-89C7-88B8D3ED0CC7}"/>
            </c:ext>
          </c:extLst>
        </c:ser>
        <c:dLbls>
          <c:showLegendKey val="0"/>
          <c:showVal val="0"/>
          <c:showCatName val="0"/>
          <c:showSerName val="0"/>
          <c:showPercent val="0"/>
          <c:showBubbleSize val="0"/>
        </c:dLbls>
        <c:axId val="441397520"/>
        <c:axId val="441397128"/>
      </c:scatterChart>
      <c:valAx>
        <c:axId val="441397520"/>
        <c:scaling>
          <c:orientation val="minMax"/>
        </c:scaling>
        <c:delete val="0"/>
        <c:axPos val="b"/>
        <c:majorGridlines>
          <c:spPr>
            <a:ln w="9525" cap="flat" cmpd="sng" algn="ctr">
              <a:solidFill>
                <a:schemeClr val="tx1">
                  <a:lumMod val="15000"/>
                  <a:lumOff val="85000"/>
                </a:schemeClr>
              </a:solidFill>
              <a:round/>
            </a:ln>
            <a:effectLst/>
          </c:spPr>
        </c:majorGridlines>
        <c:numFmt formatCode="m&quot;月&quot;d&quot;日&quot;;@" sourceLinked="1"/>
        <c:majorTickMark val="none"/>
        <c:minorTickMark val="none"/>
        <c:tickLblPos val="nextTo"/>
        <c:spPr>
          <a:noFill/>
          <a:ln w="9525" cap="flat" cmpd="sng" algn="ctr">
            <a:solidFill>
              <a:schemeClr val="tx1">
                <a:lumMod val="25000"/>
                <a:lumOff val="75000"/>
              </a:schemeClr>
            </a:solidFill>
            <a:round/>
          </a:ln>
          <a:effectLst/>
        </c:spPr>
        <c:txPr>
          <a:bodyPr rot="-5400000" spcFirstLastPara="1" vertOverflow="ellipsis"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ja-JP"/>
          </a:p>
        </c:txPr>
        <c:crossAx val="441397128"/>
        <c:crosses val="autoZero"/>
        <c:crossBetween val="midCat"/>
      </c:valAx>
      <c:valAx>
        <c:axId val="441397128"/>
        <c:scaling>
          <c:orientation val="minMax"/>
        </c:scaling>
        <c:delete val="0"/>
        <c:axPos val="l"/>
        <c:majorGridlines>
          <c:spPr>
            <a:ln w="9525" cap="flat" cmpd="sng" algn="ctr">
              <a:solidFill>
                <a:schemeClr val="accent1">
                  <a:lumMod val="75000"/>
                </a:schemeClr>
              </a:solidFill>
              <a:round/>
            </a:ln>
            <a:effectLst/>
          </c:spPr>
        </c:majorGridlines>
        <c:minorGridlines>
          <c:spPr>
            <a:ln w="9525" cap="flat" cmpd="sng" algn="ctr">
              <a:solidFill>
                <a:schemeClr val="accent1">
                  <a:lumMod val="20000"/>
                  <a:lumOff val="80000"/>
                </a:schemeClr>
              </a:solidFill>
              <a:round/>
            </a:ln>
            <a:effectLst/>
          </c:spPr>
        </c:minorGridlines>
        <c:title>
          <c:tx>
            <c:rich>
              <a:bodyPr rot="-540000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r>
                  <a:rPr lang="ja-JP" altLang="en-US" sz="1800" b="1"/>
                  <a:t>汚れ係数（</a:t>
                </a:r>
                <a:r>
                  <a:rPr lang="en-US" altLang="ja-JP" sz="1800" b="1"/>
                  <a:t>m2</a:t>
                </a:r>
                <a:r>
                  <a:rPr lang="ja-JP" altLang="en-US" sz="1800" b="1"/>
                  <a:t>･</a:t>
                </a:r>
                <a:r>
                  <a:rPr lang="en-US" altLang="ja-JP" sz="1800" b="1"/>
                  <a:t>hr-</a:t>
                </a:r>
                <a:r>
                  <a:rPr lang="ja-JP" altLang="en-US" sz="1800" b="1"/>
                  <a:t>℃</a:t>
                </a:r>
                <a:r>
                  <a:rPr lang="en-US" altLang="ja-JP" sz="1800" b="1"/>
                  <a:t>/kcal</a:t>
                </a:r>
                <a:r>
                  <a:rPr lang="ja-JP" altLang="en-US" sz="1800" b="1"/>
                  <a:t>）</a:t>
                </a:r>
              </a:p>
            </c:rich>
          </c:tx>
          <c:overlay val="0"/>
          <c:spPr>
            <a:noFill/>
            <a:ln>
              <a:noFill/>
            </a:ln>
            <a:effectLst/>
          </c:spPr>
          <c:txPr>
            <a:bodyPr rot="-540000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endParaRPr lang="ja-JP"/>
            </a:p>
          </c:txPr>
        </c:title>
        <c:numFmt formatCode="0.0000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ja-JP"/>
          </a:p>
        </c:txPr>
        <c:crossAx val="441397520"/>
        <c:crosses val="autoZero"/>
        <c:crossBetween val="midCat"/>
      </c:valAx>
      <c:spPr>
        <a:noFill/>
        <a:ln>
          <a:noFill/>
        </a:ln>
        <a:effectLst/>
      </c:spPr>
    </c:plotArea>
    <c:plotVisOnly val="1"/>
    <c:dispBlanksAs val="gap"/>
    <c:showDLblsOverMax val="0"/>
  </c:chart>
  <c:spPr>
    <a:solidFill>
      <a:srgbClr val="FFFFFF"/>
    </a:solidFill>
    <a:ln>
      <a:noFill/>
    </a:ln>
    <a:effectLst/>
  </c:spPr>
  <c:txPr>
    <a:bodyPr/>
    <a:lstStyle/>
    <a:p>
      <a:pPr>
        <a:defRPr/>
      </a:pPr>
      <a:endParaRPr lang="ja-JP"/>
    </a:p>
  </c:txPr>
  <c:externalData r:id="rId3">
    <c:autoUpdate val="0"/>
  </c:externalData>
  <c:userShapes r:id="rId4"/>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920" b="0" i="0" u="none" strike="noStrike" kern="1200" spc="0" baseline="0">
                <a:solidFill>
                  <a:schemeClr val="tx1">
                    <a:lumMod val="65000"/>
                    <a:lumOff val="35000"/>
                  </a:schemeClr>
                </a:solidFill>
                <a:latin typeface="+mn-lt"/>
                <a:ea typeface="+mn-ea"/>
                <a:cs typeface="+mn-cs"/>
              </a:defRPr>
            </a:pPr>
            <a:r>
              <a:rPr lang="ja-JP"/>
              <a:t>非対称</a:t>
            </a:r>
            <a:r>
              <a:rPr lang="en-US"/>
              <a:t>2</a:t>
            </a:r>
            <a:r>
              <a:rPr lang="ja-JP"/>
              <a:t>パスの</a:t>
            </a:r>
            <a:r>
              <a:rPr lang="en-US"/>
              <a:t>Duty</a:t>
            </a:r>
            <a:r>
              <a:rPr lang="ja-JP"/>
              <a:t>比率</a:t>
            </a:r>
            <a:endParaRPr lang="en-US"/>
          </a:p>
          <a:p>
            <a:pPr>
              <a:defRPr/>
            </a:pPr>
            <a:r>
              <a:rPr lang="ja-JP"/>
              <a:t>汚れ係数</a:t>
            </a:r>
            <a:r>
              <a:rPr lang="en-US"/>
              <a:t>0.0026</a:t>
            </a:r>
            <a:r>
              <a:rPr lang="ja-JP"/>
              <a:t>のとき</a:t>
            </a:r>
          </a:p>
        </c:rich>
      </c:tx>
      <c:layout>
        <c:manualLayout>
          <c:xMode val="edge"/>
          <c:yMode val="edge"/>
          <c:x val="0.19282171573465703"/>
          <c:y val="0"/>
        </c:manualLayout>
      </c:layout>
      <c:overlay val="0"/>
      <c:spPr>
        <a:noFill/>
        <a:ln>
          <a:noFill/>
        </a:ln>
        <a:effectLst/>
      </c:spPr>
      <c:txPr>
        <a:bodyPr rot="0" spcFirstLastPara="1" vertOverflow="ellipsis" vert="horz" wrap="square" anchor="ctr" anchorCtr="1"/>
        <a:lstStyle/>
        <a:p>
          <a:pPr>
            <a:defRPr sz="1920" b="0"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manualLayout>
          <c:layoutTarget val="inner"/>
          <c:xMode val="edge"/>
          <c:yMode val="edge"/>
          <c:x val="0.11239719167119964"/>
          <c:y val="0.17685185185185184"/>
          <c:w val="0.85224178033283915"/>
          <c:h val="0.43288023954696564"/>
        </c:manualLayout>
      </c:layout>
      <c:barChart>
        <c:barDir val="col"/>
        <c:grouping val="percentStacked"/>
        <c:varyColors val="0"/>
        <c:ser>
          <c:idx val="0"/>
          <c:order val="0"/>
          <c:tx>
            <c:v>1stパス</c:v>
          </c:tx>
          <c:spPr>
            <a:solidFill>
              <a:schemeClr val="accent1"/>
            </a:solidFill>
            <a:ln>
              <a:noFill/>
            </a:ln>
            <a:effectLst/>
          </c:spPr>
          <c:invertIfNegative val="0"/>
          <c:val>
            <c:numRef>
              <c:f>'1_18'!$R$36:$R$38</c:f>
              <c:numCache>
                <c:formatCode>General</c:formatCode>
                <c:ptCount val="3"/>
                <c:pt idx="0">
                  <c:v>0.34289999999999998</c:v>
                </c:pt>
                <c:pt idx="1">
                  <c:v>0.3337</c:v>
                </c:pt>
                <c:pt idx="2">
                  <c:v>0.3337</c:v>
                </c:pt>
              </c:numCache>
            </c:numRef>
          </c:val>
          <c:extLst>
            <c:ext xmlns:c16="http://schemas.microsoft.com/office/drawing/2014/chart" uri="{C3380CC4-5D6E-409C-BE32-E72D297353CC}">
              <c16:uniqueId val="{00000000-709D-4907-A86C-75616B642894}"/>
            </c:ext>
          </c:extLst>
        </c:ser>
        <c:ser>
          <c:idx val="1"/>
          <c:order val="1"/>
          <c:tx>
            <c:v>2ndパス</c:v>
          </c:tx>
          <c:spPr>
            <a:solidFill>
              <a:schemeClr val="accent2"/>
            </a:solidFill>
            <a:ln>
              <a:noFill/>
            </a:ln>
            <a:effectLst/>
          </c:spPr>
          <c:invertIfNegative val="0"/>
          <c:val>
            <c:numRef>
              <c:f>'1_18'!$S$36:$S$38</c:f>
              <c:numCache>
                <c:formatCode>General</c:formatCode>
                <c:ptCount val="3"/>
                <c:pt idx="0">
                  <c:v>4.1800000000000004E-2</c:v>
                </c:pt>
                <c:pt idx="1">
                  <c:v>2.5899999999999979E-2</c:v>
                </c:pt>
                <c:pt idx="2">
                  <c:v>2.3299999999999987E-2</c:v>
                </c:pt>
              </c:numCache>
            </c:numRef>
          </c:val>
          <c:extLst>
            <c:ext xmlns:c16="http://schemas.microsoft.com/office/drawing/2014/chart" uri="{C3380CC4-5D6E-409C-BE32-E72D297353CC}">
              <c16:uniqueId val="{00000001-709D-4907-A86C-75616B642894}"/>
            </c:ext>
          </c:extLst>
        </c:ser>
        <c:dLbls>
          <c:showLegendKey val="0"/>
          <c:showVal val="0"/>
          <c:showCatName val="0"/>
          <c:showSerName val="0"/>
          <c:showPercent val="0"/>
          <c:showBubbleSize val="0"/>
        </c:dLbls>
        <c:gapWidth val="150"/>
        <c:overlap val="100"/>
        <c:axId val="441398696"/>
        <c:axId val="441399872"/>
      </c:barChart>
      <c:catAx>
        <c:axId val="441398696"/>
        <c:scaling>
          <c:orientation val="minMax"/>
        </c:scaling>
        <c:delete val="1"/>
        <c:axPos val="b"/>
        <c:majorTickMark val="none"/>
        <c:minorTickMark val="none"/>
        <c:tickLblPos val="nextTo"/>
        <c:crossAx val="441399872"/>
        <c:crosses val="autoZero"/>
        <c:auto val="1"/>
        <c:lblAlgn val="ctr"/>
        <c:lblOffset val="100"/>
        <c:noMultiLvlLbl val="0"/>
      </c:catAx>
      <c:valAx>
        <c:axId val="441399872"/>
        <c:scaling>
          <c:orientation val="minMax"/>
          <c:min val="0"/>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ja-JP"/>
          </a:p>
        </c:txPr>
        <c:crossAx val="441398696"/>
        <c:crosses val="autoZero"/>
        <c:crossBetween val="between"/>
      </c:valAx>
      <c:spPr>
        <a:noFill/>
        <a:ln>
          <a:noFill/>
        </a:ln>
        <a:effectLst/>
      </c:spPr>
    </c:plotArea>
    <c:legend>
      <c:legendPos val="b"/>
      <c:layout>
        <c:manualLayout>
          <c:xMode val="edge"/>
          <c:yMode val="edge"/>
          <c:x val="0.59812077778061834"/>
          <c:y val="0.2274300087489064"/>
          <c:w val="0.15736847127720133"/>
          <c:h val="0.24016258384368622"/>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ja-JP"/>
        </a:p>
      </c:txPr>
    </c:legend>
    <c:plotVisOnly val="1"/>
    <c:dispBlanksAs val="gap"/>
    <c:showDLblsOverMax val="0"/>
  </c:chart>
  <c:spPr>
    <a:solidFill>
      <a:schemeClr val="bg1"/>
    </a:solidFill>
    <a:ln>
      <a:noFill/>
    </a:ln>
    <a:effectLst/>
  </c:spPr>
  <c:txPr>
    <a:bodyPr/>
    <a:lstStyle/>
    <a:p>
      <a:pPr>
        <a:defRPr sz="1600" b="0"/>
      </a:pPr>
      <a:endParaRPr lang="ja-JP"/>
    </a:p>
  </c:txPr>
  <c:externalData r:id="rId3">
    <c:autoUpdate val="0"/>
  </c:externalData>
  <c:userShapes r:id="rId4"/>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r>
              <a:rPr lang="ja-JP" altLang="en-US" sz="1800" b="1" i="0" baseline="0" dirty="0"/>
              <a:t>非対称</a:t>
            </a:r>
            <a:r>
              <a:rPr lang="en-US" altLang="ja-JP" sz="1800" b="1" i="0" baseline="0" dirty="0"/>
              <a:t>2</a:t>
            </a:r>
            <a:r>
              <a:rPr lang="ja-JP" altLang="en-US" sz="1800" b="1" i="0" baseline="0" dirty="0"/>
              <a:t>パスの組み合わせと圧力損失</a:t>
            </a:r>
          </a:p>
        </c:rich>
      </c:tx>
      <c:layout>
        <c:manualLayout>
          <c:xMode val="edge"/>
          <c:yMode val="edge"/>
          <c:x val="0.12277007334815287"/>
          <c:y val="2.3265678991437905E-2"/>
        </c:manualLayout>
      </c:layout>
      <c:overlay val="0"/>
      <c:spPr>
        <a:noFill/>
        <a:ln>
          <a:noFill/>
        </a:ln>
        <a:effectLst/>
      </c:spPr>
      <c:txPr>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manualLayout>
          <c:layoutTarget val="inner"/>
          <c:xMode val="edge"/>
          <c:yMode val="edge"/>
          <c:x val="0.13277537182852142"/>
          <c:y val="1.8463747718704775E-2"/>
          <c:w val="0.83944685039370082"/>
          <c:h val="0.74903184914409959"/>
        </c:manualLayout>
      </c:layout>
      <c:barChart>
        <c:barDir val="col"/>
        <c:grouping val="stacked"/>
        <c:varyColors val="0"/>
        <c:ser>
          <c:idx val="0"/>
          <c:order val="0"/>
          <c:tx>
            <c:v>2ndパス</c:v>
          </c:tx>
          <c:spPr>
            <a:solidFill>
              <a:schemeClr val="accent1"/>
            </a:solidFill>
            <a:ln>
              <a:noFill/>
            </a:ln>
            <a:effectLst/>
          </c:spPr>
          <c:invertIfNegative val="0"/>
          <c:dLbls>
            <c:dLbl>
              <c:idx val="0"/>
              <c:layout>
                <c:manualLayout>
                  <c:x val="-0.1"/>
                  <c:y val="-3.275826208157310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B39B-4E00-BDAF-E9C4E7918F2F}"/>
                </c:ext>
              </c:extLst>
            </c:dLbl>
            <c:dLbl>
              <c:idx val="1"/>
              <c:layout>
                <c:manualLayout>
                  <c:x val="-8.6111111111111138E-2"/>
                  <c:y val="-8.934071476792744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B39B-4E00-BDAF-E9C4E7918F2F}"/>
                </c:ext>
              </c:extLst>
            </c:dLbl>
            <c:dLbl>
              <c:idx val="3"/>
              <c:layout>
                <c:manualLayout>
                  <c:x val="-7.2222222222222215E-2"/>
                  <c:y val="-4.467035738396317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B39B-4E00-BDAF-E9C4E7918F2F}"/>
                </c:ext>
              </c:extLst>
            </c:dLbl>
            <c:dLbl>
              <c:idx val="4"/>
              <c:layout>
                <c:manualLayout>
                  <c:x val="-8.6111111111111208E-2"/>
                  <c:y val="-2.084616677918281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B39B-4E00-BDAF-E9C4E7918F2F}"/>
                </c:ext>
              </c:extLst>
            </c:dLbl>
            <c:spPr>
              <a:solidFill>
                <a:sysClr val="window" lastClr="FFFFFF"/>
              </a:solidFill>
              <a:ln>
                <a:solidFill>
                  <a:sysClr val="windowText" lastClr="000000">
                    <a:lumMod val="25000"/>
                    <a:lumOff val="75000"/>
                  </a:sysClr>
                </a:solidFill>
              </a:ln>
              <a:effectLst/>
            </c:spPr>
            <c:txPr>
              <a:bodyPr rot="0" spcFirstLastPara="1" vertOverflow="clip" horzOverflow="clip" vert="horz" wrap="square" lIns="38100" tIns="19050" rIns="38100" bIns="19050" anchor="ctr" anchorCtr="1">
                <a:spAutoFit/>
              </a:bodyPr>
              <a:lstStyle/>
              <a:p>
                <a:pPr>
                  <a:defRPr sz="900" b="0" i="0" u="none" strike="noStrike" kern="1200" baseline="0">
                    <a:solidFill>
                      <a:schemeClr val="dk1">
                        <a:lumMod val="65000"/>
                        <a:lumOff val="3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15:showLeaderLines val="0"/>
              </c:ext>
            </c:extLst>
          </c:dLbls>
          <c:val>
            <c:numRef>
              <c:f>'1_18'!$K$48:$O$48</c:f>
              <c:numCache>
                <c:formatCode>0.00</c:formatCode>
                <c:ptCount val="5"/>
                <c:pt idx="0">
                  <c:v>0.11</c:v>
                </c:pt>
                <c:pt idx="1">
                  <c:v>0.81500000000000006</c:v>
                </c:pt>
                <c:pt idx="2">
                  <c:v>7.1470000000000011</c:v>
                </c:pt>
                <c:pt idx="3">
                  <c:v>0.21516000000000002</c:v>
                </c:pt>
                <c:pt idx="4" formatCode="General">
                  <c:v>0.81500000000000006</c:v>
                </c:pt>
              </c:numCache>
            </c:numRef>
          </c:val>
          <c:extLst>
            <c:ext xmlns:c16="http://schemas.microsoft.com/office/drawing/2014/chart" uri="{C3380CC4-5D6E-409C-BE32-E72D297353CC}">
              <c16:uniqueId val="{00000004-B39B-4E00-BDAF-E9C4E7918F2F}"/>
            </c:ext>
          </c:extLst>
        </c:ser>
        <c:ser>
          <c:idx val="1"/>
          <c:order val="1"/>
          <c:tx>
            <c:v>1stパス</c:v>
          </c:tx>
          <c:spPr>
            <a:solidFill>
              <a:schemeClr val="accent2"/>
            </a:solidFill>
            <a:ln>
              <a:noFill/>
            </a:ln>
            <a:effectLst/>
          </c:spPr>
          <c:invertIfNegative val="0"/>
          <c:dLbls>
            <c:dLbl>
              <c:idx val="0"/>
              <c:layout>
                <c:manualLayout>
                  <c:x val="4.9999999999999975E-2"/>
                  <c:y val="-0.13401107215188954"/>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B39B-4E00-BDAF-E9C4E7918F2F}"/>
                </c:ext>
              </c:extLst>
            </c:dLbl>
            <c:dLbl>
              <c:idx val="1"/>
              <c:layout>
                <c:manualLayout>
                  <c:x val="1.9444444444444445E-2"/>
                  <c:y val="-6.5516524163146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B39B-4E00-BDAF-E9C4E7918F2F}"/>
                </c:ext>
              </c:extLst>
            </c:dLbl>
            <c:dLbl>
              <c:idx val="2"/>
              <c:layout>
                <c:manualLayout>
                  <c:x val="7.7777777777777779E-2"/>
                  <c:y val="-5.9560476511951177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B39B-4E00-BDAF-E9C4E7918F2F}"/>
                </c:ext>
              </c:extLst>
            </c:dLbl>
            <c:dLbl>
              <c:idx val="3"/>
              <c:layout>
                <c:manualLayout>
                  <c:x val="3.0555555555555555E-2"/>
                  <c:y val="-0.1072088577215116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B39B-4E00-BDAF-E9C4E7918F2F}"/>
                </c:ext>
              </c:extLst>
            </c:dLbl>
            <c:dLbl>
              <c:idx val="4"/>
              <c:layout>
                <c:manualLayout>
                  <c:x val="2.5000000000000001E-2"/>
                  <c:y val="-0.11912095302390191"/>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B39B-4E00-BDAF-E9C4E7918F2F}"/>
                </c:ext>
              </c:extLst>
            </c:dLbl>
            <c:spPr>
              <a:solidFill>
                <a:sysClr val="window" lastClr="FFFFFF"/>
              </a:solidFill>
              <a:ln>
                <a:solidFill>
                  <a:sysClr val="windowText" lastClr="000000">
                    <a:lumMod val="25000"/>
                    <a:lumOff val="75000"/>
                  </a:sysClr>
                </a:solidFill>
              </a:ln>
              <a:effectLst/>
            </c:spPr>
            <c:txPr>
              <a:bodyPr rot="0" spcFirstLastPara="1" vertOverflow="clip" horzOverflow="clip" vert="horz" wrap="square" lIns="38100" tIns="19050" rIns="38100" bIns="19050" anchor="ctr" anchorCtr="1">
                <a:spAutoFit/>
              </a:bodyPr>
              <a:lstStyle/>
              <a:p>
                <a:pPr>
                  <a:defRPr sz="900" b="0" i="0" u="none" strike="noStrike" kern="1200" baseline="0">
                    <a:solidFill>
                      <a:schemeClr val="dk1">
                        <a:lumMod val="65000"/>
                        <a:lumOff val="3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15:showLeaderLines val="0"/>
              </c:ext>
            </c:extLst>
          </c:dLbls>
          <c:val>
            <c:numRef>
              <c:f>'1_18'!$K$49:$O$49</c:f>
              <c:numCache>
                <c:formatCode>0.00</c:formatCode>
                <c:ptCount val="5"/>
                <c:pt idx="0">
                  <c:v>1.3</c:v>
                </c:pt>
                <c:pt idx="1">
                  <c:v>2.5883000000000003E-2</c:v>
                </c:pt>
                <c:pt idx="2">
                  <c:v>0.13935</c:v>
                </c:pt>
                <c:pt idx="3">
                  <c:v>0.13935</c:v>
                </c:pt>
                <c:pt idx="4">
                  <c:v>0.13935</c:v>
                </c:pt>
              </c:numCache>
            </c:numRef>
          </c:val>
          <c:extLst>
            <c:ext xmlns:c16="http://schemas.microsoft.com/office/drawing/2014/chart" uri="{C3380CC4-5D6E-409C-BE32-E72D297353CC}">
              <c16:uniqueId val="{0000000A-B39B-4E00-BDAF-E9C4E7918F2F}"/>
            </c:ext>
          </c:extLst>
        </c:ser>
        <c:dLbls>
          <c:showLegendKey val="0"/>
          <c:showVal val="0"/>
          <c:showCatName val="0"/>
          <c:showSerName val="0"/>
          <c:showPercent val="0"/>
          <c:showBubbleSize val="0"/>
        </c:dLbls>
        <c:gapWidth val="150"/>
        <c:overlap val="100"/>
        <c:axId val="441401440"/>
        <c:axId val="441403008"/>
      </c:barChart>
      <c:catAx>
        <c:axId val="441401440"/>
        <c:scaling>
          <c:orientation val="minMax"/>
        </c:scaling>
        <c:delete val="1"/>
        <c:axPos val="b"/>
        <c:majorTickMark val="none"/>
        <c:minorTickMark val="none"/>
        <c:tickLblPos val="nextTo"/>
        <c:crossAx val="441403008"/>
        <c:crosses val="autoZero"/>
        <c:auto val="1"/>
        <c:lblAlgn val="ctr"/>
        <c:lblOffset val="100"/>
        <c:noMultiLvlLbl val="0"/>
      </c:catAx>
      <c:valAx>
        <c:axId val="441403008"/>
        <c:scaling>
          <c:orientation val="minMax"/>
        </c:scaling>
        <c:delete val="0"/>
        <c:axPos val="l"/>
        <c:majorGridlines>
          <c:spPr>
            <a:ln w="9525" cap="flat" cmpd="sng" algn="ctr">
              <a:solidFill>
                <a:srgbClr val="FF0000"/>
              </a:solidFill>
              <a:round/>
            </a:ln>
            <a:effectLst/>
          </c:spPr>
        </c:majorGridlines>
        <c:minorGridlines>
          <c:spPr>
            <a:ln w="9525" cap="flat" cmpd="sng" algn="ctr">
              <a:solidFill>
                <a:schemeClr val="tx2">
                  <a:lumMod val="60000"/>
                  <a:lumOff val="40000"/>
                </a:schemeClr>
              </a:solidFill>
              <a:round/>
            </a:ln>
            <a:effectLst/>
          </c:spPr>
        </c:min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ja-JP" altLang="en-US"/>
                  <a:t>圧力損失（</a:t>
                </a:r>
                <a:r>
                  <a:rPr lang="en-US" altLang="ja-JP"/>
                  <a:t>kgf/cm2</a:t>
                </a:r>
                <a:r>
                  <a:rPr lang="ja-JP" altLang="en-US"/>
                  <a:t>）</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ja-JP"/>
            </a:p>
          </c:txPr>
        </c:title>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441401440"/>
        <c:crosses val="autoZero"/>
        <c:crossBetween val="between"/>
      </c:valAx>
      <c:spPr>
        <a:solidFill>
          <a:schemeClr val="bg1"/>
        </a:solidFill>
        <a:ln>
          <a:noFill/>
        </a:ln>
        <a:effectLst/>
      </c:spPr>
    </c:plotArea>
    <c:legend>
      <c:legendPos val="b"/>
      <c:layout>
        <c:manualLayout>
          <c:xMode val="edge"/>
          <c:yMode val="edge"/>
          <c:x val="0.16534208223972002"/>
          <c:y val="0.26777804014610607"/>
          <c:w val="0.32925065616797894"/>
          <c:h val="0.1397258295261917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ja-JP"/>
        </a:p>
      </c:txPr>
    </c:legend>
    <c:plotVisOnly val="1"/>
    <c:dispBlanksAs val="gap"/>
    <c:showDLblsOverMax val="0"/>
  </c:chart>
  <c:spPr>
    <a:noFill/>
    <a:ln>
      <a:noFill/>
    </a:ln>
    <a:effectLst/>
  </c:spPr>
  <c:txPr>
    <a:bodyPr/>
    <a:lstStyle/>
    <a:p>
      <a:pPr>
        <a:defRPr/>
      </a:pPr>
      <a:endParaRPr lang="ja-JP"/>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0.5</cdr:x>
      <cdr:y>0.5</cdr:y>
    </cdr:from>
    <cdr:to>
      <cdr:x>0.59464</cdr:x>
      <cdr:y>0.68314</cdr:y>
    </cdr:to>
    <cdr:sp macro="" textlink="">
      <cdr:nvSpPr>
        <cdr:cNvPr id="2" name="テキスト ボックス 1"/>
        <cdr:cNvSpPr txBox="1"/>
      </cdr:nvSpPr>
      <cdr:spPr>
        <a:xfrm xmlns:a="http://schemas.openxmlformats.org/drawingml/2006/main">
          <a:off x="4831080" y="2621280"/>
          <a:ext cx="914400" cy="96012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ja-JP" altLang="en-US" sz="1800" b="1" dirty="0"/>
            <a:t>粗トール油</a:t>
          </a:r>
          <a:endParaRPr lang="en-US" altLang="ja-JP" sz="1800" b="1" dirty="0"/>
        </a:p>
        <a:p xmlns:a="http://schemas.openxmlformats.org/drawingml/2006/main">
          <a:endParaRPr lang="en-US" altLang="ja-JP" sz="1800" b="1" dirty="0"/>
        </a:p>
        <a:p xmlns:a="http://schemas.openxmlformats.org/drawingml/2006/main">
          <a:r>
            <a:rPr lang="ja-JP" altLang="en-US" sz="1800" b="1" dirty="0"/>
            <a:t>熱媒体油</a:t>
          </a:r>
        </a:p>
      </cdr:txBody>
    </cdr:sp>
  </cdr:relSizeAnchor>
</c:userShapes>
</file>

<file path=ppt/drawings/drawing2.xml><?xml version="1.0" encoding="utf-8"?>
<c:userShapes xmlns:c="http://schemas.openxmlformats.org/drawingml/2006/chart">
  <cdr:relSizeAnchor xmlns:cdr="http://schemas.openxmlformats.org/drawingml/2006/chartDrawing">
    <cdr:from>
      <cdr:x>0.39061</cdr:x>
      <cdr:y>0.36461</cdr:y>
    </cdr:from>
    <cdr:to>
      <cdr:x>0.56811</cdr:x>
      <cdr:y>0.61215</cdr:y>
    </cdr:to>
    <cdr:cxnSp macro="">
      <cdr:nvCxnSpPr>
        <cdr:cNvPr id="2" name="直線矢印コネクタ 1">
          <a:extLst xmlns:a="http://schemas.openxmlformats.org/drawingml/2006/main">
            <a:ext uri="{FF2B5EF4-FFF2-40B4-BE49-F238E27FC236}">
              <a16:creationId xmlns:a16="http://schemas.microsoft.com/office/drawing/2014/main" id="{52555AB5-0D4F-85DA-183F-991E57487FF5}"/>
            </a:ext>
          </a:extLst>
        </cdr:cNvPr>
        <cdr:cNvCxnSpPr/>
      </cdr:nvCxnSpPr>
      <cdr:spPr>
        <a:xfrm xmlns:a="http://schemas.openxmlformats.org/drawingml/2006/main" flipV="1">
          <a:off x="3845560" y="2072640"/>
          <a:ext cx="1747520" cy="1407160"/>
        </a:xfrm>
        <a:prstGeom xmlns:a="http://schemas.openxmlformats.org/drawingml/2006/main" prst="straightConnector1">
          <a:avLst/>
        </a:prstGeom>
        <a:ln xmlns:a="http://schemas.openxmlformats.org/drawingml/2006/main" w="38100">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3.xml><?xml version="1.0" encoding="utf-8"?>
<c:userShapes xmlns:c="http://schemas.openxmlformats.org/drawingml/2006/chart">
  <cdr:relSizeAnchor xmlns:cdr="http://schemas.openxmlformats.org/drawingml/2006/chartDrawing">
    <cdr:from>
      <cdr:x>0.21733</cdr:x>
      <cdr:y>0.55864</cdr:y>
    </cdr:from>
    <cdr:to>
      <cdr:x>0.2936</cdr:x>
      <cdr:y>0.97963</cdr:y>
    </cdr:to>
    <cdr:sp macro="" textlink="">
      <cdr:nvSpPr>
        <cdr:cNvPr id="2" name="テキスト ボックス 16"/>
        <cdr:cNvSpPr txBox="1"/>
      </cdr:nvSpPr>
      <cdr:spPr>
        <a:xfrm xmlns:a="http://schemas.openxmlformats.org/drawingml/2006/main" rot="16200000">
          <a:off x="508476" y="2478065"/>
          <a:ext cx="1457450" cy="369332"/>
        </a:xfrm>
        <a:prstGeom xmlns:a="http://schemas.openxmlformats.org/drawingml/2006/main" prst="rect">
          <a:avLst/>
        </a:prstGeom>
        <a:noFill xmlns:a="http://schemas.openxmlformats.org/drawingml/2006/mai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tx1"/>
        </a:fontRef>
      </cdr:style>
      <cdr:txBody>
        <a:bodyPr xmlns:a="http://schemas.openxmlformats.org/drawingml/2006/main" wrap="none" rtlCol="0" anchor="t">
          <a:spAutoFit/>
        </a:bodyPr>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r>
            <a:rPr kumimoji="1" lang="en-US" altLang="ja-JP" sz="1800"/>
            <a:t>10</a:t>
          </a:r>
          <a:r>
            <a:rPr kumimoji="1" lang="ja-JP" altLang="en-US" sz="1800"/>
            <a:t>パス</a:t>
          </a:r>
          <a:r>
            <a:rPr kumimoji="1" lang="en-US" altLang="ja-JP" sz="1800"/>
            <a:t>Empty</a:t>
          </a:r>
          <a:endParaRPr kumimoji="1" lang="ja-JP" altLang="en-US" sz="1800"/>
        </a:p>
      </cdr:txBody>
    </cdr:sp>
  </cdr:relSizeAnchor>
  <cdr:relSizeAnchor xmlns:cdr="http://schemas.openxmlformats.org/drawingml/2006/chartDrawing">
    <cdr:from>
      <cdr:x>0.46555</cdr:x>
      <cdr:y>0.65097</cdr:y>
    </cdr:from>
    <cdr:to>
      <cdr:x>0.59901</cdr:x>
      <cdr:y>0.94199</cdr:y>
    </cdr:to>
    <cdr:sp macro="" textlink="">
      <cdr:nvSpPr>
        <cdr:cNvPr id="3" name="テキスト ボックス 16"/>
        <cdr:cNvSpPr txBox="1"/>
      </cdr:nvSpPr>
      <cdr:spPr>
        <a:xfrm xmlns:a="http://schemas.openxmlformats.org/drawingml/2006/main" rot="16200000">
          <a:off x="1941239" y="3161097"/>
          <a:ext cx="1273105" cy="646331"/>
        </a:xfrm>
        <a:prstGeom xmlns:a="http://schemas.openxmlformats.org/drawingml/2006/main" prst="rect">
          <a:avLst/>
        </a:prstGeom>
        <a:noFill xmlns:a="http://schemas.openxmlformats.org/drawingml/2006/mai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tx1"/>
        </a:fontRef>
      </cdr:style>
      <cdr:txBody>
        <a:bodyPr xmlns:a="http://schemas.openxmlformats.org/drawingml/2006/main" wrap="none" rtlCol="0" anchor="t">
          <a:spAutoFit/>
        </a:bodyPr>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r>
            <a:rPr kumimoji="1" lang="en-US" altLang="ja-JP" sz="1800" dirty="0" err="1"/>
            <a:t>LowDensity</a:t>
          </a:r>
          <a:endParaRPr kumimoji="1" lang="en-US" altLang="ja-JP" sz="1800" dirty="0"/>
        </a:p>
        <a:p xmlns:a="http://schemas.openxmlformats.org/drawingml/2006/main">
          <a:r>
            <a:rPr kumimoji="1" lang="en-US" altLang="ja-JP" sz="1800" dirty="0"/>
            <a:t>hiTRAN</a:t>
          </a:r>
          <a:r>
            <a:rPr kumimoji="1" lang="ja-JP" altLang="en-US" sz="1800" dirty="0"/>
            <a:t>：</a:t>
          </a:r>
          <a:r>
            <a:rPr kumimoji="1" lang="en-US" altLang="ja-JP" sz="1800" dirty="0"/>
            <a:t>All</a:t>
          </a:r>
          <a:endParaRPr kumimoji="1" lang="ja-JP" altLang="en-US" sz="1800" dirty="0"/>
        </a:p>
      </cdr:txBody>
    </cdr:sp>
  </cdr:relSizeAnchor>
  <cdr:relSizeAnchor xmlns:cdr="http://schemas.openxmlformats.org/drawingml/2006/chartDrawing">
    <cdr:from>
      <cdr:x>0.76098</cdr:x>
      <cdr:y>0.67024</cdr:y>
    </cdr:from>
    <cdr:to>
      <cdr:x>0.89444</cdr:x>
      <cdr:y>0.97116</cdr:y>
    </cdr:to>
    <cdr:sp macro="" textlink="">
      <cdr:nvSpPr>
        <cdr:cNvPr id="4" name="テキスト ボックス 16"/>
        <cdr:cNvSpPr txBox="1"/>
      </cdr:nvSpPr>
      <cdr:spPr>
        <a:xfrm xmlns:a="http://schemas.openxmlformats.org/drawingml/2006/main" rot="16200000">
          <a:off x="3350357" y="3267061"/>
          <a:ext cx="1316386" cy="646331"/>
        </a:xfrm>
        <a:prstGeom xmlns:a="http://schemas.openxmlformats.org/drawingml/2006/main" prst="rect">
          <a:avLst/>
        </a:prstGeom>
        <a:noFill xmlns:a="http://schemas.openxmlformats.org/drawingml/2006/mai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tx1"/>
        </a:fontRef>
      </cdr:style>
      <cdr:txBody>
        <a:bodyPr xmlns:a="http://schemas.openxmlformats.org/drawingml/2006/main" wrap="none" rtlCol="0" anchor="t">
          <a:spAutoFit/>
        </a:bodyPr>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r>
            <a:rPr kumimoji="1" lang="en-US" altLang="ja-JP" sz="1800" dirty="0" err="1"/>
            <a:t>HighDensity</a:t>
          </a:r>
          <a:endParaRPr kumimoji="1" lang="en-US" altLang="ja-JP" sz="1800" dirty="0"/>
        </a:p>
        <a:p xmlns:a="http://schemas.openxmlformats.org/drawingml/2006/main">
          <a:r>
            <a:rPr kumimoji="1" lang="en-US" altLang="ja-JP" sz="1800" dirty="0"/>
            <a:t>hiTRAN</a:t>
          </a:r>
          <a:r>
            <a:rPr kumimoji="1" lang="ja-JP" altLang="en-US" sz="1800" dirty="0"/>
            <a:t>：</a:t>
          </a:r>
          <a:r>
            <a:rPr kumimoji="1" lang="en-US" altLang="ja-JP" sz="1800" dirty="0"/>
            <a:t>All</a:t>
          </a:r>
          <a:endParaRPr kumimoji="1" lang="ja-JP" altLang="en-US" sz="1800" dirty="0"/>
        </a:p>
      </cdr:txBody>
    </cdr:sp>
  </cdr:relSizeAnchor>
  <cdr:relSizeAnchor xmlns:cdr="http://schemas.openxmlformats.org/drawingml/2006/chartDrawing">
    <cdr:from>
      <cdr:x>0.21396</cdr:x>
      <cdr:y>0.24611</cdr:y>
    </cdr:from>
    <cdr:to>
      <cdr:x>0.3706</cdr:x>
      <cdr:y>0.57945</cdr:y>
    </cdr:to>
    <cdr:sp macro="" textlink="">
      <cdr:nvSpPr>
        <cdr:cNvPr id="5" name="テキスト ボックス 4"/>
        <cdr:cNvSpPr txBox="1"/>
      </cdr:nvSpPr>
      <cdr:spPr>
        <a:xfrm xmlns:a="http://schemas.openxmlformats.org/drawingml/2006/main" rot="16200000">
          <a:off x="686361" y="1426429"/>
          <a:ext cx="1458226" cy="7586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altLang="ja-JP" sz="1400" dirty="0">
              <a:solidFill>
                <a:schemeClr val="bg1"/>
              </a:solidFill>
            </a:rPr>
            <a:t>OverDesign</a:t>
          </a:r>
        </a:p>
        <a:p xmlns:a="http://schemas.openxmlformats.org/drawingml/2006/main">
          <a:r>
            <a:rPr lang="en-US" altLang="ja-JP" sz="1800" dirty="0">
              <a:solidFill>
                <a:schemeClr val="bg1"/>
              </a:solidFill>
            </a:rPr>
            <a:t>0.6</a:t>
          </a:r>
          <a:r>
            <a:rPr lang="en-US" altLang="ja-JP" sz="1400" dirty="0">
              <a:solidFill>
                <a:schemeClr val="bg1"/>
              </a:solidFill>
            </a:rPr>
            <a:t>%</a:t>
          </a:r>
          <a:endParaRPr lang="ja-JP" altLang="en-US" sz="1400" dirty="0">
            <a:solidFill>
              <a:schemeClr val="bg1"/>
            </a:solidFill>
          </a:endParaRPr>
        </a:p>
      </cdr:txBody>
    </cdr:sp>
  </cdr:relSizeAnchor>
  <cdr:relSizeAnchor xmlns:cdr="http://schemas.openxmlformats.org/drawingml/2006/chartDrawing">
    <cdr:from>
      <cdr:x>0.5</cdr:x>
      <cdr:y>0.22292</cdr:y>
    </cdr:from>
    <cdr:to>
      <cdr:x>0.61122</cdr:x>
      <cdr:y>0.55626</cdr:y>
    </cdr:to>
    <cdr:sp macro="" textlink="">
      <cdr:nvSpPr>
        <cdr:cNvPr id="6" name="テキスト ボックス 1"/>
        <cdr:cNvSpPr txBox="1"/>
      </cdr:nvSpPr>
      <cdr:spPr>
        <a:xfrm xmlns:a="http://schemas.openxmlformats.org/drawingml/2006/main" rot="16200000">
          <a:off x="1961667" y="1434972"/>
          <a:ext cx="1458226" cy="538619"/>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altLang="ja-JP" sz="1600" dirty="0">
              <a:solidFill>
                <a:schemeClr val="bg1"/>
              </a:solidFill>
            </a:rPr>
            <a:t>OverDesign</a:t>
          </a:r>
        </a:p>
        <a:p xmlns:a="http://schemas.openxmlformats.org/drawingml/2006/main">
          <a:r>
            <a:rPr lang="ja-JP" altLang="en-US" sz="1600" dirty="0" err="1">
              <a:solidFill>
                <a:schemeClr val="bg1"/>
              </a:solidFill>
            </a:rPr>
            <a:t>ー</a:t>
          </a:r>
          <a:r>
            <a:rPr lang="en-US" altLang="ja-JP" sz="1600" dirty="0">
              <a:solidFill>
                <a:schemeClr val="bg1"/>
              </a:solidFill>
            </a:rPr>
            <a:t>9.1%</a:t>
          </a:r>
          <a:endParaRPr lang="ja-JP" altLang="en-US" sz="1600" dirty="0">
            <a:solidFill>
              <a:schemeClr val="bg1"/>
            </a:solidFill>
          </a:endParaRPr>
        </a:p>
      </cdr:txBody>
    </cdr:sp>
  </cdr:relSizeAnchor>
  <cdr:relSizeAnchor xmlns:cdr="http://schemas.openxmlformats.org/drawingml/2006/chartDrawing">
    <cdr:from>
      <cdr:x>0.78443</cdr:x>
      <cdr:y>0.23647</cdr:y>
    </cdr:from>
    <cdr:to>
      <cdr:x>0.90082</cdr:x>
      <cdr:y>0.5698</cdr:y>
    </cdr:to>
    <cdr:sp macro="" textlink="">
      <cdr:nvSpPr>
        <cdr:cNvPr id="7" name="テキスト ボックス 1"/>
        <cdr:cNvSpPr txBox="1"/>
      </cdr:nvSpPr>
      <cdr:spPr>
        <a:xfrm xmlns:a="http://schemas.openxmlformats.org/drawingml/2006/main" rot="16200000">
          <a:off x="3351685" y="1481710"/>
          <a:ext cx="1458182" cy="563682"/>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altLang="ja-JP" sz="1800" dirty="0">
              <a:solidFill>
                <a:schemeClr val="bg1"/>
              </a:solidFill>
            </a:rPr>
            <a:t>OverDesign</a:t>
          </a:r>
        </a:p>
        <a:p xmlns:a="http://schemas.openxmlformats.org/drawingml/2006/main">
          <a:r>
            <a:rPr lang="en-US" altLang="ja-JP" sz="1800" dirty="0">
              <a:solidFill>
                <a:schemeClr val="bg1"/>
              </a:solidFill>
            </a:rPr>
            <a:t>+9.3%</a:t>
          </a:r>
          <a:endParaRPr lang="ja-JP" altLang="en-US" sz="1800" dirty="0">
            <a:solidFill>
              <a:schemeClr val="bg1"/>
            </a:solidFill>
          </a:endParaRPr>
        </a:p>
      </cdr:txBody>
    </cdr:sp>
  </cdr:relSizeAnchor>
</c:userShapes>
</file>

<file path=ppt/drawings/drawing4.xml><?xml version="1.0" encoding="utf-8"?>
<c:userShapes xmlns:c="http://schemas.openxmlformats.org/drawingml/2006/chart">
  <cdr:relSizeAnchor xmlns:cdr="http://schemas.openxmlformats.org/drawingml/2006/chartDrawing">
    <cdr:from>
      <cdr:x>0.32651</cdr:x>
      <cdr:y>0.76152</cdr:y>
    </cdr:from>
    <cdr:to>
      <cdr:x>0.43718</cdr:x>
      <cdr:y>0.97012</cdr:y>
    </cdr:to>
    <cdr:sp macro="" textlink="">
      <cdr:nvSpPr>
        <cdr:cNvPr id="2" name="テキスト ボックス 16"/>
        <cdr:cNvSpPr txBox="1"/>
      </cdr:nvSpPr>
      <cdr:spPr>
        <a:xfrm xmlns:a="http://schemas.openxmlformats.org/drawingml/2006/main" rot="16200000">
          <a:off x="1441190" y="4492685"/>
          <a:ext cx="1152880" cy="584775"/>
        </a:xfrm>
        <a:prstGeom xmlns:a="http://schemas.openxmlformats.org/drawingml/2006/main" prst="rect">
          <a:avLst/>
        </a:prstGeom>
        <a:noFill xmlns:a="http://schemas.openxmlformats.org/drawingml/2006/mai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tx1"/>
        </a:fontRef>
      </cdr:style>
      <cdr:txBody>
        <a:bodyPr xmlns:a="http://schemas.openxmlformats.org/drawingml/2006/main" wrap="none" rtlCol="0" anchor="t">
          <a:spAutoFit/>
        </a:bodyPr>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r>
            <a:rPr kumimoji="1" lang="en-US" altLang="ja-JP" sz="1600" dirty="0" err="1"/>
            <a:t>LowDensity</a:t>
          </a:r>
          <a:endParaRPr kumimoji="1" lang="en-US" altLang="ja-JP" sz="1600" dirty="0"/>
        </a:p>
        <a:p xmlns:a="http://schemas.openxmlformats.org/drawingml/2006/main">
          <a:r>
            <a:rPr kumimoji="1" lang="en-US" altLang="ja-JP" sz="1600" dirty="0"/>
            <a:t>hiTRAN</a:t>
          </a:r>
          <a:r>
            <a:rPr kumimoji="1" lang="ja-JP" altLang="en-US" sz="1600" dirty="0"/>
            <a:t>：</a:t>
          </a:r>
          <a:r>
            <a:rPr kumimoji="1" lang="en-US" altLang="ja-JP" sz="1600" dirty="0"/>
            <a:t>All</a:t>
          </a:r>
          <a:endParaRPr kumimoji="1" lang="ja-JP" altLang="en-US" sz="1600" dirty="0"/>
        </a:p>
      </cdr:txBody>
    </cdr:sp>
  </cdr:relSizeAnchor>
  <cdr:relSizeAnchor xmlns:cdr="http://schemas.openxmlformats.org/drawingml/2006/chartDrawing">
    <cdr:from>
      <cdr:x>0.49751</cdr:x>
      <cdr:y>0.75183</cdr:y>
    </cdr:from>
    <cdr:to>
      <cdr:x>0.614</cdr:x>
      <cdr:y>0.99002</cdr:y>
    </cdr:to>
    <cdr:sp macro="" textlink="">
      <cdr:nvSpPr>
        <cdr:cNvPr id="3" name="テキスト ボックス 16"/>
        <cdr:cNvSpPr txBox="1"/>
      </cdr:nvSpPr>
      <cdr:spPr>
        <a:xfrm xmlns:a="http://schemas.openxmlformats.org/drawingml/2006/main" rot="16200000">
          <a:off x="2278359" y="4505470"/>
          <a:ext cx="1316386" cy="615553"/>
        </a:xfrm>
        <a:prstGeom xmlns:a="http://schemas.openxmlformats.org/drawingml/2006/main" prst="rect">
          <a:avLst/>
        </a:prstGeom>
        <a:noFill xmlns:a="http://schemas.openxmlformats.org/drawingml/2006/mai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tx1"/>
        </a:fontRef>
      </cdr:style>
      <cdr:txBody>
        <a:bodyPr xmlns:a="http://schemas.openxmlformats.org/drawingml/2006/main" wrap="none" rtlCol="0" anchor="t">
          <a:spAutoFit/>
        </a:bodyPr>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r>
            <a:rPr kumimoji="1" lang="en-US" altLang="ja-JP" sz="1800" dirty="0" err="1"/>
            <a:t>HighDensity</a:t>
          </a:r>
          <a:endParaRPr kumimoji="1" lang="en-US" altLang="ja-JP" sz="1800" dirty="0"/>
        </a:p>
        <a:p xmlns:a="http://schemas.openxmlformats.org/drawingml/2006/main">
          <a:r>
            <a:rPr kumimoji="1" lang="en-US" altLang="ja-JP" sz="1600" dirty="0" err="1"/>
            <a:t>hiTRAN:All</a:t>
          </a:r>
          <a:endParaRPr kumimoji="1" lang="ja-JP" altLang="en-US" sz="1600" dirty="0"/>
        </a:p>
      </cdr:txBody>
    </cdr:sp>
  </cdr:relSizeAnchor>
  <cdr:relSizeAnchor xmlns:cdr="http://schemas.openxmlformats.org/drawingml/2006/chartDrawing">
    <cdr:from>
      <cdr:x>0.66648</cdr:x>
      <cdr:y>0.77855</cdr:y>
    </cdr:from>
    <cdr:to>
      <cdr:x>0.77715</cdr:x>
      <cdr:y>0.96627</cdr:y>
    </cdr:to>
    <cdr:sp macro="" textlink="">
      <cdr:nvSpPr>
        <cdr:cNvPr id="4" name="テキスト ボックス 16"/>
        <cdr:cNvSpPr txBox="1"/>
      </cdr:nvSpPr>
      <cdr:spPr>
        <a:xfrm xmlns:a="http://schemas.openxmlformats.org/drawingml/2006/main" rot="16200000">
          <a:off x="3295258" y="4529115"/>
          <a:ext cx="1037463" cy="584775"/>
        </a:xfrm>
        <a:prstGeom xmlns:a="http://schemas.openxmlformats.org/drawingml/2006/main" prst="rect">
          <a:avLst/>
        </a:prstGeom>
        <a:noFill xmlns:a="http://schemas.openxmlformats.org/drawingml/2006/mai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tx1"/>
        </a:fontRef>
      </cdr:style>
      <cdr:txBody>
        <a:bodyPr xmlns:a="http://schemas.openxmlformats.org/drawingml/2006/main" wrap="none" rtlCol="0" anchor="t">
          <a:spAutoFit/>
        </a:bodyPr>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r>
            <a:rPr kumimoji="1" lang="en-US" altLang="ja-JP" sz="1600" dirty="0"/>
            <a:t>1stHigh</a:t>
          </a:r>
        </a:p>
        <a:p xmlns:a="http://schemas.openxmlformats.org/drawingml/2006/main">
          <a:r>
            <a:rPr kumimoji="1" lang="en-US" altLang="ja-JP" sz="1600" dirty="0"/>
            <a:t>2ndEmpty</a:t>
          </a:r>
          <a:endParaRPr kumimoji="1" lang="ja-JP" altLang="en-US" sz="1600" dirty="0"/>
        </a:p>
      </cdr:txBody>
    </cdr:sp>
  </cdr:relSizeAnchor>
  <cdr:relSizeAnchor xmlns:cdr="http://schemas.openxmlformats.org/drawingml/2006/chartDrawing">
    <cdr:from>
      <cdr:x>0.8323</cdr:x>
      <cdr:y>0.79432</cdr:y>
    </cdr:from>
    <cdr:to>
      <cdr:x>0.94298</cdr:x>
      <cdr:y>0.94753</cdr:y>
    </cdr:to>
    <cdr:sp macro="" textlink="">
      <cdr:nvSpPr>
        <cdr:cNvPr id="5" name="テキスト ボックス 16"/>
        <cdr:cNvSpPr txBox="1"/>
      </cdr:nvSpPr>
      <cdr:spPr>
        <a:xfrm xmlns:a="http://schemas.openxmlformats.org/drawingml/2006/main" rot="16200000">
          <a:off x="4266846" y="4520886"/>
          <a:ext cx="846707" cy="584775"/>
        </a:xfrm>
        <a:prstGeom xmlns:a="http://schemas.openxmlformats.org/drawingml/2006/main" prst="rect">
          <a:avLst/>
        </a:prstGeom>
        <a:noFill xmlns:a="http://schemas.openxmlformats.org/drawingml/2006/mai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tx1"/>
        </a:fontRef>
      </cdr:style>
      <cdr:txBody>
        <a:bodyPr xmlns:a="http://schemas.openxmlformats.org/drawingml/2006/main" wrap="none" rtlCol="0" anchor="t">
          <a:spAutoFit/>
        </a:bodyPr>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r>
            <a:rPr kumimoji="1" lang="en-US" altLang="ja-JP" sz="1600"/>
            <a:t>1stHigh</a:t>
          </a:r>
        </a:p>
        <a:p xmlns:a="http://schemas.openxmlformats.org/drawingml/2006/main">
          <a:r>
            <a:rPr kumimoji="1" lang="en-US" altLang="ja-JP" sz="1600"/>
            <a:t>2ndLow</a:t>
          </a:r>
          <a:endParaRPr kumimoji="1" lang="ja-JP" altLang="en-US" sz="160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84871" cy="502835"/>
          </a:xfrm>
          <a:prstGeom prst="rect">
            <a:avLst/>
          </a:prstGeom>
        </p:spPr>
        <p:txBody>
          <a:bodyPr vert="horz" lIns="96625" tIns="48312" rIns="96625" bIns="48312"/>
          <a:lstStyle>
            <a:lvl1pPr algn="l">
              <a:defRPr sz="1300"/>
            </a:lvl1pPr>
          </a:lstStyle>
          <a:p>
            <a:pPr lvl="0">
              <a:defRPr/>
            </a:pPr>
            <a:endParaRPr kumimoji="1" lang="ja-JP" altLang="en-US"/>
          </a:p>
        </p:txBody>
      </p:sp>
      <p:sp>
        <p:nvSpPr>
          <p:cNvPr id="3" name="日付プレースホルダー 2"/>
          <p:cNvSpPr>
            <a:spLocks noGrp="1"/>
          </p:cNvSpPr>
          <p:nvPr>
            <p:ph type="dt" idx="1"/>
          </p:nvPr>
        </p:nvSpPr>
        <p:spPr>
          <a:xfrm>
            <a:off x="3901698" y="0"/>
            <a:ext cx="2984871" cy="502835"/>
          </a:xfrm>
          <a:prstGeom prst="rect">
            <a:avLst/>
          </a:prstGeom>
        </p:spPr>
        <p:txBody>
          <a:bodyPr vert="horz" lIns="96625" tIns="48312" rIns="96625" bIns="48312"/>
          <a:lstStyle>
            <a:lvl1pPr algn="r">
              <a:defRPr sz="1300"/>
            </a:lvl1pPr>
          </a:lstStyle>
          <a:p>
            <a:pPr lvl="0">
              <a:defRPr/>
            </a:pPr>
            <a:fld id="{D7A0E906-4B0C-4648-B951-1C78F62C84BC}" type="datetime1">
              <a:rPr kumimoji="1" lang="ja-JP" altLang="en-US"/>
              <a:pPr lvl="0">
                <a:defRPr/>
              </a:pPr>
              <a:t>2024/7/1</a:t>
            </a:fld>
            <a:endParaRPr kumimoji="1" lang="ja-JP" altLang="en-US"/>
          </a:p>
        </p:txBody>
      </p:sp>
      <p:sp>
        <p:nvSpPr>
          <p:cNvPr id="4" name="スライド イメージ プレースホルダー 3"/>
          <p:cNvSpPr>
            <a:spLocks noGrp="1" noRot="1" noChangeAspect="1" noTextEdit="1"/>
          </p:cNvSpPr>
          <p:nvPr>
            <p:ph type="sldImg" idx="2"/>
          </p:nvPr>
        </p:nvSpPr>
        <p:spPr>
          <a:xfrm>
            <a:off x="438150" y="1252538"/>
            <a:ext cx="6011863" cy="3382962"/>
          </a:xfrm>
          <a:prstGeom prst="rect">
            <a:avLst/>
          </a:prstGeom>
          <a:noFill/>
          <a:ln w="12700">
            <a:solidFill>
              <a:prstClr val="black"/>
            </a:solidFill>
          </a:ln>
        </p:spPr>
        <p:txBody>
          <a:bodyPr vert="horz" lIns="96625" tIns="48312" rIns="96625" bIns="48312" anchor="ctr"/>
          <a:lstStyle/>
          <a:p>
            <a:pPr lvl="0">
              <a:defRPr/>
            </a:pPr>
            <a:endParaRPr lang="ja-JP" altLang="en-US"/>
          </a:p>
        </p:txBody>
      </p:sp>
      <p:sp>
        <p:nvSpPr>
          <p:cNvPr id="5" name="ノート プレースホルダー 4"/>
          <p:cNvSpPr>
            <a:spLocks noGrp="1"/>
          </p:cNvSpPr>
          <p:nvPr>
            <p:ph type="body" sz="quarter" idx="3"/>
          </p:nvPr>
        </p:nvSpPr>
        <p:spPr>
          <a:xfrm>
            <a:off x="688817" y="4823034"/>
            <a:ext cx="5510530" cy="3946118"/>
          </a:xfrm>
          <a:prstGeom prst="rect">
            <a:avLst/>
          </a:prstGeom>
        </p:spPr>
        <p:txBody>
          <a:bodyPr vert="horz" lIns="96625" tIns="48312" rIns="96625" bIns="48312"/>
          <a:lstStyle/>
          <a:p>
            <a:pPr lvl="0">
              <a:defRPr/>
            </a:pPr>
            <a:r>
              <a:rPr kumimoji="1" lang="ja-JP" altLang="en-US"/>
              <a:t>マスター テキストの書式設定</a:t>
            </a:r>
          </a:p>
          <a:p>
            <a:pPr lvl="1">
              <a:defRPr/>
            </a:pPr>
            <a:r>
              <a:rPr kumimoji="1" lang="ja-JP" altLang="en-US"/>
              <a:t>第 </a:t>
            </a:r>
            <a:r>
              <a:rPr kumimoji="1" lang="en-US" altLang="ja-JP"/>
              <a:t>2 </a:t>
            </a:r>
            <a:r>
              <a:rPr kumimoji="1" lang="ja-JP" altLang="en-US"/>
              <a:t>レベル</a:t>
            </a:r>
          </a:p>
          <a:p>
            <a:pPr lvl="2">
              <a:defRPr/>
            </a:pPr>
            <a:r>
              <a:rPr kumimoji="1" lang="ja-JP" altLang="en-US"/>
              <a:t>第 </a:t>
            </a:r>
            <a:r>
              <a:rPr kumimoji="1" lang="en-US" altLang="ja-JP"/>
              <a:t>3 </a:t>
            </a:r>
            <a:r>
              <a:rPr kumimoji="1" lang="ja-JP" altLang="en-US"/>
              <a:t>レベル</a:t>
            </a:r>
          </a:p>
          <a:p>
            <a:pPr lvl="3">
              <a:defRPr/>
            </a:pPr>
            <a:r>
              <a:rPr kumimoji="1" lang="ja-JP" altLang="en-US"/>
              <a:t>第 </a:t>
            </a:r>
            <a:r>
              <a:rPr kumimoji="1" lang="en-US" altLang="ja-JP"/>
              <a:t>4 </a:t>
            </a:r>
            <a:r>
              <a:rPr kumimoji="1" lang="ja-JP" altLang="en-US"/>
              <a:t>レベル</a:t>
            </a:r>
          </a:p>
          <a:p>
            <a:pPr lvl="4">
              <a:defRPr/>
            </a:pPr>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519055"/>
            <a:ext cx="2984871" cy="502834"/>
          </a:xfrm>
          <a:prstGeom prst="rect">
            <a:avLst/>
          </a:prstGeom>
        </p:spPr>
        <p:txBody>
          <a:bodyPr vert="horz" lIns="96625" tIns="48312" rIns="96625" bIns="48312" anchor="b"/>
          <a:lstStyle>
            <a:lvl1pPr algn="l">
              <a:defRPr sz="1300"/>
            </a:lvl1pPr>
          </a:lstStyle>
          <a:p>
            <a:pPr lvl="0">
              <a:defRPr/>
            </a:pPr>
            <a:endParaRPr kumimoji="1" lang="ja-JP" altLang="en-US"/>
          </a:p>
        </p:txBody>
      </p:sp>
      <p:sp>
        <p:nvSpPr>
          <p:cNvPr id="7" name="スライド番号プレースホルダー 6"/>
          <p:cNvSpPr>
            <a:spLocks noGrp="1"/>
          </p:cNvSpPr>
          <p:nvPr>
            <p:ph type="sldNum" sz="quarter" idx="5"/>
          </p:nvPr>
        </p:nvSpPr>
        <p:spPr>
          <a:xfrm>
            <a:off x="3901698" y="9519055"/>
            <a:ext cx="2984871" cy="502834"/>
          </a:xfrm>
          <a:prstGeom prst="rect">
            <a:avLst/>
          </a:prstGeom>
        </p:spPr>
        <p:txBody>
          <a:bodyPr vert="horz" lIns="96625" tIns="48312" rIns="96625" bIns="48312" anchor="b"/>
          <a:lstStyle>
            <a:lvl1pPr algn="r">
              <a:defRPr sz="1300"/>
            </a:lvl1pPr>
          </a:lstStyle>
          <a:p>
            <a:pPr lvl="0">
              <a:defRPr/>
            </a:pPr>
            <a:fld id="{0FABC2F3-F0E2-4CDC-BE48-4548EB9656F2}" type="slidenum">
              <a:rPr kumimoji="1" lang="ja-JP" altLang="en-US"/>
              <a:pPr lvl="0">
                <a:defRPr/>
              </a:pPr>
              <a:t>‹#›</a:t>
            </a:fld>
            <a:endParaRPr kumimoji="1" lang="ja-JP" altLang="en-US"/>
          </a:p>
        </p:txBody>
      </p:sp>
    </p:spTree>
  </p:cSld>
  <p:clrMap bg1="lt1" tx1="dk1" bg2="lt2" tx2="dk2" accent1="accent1" accent2="accent2" accent3="accent3" accent4="accent4" accent5="accent5" accent6="accent6" hlink="hlink" folHlink="folHlink"/>
  <p:hf hdr="0" ftr="0" dt="0"/>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noTextEdit="1"/>
          </p:cNvSpPr>
          <p:nvPr>
            <p:ph type="sldImg"/>
          </p:nvPr>
        </p:nvSpPr>
        <p:spPr/>
      </p:sp>
      <p:sp>
        <p:nvSpPr>
          <p:cNvPr id="3" name="ノート プレースホルダー 2"/>
          <p:cNvSpPr>
            <a:spLocks noGrp="1"/>
          </p:cNvSpPr>
          <p:nvPr>
            <p:ph type="body" idx="1"/>
          </p:nvPr>
        </p:nvSpPr>
        <p:spPr/>
        <p:txBody>
          <a:bodyPr/>
          <a:lstStyle/>
          <a:p>
            <a:pPr lvl="0">
              <a:defRPr/>
            </a:pPr>
            <a:r>
              <a:rPr kumimoji="1" lang="ja-JP" altLang="en-US"/>
              <a:t>粗トール油は、木材チップの蒸解によってパルプを得た残渣油ですが、精留することによって数多くのファインケミカルの原料になることが知られています。しかし</a:t>
            </a:r>
            <a:r>
              <a:rPr kumimoji="1" lang="en-US" altLang="ja-JP"/>
              <a:t>2</a:t>
            </a:r>
            <a:r>
              <a:rPr kumimoji="1" lang="ja-JP" altLang="en-US"/>
              <a:t>重結合をもつこの植物油は重合し易く、精留前の予熱のための熱交換器の汚れの発生が大きく、２、３週間で分解洗浄することを余儀なくされており、</a:t>
            </a:r>
            <a:r>
              <a:rPr kumimoji="1" lang="en-US" altLang="ja-JP"/>
              <a:t>2</a:t>
            </a:r>
            <a:r>
              <a:rPr kumimoji="1" lang="ja-JP" altLang="en-US"/>
              <a:t>系統の交互運転となっています。ここではこの化学反応汚れを熱交換器の設計ソフトである</a:t>
            </a:r>
            <a:r>
              <a:rPr kumimoji="1" lang="en-US" altLang="ja-JP"/>
              <a:t>HTRI</a:t>
            </a:r>
            <a:r>
              <a:rPr kumimoji="1" lang="ja-JP" altLang="en-US"/>
              <a:t>を用いて解析し、さらに管側伝熱促進素子“</a:t>
            </a:r>
            <a:r>
              <a:rPr kumimoji="1" lang="en-US" altLang="ja-JP"/>
              <a:t>hiTRAN</a:t>
            </a:r>
            <a:r>
              <a:rPr kumimoji="1" lang="ja-JP" altLang="en-US"/>
              <a:t>”による汚れ抑制効果について推論・提案をした結果を報告します。</a:t>
            </a:r>
          </a:p>
          <a:p>
            <a:pPr lvl="0">
              <a:defRPr/>
            </a:pPr>
            <a:r>
              <a:rPr kumimoji="1" lang="en-US" altLang="ja-JP"/>
              <a:t>The rough tall oil is the residue oil which got pulp by the digestion of wood chips, but it is known that it becomes the raw materials of much fine chemical by rectifying it. However, it is easy to polymerize this vegetable oil with double combination and the outbreak of the dirt of the heat exchanger for preheat before the rectification is big and is forced to wash the resolution in two or three weeks, and it is the alternation driving of 2 systems. I analyze this chemical reaction dirt using HTRI where the design of the heat exchanger is soft here and report the reasoning, the result that I suggested about a dirt suppressant effect by pipe side heat transfer enhancement element "hiTRAN" more.</a:t>
            </a:r>
          </a:p>
          <a:p>
            <a:pPr lvl="0">
              <a:defRPr/>
            </a:pPr>
            <a:endParaRPr kumimoji="1" lang="ja-JP" altLang="en-US"/>
          </a:p>
        </p:txBody>
      </p:sp>
      <p:sp>
        <p:nvSpPr>
          <p:cNvPr id="4" name="スライド番号プレースホルダー 3"/>
          <p:cNvSpPr>
            <a:spLocks noGrp="1"/>
          </p:cNvSpPr>
          <p:nvPr>
            <p:ph type="sldNum" sz="quarter" idx="10"/>
          </p:nvPr>
        </p:nvSpPr>
        <p:spPr/>
        <p:txBody>
          <a:bodyPr/>
          <a:lstStyle/>
          <a:p>
            <a:pPr lvl="0">
              <a:defRPr/>
            </a:pPr>
            <a:fld id="{F35A23D6-2E48-43BC-85C6-5DF0A18400AB}" type="slidenum">
              <a:rPr kumimoji="1" lang="en-US" altLang="en-US"/>
              <a:pPr lvl="0">
                <a:defRPr/>
              </a:pPr>
              <a:t>1</a:t>
            </a:fld>
            <a:endParaRPr kumimoji="1" lang="en-US"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noTextEdit="1"/>
          </p:cNvSpPr>
          <p:nvPr>
            <p:ph type="sldImg"/>
          </p:nvPr>
        </p:nvSpPr>
        <p:spPr/>
      </p:sp>
      <p:sp>
        <p:nvSpPr>
          <p:cNvPr id="3" name="ノート プレースホルダー 2"/>
          <p:cNvSpPr>
            <a:spLocks noGrp="1"/>
          </p:cNvSpPr>
          <p:nvPr>
            <p:ph type="body" idx="1"/>
          </p:nvPr>
        </p:nvSpPr>
        <p:spPr/>
        <p:txBody>
          <a:bodyPr/>
          <a:lstStyle/>
          <a:p>
            <a:pPr lvl="0">
              <a:defRPr/>
            </a:pPr>
            <a:r>
              <a:rPr lang="en-US" altLang="ja-JP" sz="1300"/>
              <a:t>hiTRAN</a:t>
            </a:r>
            <a:r>
              <a:rPr lang="ja-JP" altLang="en-US" sz="1300"/>
              <a:t>の特徴は、層流領域で大きな伝熱促進効果を持つことですが、同時に、圧力損失が大きくなる欠点を持っています。この、</a:t>
            </a:r>
            <a:r>
              <a:rPr lang="en-US" altLang="ja-JP" sz="1300"/>
              <a:t>10</a:t>
            </a:r>
            <a:r>
              <a:rPr lang="ja-JP" altLang="en-US" sz="1300"/>
              <a:t>パスの、熱交換器の場合、そのまま</a:t>
            </a:r>
            <a:r>
              <a:rPr lang="en-US" altLang="ja-JP" sz="1300"/>
              <a:t>hiTRAN</a:t>
            </a:r>
            <a:r>
              <a:rPr lang="ja-JP" altLang="en-US" sz="1300"/>
              <a:t>を挿入すると大きな圧力損失を生じます。この欠点を解決するアイデアが、非対称、</a:t>
            </a:r>
            <a:r>
              <a:rPr lang="en-US" altLang="ja-JP" sz="1300"/>
              <a:t>2</a:t>
            </a:r>
            <a:r>
              <a:rPr lang="ja-JP" altLang="en-US" sz="1300"/>
              <a:t>パスバンドルです。本数の多い</a:t>
            </a:r>
            <a:r>
              <a:rPr lang="en-US" altLang="ja-JP" sz="1300"/>
              <a:t>1</a:t>
            </a:r>
            <a:r>
              <a:rPr lang="ja-JP" altLang="en-US" sz="1300"/>
              <a:t>パス目に最高密度の</a:t>
            </a:r>
            <a:r>
              <a:rPr lang="en-US" altLang="ja-JP" sz="1300"/>
              <a:t>hiTRAN</a:t>
            </a:r>
            <a:r>
              <a:rPr lang="ja-JP" altLang="en-US" sz="1300"/>
              <a:t>を、２パス目は</a:t>
            </a:r>
            <a:r>
              <a:rPr lang="en-US" altLang="ja-JP" sz="1300"/>
              <a:t>Empty</a:t>
            </a:r>
            <a:r>
              <a:rPr lang="ja-JP" altLang="en-US" sz="1300"/>
              <a:t>または最低密度の</a:t>
            </a:r>
            <a:r>
              <a:rPr lang="en-US" altLang="ja-JP" sz="1300"/>
              <a:t>hiTRAN</a:t>
            </a:r>
            <a:r>
              <a:rPr lang="ja-JP" altLang="en-US" sz="1300"/>
              <a:t>を挿入します。この改造は、既設配管はそのままに、パスレーンの仕切りを撤去することで容易に達成できます。</a:t>
            </a:r>
          </a:p>
          <a:p>
            <a:pPr lvl="0">
              <a:defRPr/>
            </a:pPr>
            <a:endParaRPr lang="ja-JP" altLang="en-US" sz="1300"/>
          </a:p>
        </p:txBody>
      </p:sp>
      <p:sp>
        <p:nvSpPr>
          <p:cNvPr id="4" name="スライド番号プレースホルダー 3"/>
          <p:cNvSpPr>
            <a:spLocks noGrp="1"/>
          </p:cNvSpPr>
          <p:nvPr>
            <p:ph type="sldNum" sz="quarter" idx="10"/>
          </p:nvPr>
        </p:nvSpPr>
        <p:spPr/>
        <p:txBody>
          <a:bodyPr/>
          <a:lstStyle/>
          <a:p>
            <a:pPr lvl="0">
              <a:defRPr/>
            </a:pPr>
            <a:fld id="{0FABC2F3-F0E2-4CDC-BE48-4548EB9656F2}" type="slidenum">
              <a:rPr kumimoji="1" lang="en-US" altLang="en-US"/>
              <a:pPr lvl="0">
                <a:defRPr/>
              </a:pPr>
              <a:t>10</a:t>
            </a:fld>
            <a:endParaRPr kumimoji="1" lang="en-US"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noTextEdit="1"/>
          </p:cNvSpPr>
          <p:nvPr>
            <p:ph type="sldImg"/>
          </p:nvPr>
        </p:nvSpPr>
        <p:spPr/>
      </p:sp>
      <p:sp>
        <p:nvSpPr>
          <p:cNvPr id="3" name="ノート プレースホルダー 2"/>
          <p:cNvSpPr>
            <a:spLocks noGrp="1"/>
          </p:cNvSpPr>
          <p:nvPr>
            <p:ph type="body" idx="1"/>
          </p:nvPr>
        </p:nvSpPr>
        <p:spPr/>
        <p:txBody>
          <a:bodyPr/>
          <a:lstStyle/>
          <a:p>
            <a:pPr lvl="0">
              <a:defRPr/>
            </a:pPr>
            <a:r>
              <a:rPr lang="en-US" altLang="ja-JP" sz="1300"/>
              <a:t>1</a:t>
            </a:r>
            <a:r>
              <a:rPr lang="ja-JP" altLang="en-US" sz="1300"/>
              <a:t>パス目が９</a:t>
            </a:r>
            <a:r>
              <a:rPr lang="en-US" altLang="ja-JP" sz="1300"/>
              <a:t>0</a:t>
            </a:r>
            <a:r>
              <a:rPr lang="ja-JP" altLang="en-US" sz="1300"/>
              <a:t>本、</a:t>
            </a:r>
            <a:r>
              <a:rPr lang="en-US" altLang="ja-JP" sz="1300"/>
              <a:t>2</a:t>
            </a:r>
            <a:r>
              <a:rPr lang="ja-JP" altLang="en-US" sz="1300"/>
              <a:t>パス目を</a:t>
            </a:r>
            <a:r>
              <a:rPr lang="en-US" altLang="ja-JP" sz="1300"/>
              <a:t>10</a:t>
            </a:r>
            <a:r>
              <a:rPr lang="ja-JP" altLang="en-US" sz="1300"/>
              <a:t>本に改造した場合の、圧力損失を比較したのが、左側の図です。</a:t>
            </a:r>
            <a:r>
              <a:rPr lang="en-US" altLang="ja-JP" sz="1300"/>
              <a:t>Empty</a:t>
            </a:r>
            <a:r>
              <a:rPr lang="ja-JP" altLang="en-US" sz="1300"/>
              <a:t>、</a:t>
            </a:r>
            <a:r>
              <a:rPr lang="en-US" altLang="ja-JP" sz="1300"/>
              <a:t>10</a:t>
            </a:r>
            <a:r>
              <a:rPr lang="ja-JP" altLang="en-US" sz="1300"/>
              <a:t>パスの場合は、</a:t>
            </a:r>
            <a:r>
              <a:rPr lang="en-US" altLang="ja-JP" sz="1300"/>
              <a:t>10</a:t>
            </a:r>
            <a:r>
              <a:rPr lang="ja-JP" altLang="en-US" sz="1300"/>
              <a:t>パスを</a:t>
            </a:r>
            <a:r>
              <a:rPr lang="en-US" altLang="ja-JP" sz="1300"/>
              <a:t>2nd</a:t>
            </a:r>
            <a:r>
              <a:rPr lang="ja-JP" altLang="en-US" sz="1300"/>
              <a:t>パスとして表現しています。非対称、</a:t>
            </a:r>
            <a:r>
              <a:rPr lang="en-US" altLang="ja-JP" sz="1300"/>
              <a:t>2</a:t>
            </a:r>
            <a:r>
              <a:rPr lang="ja-JP" altLang="en-US" sz="1300"/>
              <a:t>パスバンドルにすることにより、圧力損失の問題を解決します。すなわち、最高密度の</a:t>
            </a:r>
            <a:r>
              <a:rPr lang="en-US" altLang="ja-JP" sz="1300"/>
              <a:t>hiTRAN</a:t>
            </a:r>
            <a:r>
              <a:rPr lang="ja-JP" altLang="en-US" sz="1300"/>
              <a:t>を両法のパスに入れると、２パス目の圧力損失は極端に大きくなりますが、２パス目のみを</a:t>
            </a:r>
            <a:r>
              <a:rPr lang="en-US" altLang="ja-JP" sz="1300"/>
              <a:t>Empty</a:t>
            </a:r>
            <a:r>
              <a:rPr lang="ja-JP" altLang="en-US" sz="1300"/>
              <a:t>、あるいは最低密度の</a:t>
            </a:r>
            <a:r>
              <a:rPr lang="en-US" altLang="ja-JP" sz="1300"/>
              <a:t>hiTRAN</a:t>
            </a:r>
            <a:r>
              <a:rPr lang="ja-JP" altLang="en-US" sz="1300"/>
              <a:t>を挿入することで、</a:t>
            </a:r>
            <a:r>
              <a:rPr lang="en-US" altLang="ja-JP" sz="1300"/>
              <a:t>Empty</a:t>
            </a:r>
            <a:r>
              <a:rPr lang="ja-JP" altLang="en-US" sz="1300"/>
              <a:t>１０パス以下の圧力損失とすることが出来ます。</a:t>
            </a:r>
          </a:p>
          <a:p>
            <a:pPr lvl="0">
              <a:defRPr/>
            </a:pPr>
            <a:r>
              <a:rPr lang="ja-JP" altLang="en-US" sz="1300"/>
              <a:t>右の図は伝熱量　</a:t>
            </a:r>
            <a:r>
              <a:rPr lang="en-US" altLang="ja-JP" sz="1300"/>
              <a:t>Duty</a:t>
            </a:r>
            <a:r>
              <a:rPr lang="ja-JP" altLang="en-US" sz="1300"/>
              <a:t>のバランスと</a:t>
            </a:r>
            <a:r>
              <a:rPr lang="en-US" altLang="ja-JP" sz="1300"/>
              <a:t>hiTRAN</a:t>
            </a:r>
            <a:r>
              <a:rPr lang="ja-JP" altLang="en-US" sz="1300"/>
              <a:t>の伝熱促進効果を表したもので、最低密度の場合、マイナス</a:t>
            </a:r>
            <a:r>
              <a:rPr lang="en-US" altLang="ja-JP" sz="1300"/>
              <a:t>9</a:t>
            </a:r>
            <a:r>
              <a:rPr lang="ja-JP" altLang="en-US" sz="1300"/>
              <a:t>％ですが、最高密度の</a:t>
            </a:r>
            <a:r>
              <a:rPr lang="en-US" altLang="ja-JP" sz="1300"/>
              <a:t>hiTRAN</a:t>
            </a:r>
            <a:r>
              <a:rPr lang="ja-JP" altLang="en-US" sz="1300"/>
              <a:t>ではプラス</a:t>
            </a:r>
            <a:r>
              <a:rPr lang="en-US" altLang="ja-JP" sz="1300"/>
              <a:t>9</a:t>
            </a:r>
            <a:r>
              <a:rPr lang="ja-JP" altLang="en-US" sz="1300"/>
              <a:t>％の</a:t>
            </a:r>
            <a:r>
              <a:rPr lang="en-US" altLang="ja-JP" sz="1300"/>
              <a:t>OverDesign</a:t>
            </a:r>
            <a:r>
              <a:rPr lang="ja-JP" altLang="en-US" sz="1300"/>
              <a:t>を示しています。このことはこの改造によって、熱媒温度を低下出来ることを意味しています。</a:t>
            </a:r>
          </a:p>
        </p:txBody>
      </p:sp>
      <p:sp>
        <p:nvSpPr>
          <p:cNvPr id="4" name="スライド番号プレースホルダー 3"/>
          <p:cNvSpPr>
            <a:spLocks noGrp="1"/>
          </p:cNvSpPr>
          <p:nvPr>
            <p:ph type="sldNum" sz="quarter" idx="10"/>
          </p:nvPr>
        </p:nvSpPr>
        <p:spPr/>
        <p:txBody>
          <a:bodyPr/>
          <a:lstStyle/>
          <a:p>
            <a:pPr lvl="0">
              <a:defRPr/>
            </a:pPr>
            <a:fld id="{0FABC2F3-F0E2-4CDC-BE48-4548EB9656F2}" type="slidenum">
              <a:rPr kumimoji="1" lang="en-US" altLang="en-US"/>
              <a:pPr lvl="0">
                <a:defRPr/>
              </a:pPr>
              <a:t>11</a:t>
            </a:fld>
            <a:endParaRPr kumimoji="1" lang="en-US"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noTextEdit="1"/>
          </p:cNvSpPr>
          <p:nvPr>
            <p:ph type="sldImg"/>
          </p:nvPr>
        </p:nvSpPr>
        <p:spPr/>
      </p:sp>
      <p:sp>
        <p:nvSpPr>
          <p:cNvPr id="3" name="ノート プレースホルダー 2"/>
          <p:cNvSpPr>
            <a:spLocks noGrp="1"/>
          </p:cNvSpPr>
          <p:nvPr>
            <p:ph type="body" idx="1"/>
          </p:nvPr>
        </p:nvSpPr>
        <p:spPr/>
        <p:txBody>
          <a:bodyPr/>
          <a:lstStyle/>
          <a:p>
            <a:pPr lvl="0">
              <a:defRPr/>
            </a:pPr>
            <a:r>
              <a:rPr lang="ja-JP" altLang="en-US" sz="1300"/>
              <a:t>化学反応汚れの測度は、壁面境膜温度の関数であることはよく知られています。胴側の熱媒体温度を下げることも汚れの発生速度を抑制する大きな効果が期待されます。この温度プロフィールを見るかぎり、</a:t>
            </a:r>
            <a:r>
              <a:rPr lang="en-US" altLang="ja-JP" sz="1300"/>
              <a:t>2</a:t>
            </a:r>
            <a:r>
              <a:rPr lang="ja-JP" altLang="en-US" sz="1300"/>
              <a:t>パス目が最高の壁面温度となるため、低密度の</a:t>
            </a:r>
            <a:r>
              <a:rPr lang="en-US" altLang="ja-JP" sz="1300"/>
              <a:t>hiTRAN</a:t>
            </a:r>
            <a:r>
              <a:rPr lang="ja-JP" altLang="en-US" sz="1300"/>
              <a:t>を挿入し、ずり応力を上げることで、汚れの堆積を防ぐ効果が期待できそうです。</a:t>
            </a:r>
          </a:p>
          <a:p>
            <a:pPr lvl="0">
              <a:defRPr/>
            </a:pPr>
            <a:r>
              <a:rPr lang="ja-JP" altLang="en-US" sz="1300"/>
              <a:t>以上、原油の汚れとは別の、典型的な化学反応汚れの解析結果と、</a:t>
            </a:r>
            <a:r>
              <a:rPr lang="en-US" altLang="ja-JP" sz="1300"/>
              <a:t>hiTRAN</a:t>
            </a:r>
            <a:r>
              <a:rPr lang="ja-JP" altLang="en-US" sz="1300"/>
              <a:t>による低減方法を提案しましたが、現在のところ現場への採用は決まっておりません。熱媒油の温度低下は、この熱交換器の他に</a:t>
            </a:r>
            <a:r>
              <a:rPr lang="en-US" altLang="ja-JP" sz="1300"/>
              <a:t>8</a:t>
            </a:r>
            <a:r>
              <a:rPr lang="ja-JP" altLang="en-US" sz="1300"/>
              <a:t>か所への熱媒利用があるためで、プラント全体の熱バランスを検討する必要があり、今後の検討課題です。</a:t>
            </a:r>
          </a:p>
          <a:p>
            <a:pPr lvl="0">
              <a:defRPr/>
            </a:pPr>
            <a:endParaRPr lang="ja-JP" altLang="en-US" sz="1300"/>
          </a:p>
          <a:p>
            <a:pPr lvl="0">
              <a:defRPr/>
            </a:pPr>
            <a:endParaRPr lang="ja-JP" altLang="en-US" sz="1300"/>
          </a:p>
        </p:txBody>
      </p:sp>
      <p:sp>
        <p:nvSpPr>
          <p:cNvPr id="4" name="スライド番号プレースホルダー 3"/>
          <p:cNvSpPr>
            <a:spLocks noGrp="1"/>
          </p:cNvSpPr>
          <p:nvPr>
            <p:ph type="sldNum" sz="quarter" idx="10"/>
          </p:nvPr>
        </p:nvSpPr>
        <p:spPr/>
        <p:txBody>
          <a:bodyPr/>
          <a:lstStyle/>
          <a:p>
            <a:pPr lvl="0">
              <a:defRPr/>
            </a:pPr>
            <a:fld id="{0FABC2F3-F0E2-4CDC-BE48-4548EB9656F2}" type="slidenum">
              <a:rPr kumimoji="1" lang="en-US" altLang="en-US"/>
              <a:pPr lvl="0">
                <a:defRPr/>
              </a:pPr>
              <a:t>12</a:t>
            </a:fld>
            <a:endParaRPr kumimoji="1" lang="en-US"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noTextEdit="1"/>
          </p:cNvSpPr>
          <p:nvPr>
            <p:ph type="sldImg"/>
          </p:nvPr>
        </p:nvSpPr>
        <p:spPr/>
      </p:sp>
      <p:sp>
        <p:nvSpPr>
          <p:cNvPr id="3" name="ノート プレースホルダー 2"/>
          <p:cNvSpPr>
            <a:spLocks noGrp="1"/>
          </p:cNvSpPr>
          <p:nvPr>
            <p:ph type="body" idx="1"/>
          </p:nvPr>
        </p:nvSpPr>
        <p:spPr/>
        <p:txBody>
          <a:bodyPr/>
          <a:lstStyle/>
          <a:p>
            <a:pPr lvl="0">
              <a:defRPr/>
            </a:pPr>
            <a:r>
              <a:rPr lang="ja-JP" altLang="en-US" sz="1300"/>
              <a:t>高温の境膜温度に晒される暴露時間も化学反応汚れの生成速度に大きく影響します。この図は胴と管の境膜温度を管長さ方向に</a:t>
            </a:r>
            <a:r>
              <a:rPr lang="en-US" altLang="ja-JP" sz="1300"/>
              <a:t>HTRI</a:t>
            </a:r>
            <a:r>
              <a:rPr lang="ja-JP" altLang="en-US" sz="1300"/>
              <a:t>から出力したもので、</a:t>
            </a:r>
            <a:r>
              <a:rPr lang="en-US" altLang="ja-JP" sz="1300"/>
              <a:t>10</a:t>
            </a:r>
            <a:r>
              <a:rPr lang="ja-JP" altLang="en-US" sz="1300"/>
              <a:t>パスバンドルはプラント実績で、汚れ係数が</a:t>
            </a:r>
            <a:r>
              <a:rPr lang="en-US" altLang="ja-JP" sz="1300"/>
              <a:t>0.0026</a:t>
            </a:r>
            <a:r>
              <a:rPr lang="ja-JP" altLang="en-US" sz="1300"/>
              <a:t>と計算されたものです。非対称</a:t>
            </a:r>
            <a:r>
              <a:rPr lang="en-US" altLang="ja-JP" sz="1300"/>
              <a:t>2</a:t>
            </a:r>
            <a:r>
              <a:rPr lang="ja-JP" altLang="en-US" sz="1300"/>
              <a:t>パスバンドルは同じ汚れ係数を用いて</a:t>
            </a:r>
            <a:r>
              <a:rPr lang="en-US" altLang="ja-JP" sz="1300"/>
              <a:t>hiTRAN</a:t>
            </a:r>
            <a:r>
              <a:rPr lang="ja-JP" altLang="en-US" sz="1300"/>
              <a:t>を挿入した場合の計算結果です。右端の図のように、胴側温度を下げれば、当然管側境膜温度は低下します。しかし</a:t>
            </a:r>
            <a:r>
              <a:rPr lang="en-US" altLang="ja-JP" sz="1300"/>
              <a:t>10</a:t>
            </a:r>
            <a:r>
              <a:rPr lang="ja-JP" altLang="en-US" sz="1300"/>
              <a:t>パスと、非対称</a:t>
            </a:r>
            <a:r>
              <a:rPr lang="en-US" altLang="ja-JP" sz="1300"/>
              <a:t>2</a:t>
            </a:r>
            <a:r>
              <a:rPr lang="ja-JP" altLang="en-US" sz="1300"/>
              <a:t>パスをよく見ると、</a:t>
            </a:r>
            <a:r>
              <a:rPr lang="en-US" altLang="ja-JP" sz="1300"/>
              <a:t>200</a:t>
            </a:r>
            <a:r>
              <a:rPr lang="ja-JP" altLang="en-US" sz="1300"/>
              <a:t>℃以上の境膜温度をもつ本数、すなわち伝熱面積は異なっていることが判ります。下表は、各温度以上に晒される面積比を、図から計算したものです。非対称</a:t>
            </a:r>
            <a:r>
              <a:rPr lang="en-US" altLang="ja-JP" sz="1300"/>
              <a:t>2</a:t>
            </a:r>
            <a:r>
              <a:rPr lang="ja-JP" altLang="en-US" sz="1300"/>
              <a:t>パスバンドルは、高温にさらされる面積比を小さくする効果を持っています。胴側温度を下げることは管側最高温度を下げるには有効ですが、非対称</a:t>
            </a:r>
            <a:r>
              <a:rPr lang="en-US" altLang="ja-JP" sz="1300"/>
              <a:t>2</a:t>
            </a:r>
            <a:r>
              <a:rPr lang="ja-JP" altLang="en-US" sz="1300"/>
              <a:t>バンドルの方が、高温にさらされる面積が小さいことは、汚れ抑制につながると期待されます。</a:t>
            </a:r>
          </a:p>
          <a:p>
            <a:pPr lvl="0">
              <a:defRPr/>
            </a:pPr>
            <a:endParaRPr lang="ja-JP" altLang="en-US" sz="1300"/>
          </a:p>
        </p:txBody>
      </p:sp>
      <p:sp>
        <p:nvSpPr>
          <p:cNvPr id="4" name="スライド番号プレースホルダー 3"/>
          <p:cNvSpPr>
            <a:spLocks noGrp="1"/>
          </p:cNvSpPr>
          <p:nvPr>
            <p:ph type="sldNum" sz="quarter" idx="10"/>
          </p:nvPr>
        </p:nvSpPr>
        <p:spPr/>
        <p:txBody>
          <a:bodyPr/>
          <a:lstStyle/>
          <a:p>
            <a:pPr lvl="0">
              <a:defRPr/>
            </a:pPr>
            <a:fld id="{0FABC2F3-F0E2-4CDC-BE48-4548EB9656F2}" type="slidenum">
              <a:rPr kumimoji="1" lang="en-US" altLang="en-US"/>
              <a:pPr lvl="0">
                <a:defRPr/>
              </a:pPr>
              <a:t>13</a:t>
            </a:fld>
            <a:endParaRPr kumimoji="1" lang="en-US"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noTextEdit="1"/>
          </p:cNvSpPr>
          <p:nvPr>
            <p:ph type="sldImg"/>
          </p:nvPr>
        </p:nvSpPr>
        <p:spPr/>
      </p:sp>
      <p:sp>
        <p:nvSpPr>
          <p:cNvPr id="3" name="ノート プレースホルダー 2"/>
          <p:cNvSpPr>
            <a:spLocks noGrp="1"/>
          </p:cNvSpPr>
          <p:nvPr>
            <p:ph type="body" idx="1"/>
          </p:nvPr>
        </p:nvSpPr>
        <p:spPr/>
        <p:txBody>
          <a:bodyPr/>
          <a:lstStyle/>
          <a:p>
            <a:pPr lvl="0">
              <a:defRPr/>
            </a:pPr>
            <a:r>
              <a:rPr lang="ja-JP" altLang="en-US" sz="1300"/>
              <a:t>洗浄が完了し、運転開始すると、初めは温度クロスを生じていることを先に示しましたが、管と胴の壁面温度を</a:t>
            </a:r>
            <a:r>
              <a:rPr lang="en-US" altLang="ja-JP" sz="1300"/>
              <a:t>HTRI</a:t>
            </a:r>
            <a:r>
              <a:rPr lang="ja-JP" altLang="en-US" sz="1300"/>
              <a:t>から出力して、同じ温度軸で整理したのがこの図になります。クロス長を、伝熱の方向が逆に働いている管長さと定義し、胴の温度より左側にある管長を積算したクロス長と全長</a:t>
            </a:r>
            <a:r>
              <a:rPr lang="en-US" altLang="ja-JP" sz="1300"/>
              <a:t>600</a:t>
            </a:r>
            <a:r>
              <a:rPr lang="ja-JP" altLang="en-US" sz="1300"/>
              <a:t>メートルで割り算した％が赤字で記入されています。洗浄後の</a:t>
            </a:r>
            <a:r>
              <a:rPr lang="en-US" altLang="ja-JP" sz="1300"/>
              <a:t>U</a:t>
            </a:r>
            <a:r>
              <a:rPr lang="ja-JP" altLang="en-US" sz="1300"/>
              <a:t>値の大きいときほど、温度クロス長が大きく、伝熱面積の</a:t>
            </a:r>
            <a:r>
              <a:rPr lang="en-US" altLang="ja-JP" sz="1300"/>
              <a:t>27%</a:t>
            </a:r>
            <a:r>
              <a:rPr lang="ja-JP" altLang="en-US" sz="1300"/>
              <a:t>が逆効果となって居ることが判ります。非対称</a:t>
            </a:r>
            <a:r>
              <a:rPr lang="en-US" altLang="ja-JP" sz="1300"/>
              <a:t>2</a:t>
            </a:r>
            <a:r>
              <a:rPr lang="ja-JP" altLang="en-US" sz="1300"/>
              <a:t>パスの場合は、本数の少ない</a:t>
            </a:r>
            <a:r>
              <a:rPr lang="en-US" altLang="ja-JP" sz="1300"/>
              <a:t>2</a:t>
            </a:r>
            <a:r>
              <a:rPr lang="ja-JP" altLang="en-US" sz="1300"/>
              <a:t>パス目のみのクロス長になりますので、小さくて済むことになります。管側のパス数を多くして設計された熱交換器の場合、汚れの少ない運転初期の温度クロスを避けることは非常に難しくなります。</a:t>
            </a:r>
            <a:r>
              <a:rPr lang="en-US" altLang="ja-JP" sz="1300"/>
              <a:t>hiTRAN</a:t>
            </a:r>
            <a:r>
              <a:rPr lang="ja-JP" altLang="en-US" sz="1300"/>
              <a:t>の管内伝熱促進効果を用いた非対称</a:t>
            </a:r>
            <a:r>
              <a:rPr lang="en-US" altLang="ja-JP" sz="1300"/>
              <a:t>2</a:t>
            </a:r>
            <a:r>
              <a:rPr lang="ja-JP" altLang="en-US" sz="1300"/>
              <a:t>パスバンドルは、この問題解決に非常に有効です。</a:t>
            </a:r>
          </a:p>
          <a:p>
            <a:pPr lvl="0">
              <a:defRPr/>
            </a:pPr>
            <a:endParaRPr lang="ja-JP" altLang="en-US" sz="1300"/>
          </a:p>
        </p:txBody>
      </p:sp>
      <p:sp>
        <p:nvSpPr>
          <p:cNvPr id="4" name="スライド番号プレースホルダー 3"/>
          <p:cNvSpPr>
            <a:spLocks noGrp="1"/>
          </p:cNvSpPr>
          <p:nvPr>
            <p:ph type="sldNum" sz="quarter" idx="10"/>
          </p:nvPr>
        </p:nvSpPr>
        <p:spPr/>
        <p:txBody>
          <a:bodyPr/>
          <a:lstStyle/>
          <a:p>
            <a:pPr lvl="0">
              <a:defRPr/>
            </a:pPr>
            <a:fld id="{0FABC2F3-F0E2-4CDC-BE48-4548EB9656F2}" type="slidenum">
              <a:rPr kumimoji="1" lang="en-US" altLang="en-US"/>
              <a:pPr lvl="0">
                <a:defRPr/>
              </a:pPr>
              <a:t>14</a:t>
            </a:fld>
            <a:endParaRPr kumimoji="1" lang="en-US"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noTextEdit="1"/>
          </p:cNvSpPr>
          <p:nvPr>
            <p:ph type="sldImg"/>
          </p:nvPr>
        </p:nvSpPr>
        <p:spPr/>
      </p:sp>
      <p:sp>
        <p:nvSpPr>
          <p:cNvPr id="3" name="ノート プレースホルダー 2"/>
          <p:cNvSpPr>
            <a:spLocks noGrp="1"/>
          </p:cNvSpPr>
          <p:nvPr>
            <p:ph type="body" idx="1"/>
          </p:nvPr>
        </p:nvSpPr>
        <p:spPr/>
        <p:txBody>
          <a:bodyPr/>
          <a:lstStyle/>
          <a:p>
            <a:pPr lvl="0">
              <a:defRPr/>
            </a:pPr>
            <a:r>
              <a:rPr lang="ja-JP" altLang="en-US" sz="1300"/>
              <a:t>この表は洗浄後の運転開始の日と、運転</a:t>
            </a:r>
            <a:r>
              <a:rPr lang="en-US" altLang="ja-JP" sz="1300"/>
              <a:t>5</a:t>
            </a:r>
            <a:r>
              <a:rPr lang="ja-JP" altLang="en-US" sz="1300"/>
              <a:t>日目のデータから</a:t>
            </a:r>
            <a:r>
              <a:rPr lang="en-US" altLang="ja-JP" sz="1300"/>
              <a:t>HTRI</a:t>
            </a:r>
            <a:r>
              <a:rPr lang="ja-JP" altLang="en-US" sz="1300"/>
              <a:t>出力した結果で、管側の汚れ係数は、それぞれ</a:t>
            </a:r>
            <a:r>
              <a:rPr lang="en-US" altLang="ja-JP" sz="1300"/>
              <a:t>0.0006</a:t>
            </a:r>
            <a:r>
              <a:rPr lang="ja-JP" altLang="en-US" sz="1300"/>
              <a:t>と</a:t>
            </a:r>
            <a:r>
              <a:rPr lang="en-US" altLang="ja-JP" sz="1300"/>
              <a:t>0.0026</a:t>
            </a:r>
            <a:r>
              <a:rPr lang="ja-JP" altLang="en-US" sz="1300"/>
              <a:t>です。高密度</a:t>
            </a:r>
            <a:r>
              <a:rPr lang="en-US" altLang="ja-JP" sz="1300"/>
              <a:t>hiTRAN</a:t>
            </a:r>
            <a:r>
              <a:rPr lang="ja-JP" altLang="en-US" sz="1300"/>
              <a:t>を非対称</a:t>
            </a:r>
            <a:r>
              <a:rPr lang="en-US" altLang="ja-JP" sz="1300"/>
              <a:t>2</a:t>
            </a:r>
            <a:r>
              <a:rPr lang="ja-JP" altLang="en-US" sz="1300"/>
              <a:t>パスで挿入することにより、</a:t>
            </a:r>
            <a:r>
              <a:rPr lang="en-US" altLang="ja-JP" sz="1300"/>
              <a:t>22.5%</a:t>
            </a:r>
            <a:r>
              <a:rPr lang="ja-JP" altLang="en-US" sz="1300"/>
              <a:t>と</a:t>
            </a:r>
            <a:r>
              <a:rPr lang="en-US" altLang="ja-JP" sz="1300"/>
              <a:t>7.3%</a:t>
            </a:r>
            <a:r>
              <a:rPr lang="ja-JP" altLang="en-US" sz="1300"/>
              <a:t>の設計余裕、</a:t>
            </a:r>
            <a:r>
              <a:rPr lang="en-US" altLang="ja-JP" sz="1300"/>
              <a:t>OverDesign</a:t>
            </a:r>
            <a:r>
              <a:rPr lang="ja-JP" altLang="en-US" sz="1300"/>
              <a:t>が得られることを示しています。</a:t>
            </a:r>
            <a:r>
              <a:rPr lang="en-US" altLang="ja-JP" sz="1300"/>
              <a:t>hiTRAN</a:t>
            </a:r>
            <a:r>
              <a:rPr lang="ja-JP" altLang="en-US" sz="1300"/>
              <a:t>の管側伝熱係数</a:t>
            </a:r>
            <a:r>
              <a:rPr lang="en-US" altLang="ja-JP" sz="1300"/>
              <a:t>hi</a:t>
            </a:r>
            <a:r>
              <a:rPr lang="ja-JP" altLang="en-US" sz="1300"/>
              <a:t>は、ほぼ同等であり、</a:t>
            </a:r>
            <a:r>
              <a:rPr lang="en-US" altLang="ja-JP" sz="1300"/>
              <a:t>U</a:t>
            </a:r>
            <a:r>
              <a:rPr lang="ja-JP" altLang="en-US" sz="1300"/>
              <a:t>値は</a:t>
            </a:r>
            <a:r>
              <a:rPr lang="en-US" altLang="ja-JP" sz="1300"/>
              <a:t>10</a:t>
            </a:r>
            <a:r>
              <a:rPr lang="ja-JP" altLang="en-US" sz="1300"/>
              <a:t>パスの方が大きいが、</a:t>
            </a:r>
            <a:r>
              <a:rPr lang="en-US" altLang="ja-JP" sz="1300"/>
              <a:t>OverDesign</a:t>
            </a:r>
            <a:r>
              <a:rPr lang="ja-JP" altLang="en-US" sz="1300"/>
              <a:t>は非対称</a:t>
            </a:r>
            <a:r>
              <a:rPr lang="en-US" altLang="ja-JP" sz="1300"/>
              <a:t>2</a:t>
            </a:r>
            <a:r>
              <a:rPr lang="ja-JP" altLang="en-US" sz="1300"/>
              <a:t>パスの方が大きくなっています。これは</a:t>
            </a:r>
            <a:r>
              <a:rPr lang="en-US" altLang="ja-JP" sz="1300"/>
              <a:t>10</a:t>
            </a:r>
            <a:r>
              <a:rPr lang="ja-JP" altLang="en-US" sz="1300"/>
              <a:t>パスバンドルでは温度クロスが起こっているためと判断されます。</a:t>
            </a:r>
          </a:p>
          <a:p>
            <a:pPr lvl="0">
              <a:defRPr/>
            </a:pPr>
            <a:r>
              <a:rPr lang="ja-JP" altLang="en-US" sz="1300"/>
              <a:t>胴側の</a:t>
            </a:r>
            <a:r>
              <a:rPr lang="en-US" altLang="ja-JP" sz="1300"/>
              <a:t>Re</a:t>
            </a:r>
            <a:r>
              <a:rPr lang="ja-JP" altLang="en-US" sz="1300"/>
              <a:t>数は遷移領域で、熱媒流量に応じて外側境膜係数</a:t>
            </a:r>
            <a:r>
              <a:rPr lang="en-US" altLang="ja-JP" sz="1300"/>
              <a:t>ho</a:t>
            </a:r>
            <a:r>
              <a:rPr lang="ja-JP" altLang="en-US" sz="1300"/>
              <a:t>が変化しています。</a:t>
            </a:r>
            <a:r>
              <a:rPr lang="en-US" altLang="ja-JP" sz="1300"/>
              <a:t>10</a:t>
            </a:r>
            <a:r>
              <a:rPr lang="ja-JP" altLang="en-US" sz="1300"/>
              <a:t>パスの管側は完全な乱流領域ですが、非対称</a:t>
            </a:r>
            <a:r>
              <a:rPr lang="en-US" altLang="ja-JP" sz="1300"/>
              <a:t>2</a:t>
            </a:r>
            <a:r>
              <a:rPr lang="ja-JP" altLang="en-US" sz="1300"/>
              <a:t>パスの場合は層流となり、高密度</a:t>
            </a:r>
            <a:r>
              <a:rPr lang="en-US" altLang="ja-JP" sz="1300"/>
              <a:t>hiTRAN</a:t>
            </a:r>
            <a:r>
              <a:rPr lang="ja-JP" altLang="en-US" sz="1300"/>
              <a:t>の挿入は管側の</a:t>
            </a:r>
            <a:r>
              <a:rPr lang="en-US" altLang="ja-JP" sz="1300"/>
              <a:t>hi</a:t>
            </a:r>
            <a:r>
              <a:rPr lang="ja-JP" altLang="en-US" sz="1300"/>
              <a:t>を</a:t>
            </a:r>
            <a:r>
              <a:rPr lang="en-US" altLang="ja-JP" sz="1300"/>
              <a:t>10</a:t>
            </a:r>
            <a:r>
              <a:rPr lang="ja-JP" altLang="en-US" sz="1300"/>
              <a:t>パスのそれと同等にまで、大きくしています。これが</a:t>
            </a:r>
            <a:r>
              <a:rPr lang="en-US" altLang="ja-JP" sz="1300"/>
              <a:t>hiTRAN</a:t>
            </a:r>
            <a:r>
              <a:rPr lang="ja-JP" altLang="en-US" sz="1300"/>
              <a:t>の伝熱促進効果であり、</a:t>
            </a:r>
            <a:r>
              <a:rPr lang="en-US" altLang="ja-JP" sz="1300"/>
              <a:t>hiTRAN</a:t>
            </a:r>
            <a:r>
              <a:rPr lang="ja-JP" altLang="en-US" sz="1300"/>
              <a:t>挿入時のすり応力は、計算できませんが、先のレーザードップラー法による流速測定結果のように、壁面ずり応力は</a:t>
            </a:r>
            <a:r>
              <a:rPr lang="en-US" altLang="ja-JP" sz="1300"/>
              <a:t>10</a:t>
            </a:r>
            <a:r>
              <a:rPr lang="ja-JP" altLang="en-US" sz="1300"/>
              <a:t>パスに相当しているものと思われます。</a:t>
            </a:r>
          </a:p>
          <a:p>
            <a:pPr lvl="0">
              <a:defRPr/>
            </a:pPr>
            <a:endParaRPr lang="ja-JP" altLang="en-US" sz="1300"/>
          </a:p>
        </p:txBody>
      </p:sp>
      <p:sp>
        <p:nvSpPr>
          <p:cNvPr id="4" name="スライド番号プレースホルダー 3"/>
          <p:cNvSpPr>
            <a:spLocks noGrp="1"/>
          </p:cNvSpPr>
          <p:nvPr>
            <p:ph type="sldNum" sz="quarter" idx="10"/>
          </p:nvPr>
        </p:nvSpPr>
        <p:spPr/>
        <p:txBody>
          <a:bodyPr/>
          <a:lstStyle/>
          <a:p>
            <a:pPr lvl="0">
              <a:defRPr/>
            </a:pPr>
            <a:fld id="{0FABC2F3-F0E2-4CDC-BE48-4548EB9656F2}" type="slidenum">
              <a:rPr kumimoji="1" lang="en-US" altLang="en-US"/>
              <a:pPr lvl="0">
                <a:defRPr/>
              </a:pPr>
              <a:t>15</a:t>
            </a:fld>
            <a:endParaRPr kumimoji="1" lang="en-US"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noTextEdit="1"/>
          </p:cNvSpPr>
          <p:nvPr>
            <p:ph type="sldImg"/>
          </p:nvPr>
        </p:nvSpPr>
        <p:spPr/>
      </p:sp>
      <p:sp>
        <p:nvSpPr>
          <p:cNvPr id="3" name="ノート プレースホルダー 2"/>
          <p:cNvSpPr>
            <a:spLocks noGrp="1"/>
          </p:cNvSpPr>
          <p:nvPr>
            <p:ph type="body" idx="1"/>
          </p:nvPr>
        </p:nvSpPr>
        <p:spPr/>
        <p:txBody>
          <a:bodyPr/>
          <a:lstStyle/>
          <a:p>
            <a:pPr lvl="0">
              <a:defRPr/>
            </a:pPr>
            <a:r>
              <a:rPr lang="ja-JP" altLang="en-US" sz="1300"/>
              <a:t>熱交換器の設計ソフト</a:t>
            </a:r>
            <a:r>
              <a:rPr lang="en-US" altLang="ja-JP" sz="1300"/>
              <a:t>HTRI</a:t>
            </a:r>
            <a:r>
              <a:rPr lang="ja-JP" altLang="en-US" sz="1300"/>
              <a:t>を用いて、現実運転の汚れ係数を精度よく決定しすることが出来、汚れ状況が把握できると同時に、運転初期では温度クロスを生じていることが判りました。</a:t>
            </a:r>
          </a:p>
          <a:p>
            <a:pPr lvl="0">
              <a:defRPr/>
            </a:pPr>
            <a:r>
              <a:rPr lang="zh-TW" altLang="en-US" sz="1300"/>
              <a:t>管側伝熱促進素子、</a:t>
            </a:r>
            <a:r>
              <a:rPr lang="en-US" altLang="ja-JP" sz="1300"/>
              <a:t>hiTRAN</a:t>
            </a:r>
            <a:r>
              <a:rPr lang="ja-JP" altLang="en-US" sz="1300"/>
              <a:t>を挿入し、かつ非対称</a:t>
            </a:r>
            <a:r>
              <a:rPr lang="en-US" altLang="ja-JP" sz="1300"/>
              <a:t>2</a:t>
            </a:r>
            <a:r>
              <a:rPr lang="ja-JP" altLang="en-US" sz="1300"/>
              <a:t>パスに改造することにより、運転初期で伝熱性能が、</a:t>
            </a:r>
            <a:r>
              <a:rPr lang="en-US" altLang="ja-JP" sz="1300"/>
              <a:t>OverDesign</a:t>
            </a:r>
            <a:r>
              <a:rPr lang="ja-JP" altLang="en-US" sz="1300"/>
              <a:t>で</a:t>
            </a:r>
            <a:r>
              <a:rPr lang="en-US" altLang="ja-JP" sz="1300"/>
              <a:t>2</a:t>
            </a:r>
            <a:r>
              <a:rPr lang="ja-JP" altLang="en-US" sz="1300"/>
              <a:t>２</a:t>
            </a:r>
            <a:r>
              <a:rPr lang="en-US" altLang="ja-JP" sz="1300"/>
              <a:t>%</a:t>
            </a:r>
            <a:r>
              <a:rPr lang="ja-JP" altLang="en-US" sz="1300"/>
              <a:t>向上すると計算されました。さらにこの改造によって、温度クロスと、高温の壁面温度に晒される、管壁面積が少なくなることが確認され、次の洗浄までの運転期間が数倍に延長できることが期待されます。</a:t>
            </a:r>
          </a:p>
          <a:p>
            <a:pPr lvl="0">
              <a:defRPr/>
            </a:pPr>
            <a:endParaRPr lang="ja-JP" altLang="en-US" sz="1300"/>
          </a:p>
        </p:txBody>
      </p:sp>
      <p:sp>
        <p:nvSpPr>
          <p:cNvPr id="4" name="スライド番号プレースホルダー 3"/>
          <p:cNvSpPr>
            <a:spLocks noGrp="1"/>
          </p:cNvSpPr>
          <p:nvPr>
            <p:ph type="sldNum" sz="quarter" idx="10"/>
          </p:nvPr>
        </p:nvSpPr>
        <p:spPr/>
        <p:txBody>
          <a:bodyPr/>
          <a:lstStyle/>
          <a:p>
            <a:pPr lvl="0">
              <a:defRPr/>
            </a:pPr>
            <a:fld id="{0FABC2F3-F0E2-4CDC-BE48-4548EB9656F2}" type="slidenum">
              <a:rPr kumimoji="1" lang="en-US" altLang="en-US"/>
              <a:pPr lvl="0">
                <a:defRPr/>
              </a:pPr>
              <a:t>16</a:t>
            </a:fld>
            <a:endParaRPr kumimoji="1" lang="en-US"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noTextEdit="1"/>
          </p:cNvSpPr>
          <p:nvPr>
            <p:ph type="sldImg"/>
          </p:nvPr>
        </p:nvSpPr>
        <p:spPr/>
      </p:sp>
      <p:sp>
        <p:nvSpPr>
          <p:cNvPr id="3" name="ノート プレースホルダー 2"/>
          <p:cNvSpPr>
            <a:spLocks noGrp="1"/>
          </p:cNvSpPr>
          <p:nvPr>
            <p:ph type="body" idx="1"/>
          </p:nvPr>
        </p:nvSpPr>
        <p:spPr/>
        <p:txBody>
          <a:bodyPr/>
          <a:lstStyle/>
          <a:p>
            <a:pPr lvl="0">
              <a:defRPr/>
            </a:pPr>
            <a:r>
              <a:rPr lang="ja-JP" altLang="en-US" sz="1300"/>
              <a:t>１つ目は、原油予熱工程に代表される反応汚れと同じと思われるこの熱交換器の解析と</a:t>
            </a:r>
            <a:r>
              <a:rPr lang="en-US" altLang="ja-JP" sz="1300"/>
              <a:t>hiTRAN</a:t>
            </a:r>
            <a:r>
              <a:rPr lang="ja-JP" altLang="en-US" sz="1300"/>
              <a:t>による抑制方法の事例として、雑誌「化学装置」の連載として発表したいが、可能であれば御社名を入れて、無理であれば、不都合があるかをこの資料でチェックして頂きたくお願いします。</a:t>
            </a:r>
          </a:p>
          <a:p>
            <a:pPr marL="0" marR="0" lvl="0" indent="0" algn="l" defTabSz="914400" rtl="0" eaLnBrk="1" latinLnBrk="0" hangingPunct="1">
              <a:lnSpc>
                <a:spcPct val="100000"/>
              </a:lnSpc>
              <a:spcBef>
                <a:spcPts val="0"/>
              </a:spcBef>
              <a:spcAft>
                <a:spcPts val="0"/>
              </a:spcAft>
              <a:buClrTx/>
              <a:buFontTx/>
              <a:buNone/>
              <a:defRPr/>
            </a:pPr>
            <a:r>
              <a:rPr lang="en-US" altLang="ja-JP" sz="1300"/>
              <a:t>2</a:t>
            </a:r>
            <a:r>
              <a:rPr lang="ja-JP" altLang="en-US" sz="1300"/>
              <a:t>つ目は、さらに御社工場の、熱媒による加熱システム全体の</a:t>
            </a:r>
            <a:r>
              <a:rPr lang="en-US" altLang="ja-JP" sz="1300"/>
              <a:t>hiTRAN</a:t>
            </a:r>
            <a:r>
              <a:rPr lang="ja-JP" altLang="en-US" sz="1300"/>
              <a:t>による性能向上の可能性について、本手法を用いて解析し、最適化アイディアを検討・提案したいと思っています。</a:t>
            </a:r>
          </a:p>
          <a:p>
            <a:pPr lvl="0">
              <a:defRPr/>
            </a:pPr>
            <a:r>
              <a:rPr lang="ja-JP" altLang="en-US" sz="1300"/>
              <a:t>３つ目は、本熱交換器の実機によるテスト運転の実施提案です。非対称</a:t>
            </a:r>
            <a:r>
              <a:rPr lang="en-US" altLang="ja-JP" sz="1300"/>
              <a:t>2</a:t>
            </a:r>
            <a:r>
              <a:rPr lang="ja-JP" altLang="en-US" sz="1300"/>
              <a:t>パスのヘッドを製造すれば、容易に復元が可能で、テストの結果が良好であればそのまま継続が可能です。テスト用</a:t>
            </a:r>
            <a:r>
              <a:rPr lang="en-US" altLang="ja-JP" sz="1300"/>
              <a:t>hiTRAN</a:t>
            </a:r>
            <a:r>
              <a:rPr lang="ja-JP" altLang="en-US" sz="1300"/>
              <a:t>は</a:t>
            </a:r>
            <a:r>
              <a:rPr lang="en-US" altLang="ja-JP" sz="1300"/>
              <a:t>5500</a:t>
            </a:r>
            <a:r>
              <a:rPr lang="ja-JP" altLang="en-US" sz="1300"/>
              <a:t>英国ポンドですが、ご相談したいと思います。</a:t>
            </a:r>
          </a:p>
          <a:p>
            <a:pPr lvl="0">
              <a:defRPr/>
            </a:pPr>
            <a:r>
              <a:rPr lang="ja-JP" altLang="en-US" sz="1300"/>
              <a:t>以上この提案について検討をお願いします。</a:t>
            </a:r>
          </a:p>
          <a:p>
            <a:pPr lvl="0">
              <a:defRPr/>
            </a:pPr>
            <a:endParaRPr lang="ja-JP" altLang="en-US" sz="1300"/>
          </a:p>
        </p:txBody>
      </p:sp>
      <p:sp>
        <p:nvSpPr>
          <p:cNvPr id="4" name="スライド番号プレースホルダー 3"/>
          <p:cNvSpPr>
            <a:spLocks noGrp="1"/>
          </p:cNvSpPr>
          <p:nvPr>
            <p:ph type="sldNum" sz="quarter" idx="10"/>
          </p:nvPr>
        </p:nvSpPr>
        <p:spPr/>
        <p:txBody>
          <a:bodyPr/>
          <a:lstStyle/>
          <a:p>
            <a:pPr lvl="0">
              <a:defRPr/>
            </a:pPr>
            <a:fld id="{0FABC2F3-F0E2-4CDC-BE48-4548EB9656F2}" type="slidenum">
              <a:rPr kumimoji="1" lang="en-US" altLang="en-US"/>
              <a:pPr lvl="0">
                <a:defRPr/>
              </a:pPr>
              <a:t>17</a:t>
            </a:fld>
            <a:endParaRPr kumimoji="1"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noTextEdit="1"/>
          </p:cNvSpPr>
          <p:nvPr>
            <p:ph type="sldImg"/>
          </p:nvPr>
        </p:nvSpPr>
        <p:spPr/>
      </p:sp>
      <p:sp>
        <p:nvSpPr>
          <p:cNvPr id="3" name="ノート プレースホルダー 2"/>
          <p:cNvSpPr>
            <a:spLocks noGrp="1"/>
          </p:cNvSpPr>
          <p:nvPr>
            <p:ph type="body" idx="1"/>
          </p:nvPr>
        </p:nvSpPr>
        <p:spPr/>
        <p:txBody>
          <a:bodyPr/>
          <a:lstStyle/>
          <a:p>
            <a:pPr lvl="0">
              <a:defRPr/>
            </a:pPr>
            <a:r>
              <a:rPr kumimoji="1" lang="ja-JP" altLang="en-US"/>
              <a:t>パルプの蒸解残渣である粗トール油は分留されて、いろんな用途に使用されます。プロセスは原料</a:t>
            </a:r>
            <a:r>
              <a:rPr kumimoji="1" lang="en-US" altLang="ja-JP"/>
              <a:t>CTO</a:t>
            </a:r>
            <a:r>
              <a:rPr kumimoji="1" lang="ja-JP" altLang="en-US"/>
              <a:t>は熱交換器で、</a:t>
            </a:r>
            <a:r>
              <a:rPr kumimoji="1" lang="en-US" altLang="ja-JP"/>
              <a:t>300℃</a:t>
            </a:r>
            <a:r>
              <a:rPr kumimoji="1" lang="ja-JP" altLang="en-US"/>
              <a:t>以上の熱媒体オイルを用いて、</a:t>
            </a:r>
            <a:r>
              <a:rPr kumimoji="1" lang="en-US" altLang="ja-JP"/>
              <a:t>215℃</a:t>
            </a:r>
            <a:r>
              <a:rPr kumimoji="1" lang="ja-JP" altLang="en-US"/>
              <a:t>まで加熱されて蒸留塔に導入されます。出口温度の制御は、シェル側の流量を増減することで実施します。</a:t>
            </a:r>
          </a:p>
        </p:txBody>
      </p:sp>
      <p:sp>
        <p:nvSpPr>
          <p:cNvPr id="4" name="スライド番号プレースホルダー 3"/>
          <p:cNvSpPr>
            <a:spLocks noGrp="1"/>
          </p:cNvSpPr>
          <p:nvPr>
            <p:ph type="sldNum" sz="quarter" idx="10"/>
          </p:nvPr>
        </p:nvSpPr>
        <p:spPr/>
        <p:txBody>
          <a:bodyPr/>
          <a:lstStyle/>
          <a:p>
            <a:pPr lvl="0">
              <a:defRPr/>
            </a:pPr>
            <a:fld id="{0FABC2F3-F0E2-4CDC-BE48-4548EB9656F2}" type="slidenum">
              <a:rPr kumimoji="1" lang="en-US" altLang="en-US"/>
              <a:pPr lvl="0">
                <a:defRPr/>
              </a:pPr>
              <a:t>2</a:t>
            </a:fld>
            <a:endParaRPr kumimoji="1"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noTextEdit="1"/>
          </p:cNvSpPr>
          <p:nvPr>
            <p:ph type="sldImg"/>
          </p:nvPr>
        </p:nvSpPr>
        <p:spPr/>
      </p:sp>
      <p:sp>
        <p:nvSpPr>
          <p:cNvPr id="3" name="ノート プレースホルダー 2"/>
          <p:cNvSpPr>
            <a:spLocks noGrp="1"/>
          </p:cNvSpPr>
          <p:nvPr>
            <p:ph type="body" idx="1"/>
          </p:nvPr>
        </p:nvSpPr>
        <p:spPr/>
        <p:txBody>
          <a:bodyPr/>
          <a:lstStyle/>
          <a:p>
            <a:pPr lvl="0">
              <a:defRPr/>
            </a:pPr>
            <a:r>
              <a:rPr lang="ja-JP" altLang="en-US" sz="1300"/>
              <a:t>この熱交換器は、胴内径</a:t>
            </a:r>
            <a:r>
              <a:rPr lang="en-US" altLang="ja-JP" sz="1300"/>
              <a:t>400</a:t>
            </a:r>
            <a:r>
              <a:rPr lang="ja-JP" altLang="en-US" sz="1300"/>
              <a:t>ｍｍ。管長</a:t>
            </a:r>
            <a:r>
              <a:rPr lang="en-US" altLang="ja-JP" sz="1300"/>
              <a:t>6</a:t>
            </a:r>
            <a:r>
              <a:rPr lang="ja-JP" altLang="en-US" sz="1300"/>
              <a:t>メートル、管側パスが、</a:t>
            </a:r>
            <a:r>
              <a:rPr lang="en-US" altLang="ja-JP" sz="1300"/>
              <a:t>10</a:t>
            </a:r>
            <a:r>
              <a:rPr lang="ja-JP" altLang="en-US" sz="1300"/>
              <a:t>バスで、設計段階の粗トール油側の汚れ係数は、胴側の熱媒オイルの</a:t>
            </a:r>
            <a:r>
              <a:rPr lang="en-US" altLang="ja-JP" sz="1300"/>
              <a:t>10</a:t>
            </a:r>
            <a:r>
              <a:rPr lang="ja-JP" altLang="en-US" sz="1300"/>
              <a:t>倍と、大きくとられています。しかし実運転では</a:t>
            </a:r>
            <a:r>
              <a:rPr lang="en-US" altLang="ja-JP" sz="1300"/>
              <a:t>2</a:t>
            </a:r>
            <a:r>
              <a:rPr lang="ja-JP" altLang="en-US" sz="1300"/>
              <a:t>週間ごとに洗浄・組立のメンテナンスが発生し、並列２基の、交互運転を余儀なくされています。</a:t>
            </a:r>
          </a:p>
          <a:p>
            <a:pPr lvl="0">
              <a:defRPr/>
            </a:pPr>
            <a:endParaRPr lang="ja-JP" altLang="en-US" sz="1300"/>
          </a:p>
        </p:txBody>
      </p:sp>
      <p:sp>
        <p:nvSpPr>
          <p:cNvPr id="4" name="スライド番号プレースホルダー 3"/>
          <p:cNvSpPr>
            <a:spLocks noGrp="1"/>
          </p:cNvSpPr>
          <p:nvPr>
            <p:ph type="sldNum" sz="quarter" idx="10"/>
          </p:nvPr>
        </p:nvSpPr>
        <p:spPr/>
        <p:txBody>
          <a:bodyPr/>
          <a:lstStyle/>
          <a:p>
            <a:pPr lvl="0">
              <a:defRPr/>
            </a:pPr>
            <a:fld id="{0FABC2F3-F0E2-4CDC-BE48-4548EB9656F2}" type="slidenum">
              <a:rPr kumimoji="1" lang="en-US" altLang="en-US"/>
              <a:pPr lvl="0">
                <a:defRPr/>
              </a:pPr>
              <a:t>3</a:t>
            </a:fld>
            <a:endParaRPr kumimoji="1"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noTextEdit="1"/>
          </p:cNvSpPr>
          <p:nvPr>
            <p:ph type="sldImg"/>
          </p:nvPr>
        </p:nvSpPr>
        <p:spPr/>
      </p:sp>
      <p:sp>
        <p:nvSpPr>
          <p:cNvPr id="3" name="ノート プレースホルダー 2"/>
          <p:cNvSpPr>
            <a:spLocks noGrp="1"/>
          </p:cNvSpPr>
          <p:nvPr>
            <p:ph type="body" idx="1"/>
          </p:nvPr>
        </p:nvSpPr>
        <p:spPr/>
        <p:txBody>
          <a:bodyPr/>
          <a:lstStyle/>
          <a:p>
            <a:pPr lvl="0">
              <a:defRPr/>
            </a:pPr>
            <a:r>
              <a:rPr lang="ja-JP" altLang="en-US" sz="1300"/>
              <a:t>原油予熱工程の汚れ低減は、重要な問題であり、古くから研究されています。その中で、エバートアンドパンチャルモデルが、化学反応汚れの基本です。</a:t>
            </a:r>
            <a:r>
              <a:rPr lang="en-US" altLang="ja-JP" sz="1300"/>
              <a:t>CalGavin</a:t>
            </a:r>
            <a:r>
              <a:rPr lang="ja-JP" altLang="en-US" sz="1300"/>
              <a:t>社も</a:t>
            </a:r>
            <a:r>
              <a:rPr lang="en-US" altLang="ja-JP" sz="1300"/>
              <a:t>hiTRAN</a:t>
            </a:r>
            <a:r>
              <a:rPr lang="ja-JP" altLang="en-US" sz="1300"/>
              <a:t>の、原油予熱工程の汚れ低減効果について、</a:t>
            </a:r>
            <a:r>
              <a:rPr lang="en-US" altLang="ja-JP" sz="1300"/>
              <a:t>2013</a:t>
            </a:r>
            <a:r>
              <a:rPr lang="ja-JP" altLang="en-US" sz="1300"/>
              <a:t>年にレポートしています。</a:t>
            </a:r>
            <a:r>
              <a:rPr lang="en-US" altLang="ja-JP" sz="1300"/>
              <a:t>hiTRAN</a:t>
            </a:r>
            <a:r>
              <a:rPr lang="ja-JP" altLang="en-US" sz="1300"/>
              <a:t>は低ずり応力の、層流領域で、壁面すり応力を大きくし、さらにその伝熱促進によって、壁面境膜温度を低下できるため、汚れの無い領域に移動できるとしています。</a:t>
            </a:r>
          </a:p>
          <a:p>
            <a:pPr lvl="0">
              <a:defRPr/>
            </a:pPr>
            <a:endParaRPr lang="ja-JP" altLang="en-US" sz="1300"/>
          </a:p>
        </p:txBody>
      </p:sp>
      <p:sp>
        <p:nvSpPr>
          <p:cNvPr id="4" name="スライド番号プレースホルダー 3"/>
          <p:cNvSpPr>
            <a:spLocks noGrp="1"/>
          </p:cNvSpPr>
          <p:nvPr>
            <p:ph type="sldNum" sz="quarter" idx="10"/>
          </p:nvPr>
        </p:nvSpPr>
        <p:spPr/>
        <p:txBody>
          <a:bodyPr/>
          <a:lstStyle/>
          <a:p>
            <a:pPr lvl="0">
              <a:defRPr/>
            </a:pPr>
            <a:fld id="{0FABC2F3-F0E2-4CDC-BE48-4548EB9656F2}" type="slidenum">
              <a:rPr kumimoji="1" lang="en-US" altLang="en-US"/>
              <a:pPr lvl="0">
                <a:defRPr/>
              </a:pPr>
              <a:t>4</a:t>
            </a:fld>
            <a:endParaRPr kumimoji="1" lang="en-U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noTextEdit="1"/>
          </p:cNvSpPr>
          <p:nvPr>
            <p:ph type="sldImg"/>
          </p:nvPr>
        </p:nvSpPr>
        <p:spPr/>
      </p:sp>
      <p:sp>
        <p:nvSpPr>
          <p:cNvPr id="3" name="ノート プレースホルダー 2"/>
          <p:cNvSpPr>
            <a:spLocks noGrp="1"/>
          </p:cNvSpPr>
          <p:nvPr>
            <p:ph type="body" idx="1"/>
          </p:nvPr>
        </p:nvSpPr>
        <p:spPr/>
        <p:txBody>
          <a:bodyPr/>
          <a:lstStyle/>
          <a:p>
            <a:pPr lvl="0">
              <a:defRPr/>
            </a:pPr>
            <a:r>
              <a:rPr lang="en-US" altLang="ja-JP" sz="1300"/>
              <a:t>hiTRAN</a:t>
            </a:r>
            <a:r>
              <a:rPr lang="ja-JP" altLang="en-US" sz="1300"/>
              <a:t>を挿入した層流の、管、断面内をレーザードップラー法によって実測したものが乗せられています。</a:t>
            </a:r>
            <a:r>
              <a:rPr lang="en-US" altLang="ja-JP" sz="1300"/>
              <a:t>hiTRAN.SP</a:t>
            </a:r>
            <a:r>
              <a:rPr lang="ja-JP" altLang="en-US" sz="1300"/>
              <a:t>ソフトは</a:t>
            </a:r>
            <a:r>
              <a:rPr lang="en-US" altLang="ja-JP" sz="1300"/>
              <a:t>HTRI</a:t>
            </a:r>
            <a:r>
              <a:rPr lang="ja-JP" altLang="en-US" sz="1300"/>
              <a:t>に無償でアドオンすることが出来ます。そして管側境膜係数と圧損データプログラムから、</a:t>
            </a:r>
            <a:r>
              <a:rPr lang="en-US" altLang="ja-JP" sz="1300"/>
              <a:t>hiTRAN</a:t>
            </a:r>
            <a:r>
              <a:rPr lang="ja-JP" altLang="en-US" sz="1300"/>
              <a:t>部品番号と、圧損を含めた、性能計算が出来ます。</a:t>
            </a:r>
          </a:p>
          <a:p>
            <a:pPr lvl="0">
              <a:defRPr/>
            </a:pPr>
            <a:endParaRPr lang="ja-JP" altLang="en-US" sz="1300"/>
          </a:p>
          <a:p>
            <a:pPr lvl="0">
              <a:defRPr/>
            </a:pPr>
            <a:endParaRPr lang="ja-JP" altLang="en-US" sz="1300"/>
          </a:p>
        </p:txBody>
      </p:sp>
      <p:sp>
        <p:nvSpPr>
          <p:cNvPr id="4" name="スライド番号プレースホルダー 3"/>
          <p:cNvSpPr>
            <a:spLocks noGrp="1"/>
          </p:cNvSpPr>
          <p:nvPr>
            <p:ph type="sldNum" sz="quarter" idx="10"/>
          </p:nvPr>
        </p:nvSpPr>
        <p:spPr/>
        <p:txBody>
          <a:bodyPr/>
          <a:lstStyle/>
          <a:p>
            <a:pPr lvl="0">
              <a:defRPr/>
            </a:pPr>
            <a:fld id="{0FABC2F3-F0E2-4CDC-BE48-4548EB9656F2}" type="slidenum">
              <a:rPr kumimoji="1" lang="en-US" altLang="en-US"/>
              <a:pPr lvl="0">
                <a:defRPr/>
              </a:pPr>
              <a:t>5</a:t>
            </a:fld>
            <a:endParaRPr kumimoji="1" lang="en-US"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noTextEdit="1"/>
          </p:cNvSpPr>
          <p:nvPr>
            <p:ph type="sldImg"/>
          </p:nvPr>
        </p:nvSpPr>
        <p:spPr/>
      </p:sp>
      <p:sp>
        <p:nvSpPr>
          <p:cNvPr id="3" name="ノート プレースホルダー 2"/>
          <p:cNvSpPr>
            <a:spLocks noGrp="1"/>
          </p:cNvSpPr>
          <p:nvPr>
            <p:ph type="body" idx="1"/>
          </p:nvPr>
        </p:nvSpPr>
        <p:spPr/>
        <p:txBody>
          <a:bodyPr/>
          <a:lstStyle/>
          <a:p>
            <a:pPr lvl="0">
              <a:defRPr/>
            </a:pPr>
            <a:r>
              <a:rPr lang="ja-JP" altLang="en-US" sz="1300"/>
              <a:t>メンテナンス終了後の運転開始から、次の洗浄までの、</a:t>
            </a:r>
            <a:r>
              <a:rPr lang="en-US" altLang="ja-JP" sz="1300"/>
              <a:t>17</a:t>
            </a:r>
            <a:r>
              <a:rPr lang="ja-JP" altLang="en-US" sz="1300"/>
              <a:t>日間の運転データを</a:t>
            </a:r>
            <a:r>
              <a:rPr lang="en-US" altLang="ja-JP" sz="1300"/>
              <a:t>HTRI</a:t>
            </a:r>
            <a:r>
              <a:rPr lang="ja-JP" altLang="en-US" sz="1300"/>
              <a:t>に入力し、汚れ係数がプラスマイナス</a:t>
            </a:r>
            <a:r>
              <a:rPr lang="en-US" altLang="ja-JP" sz="1300"/>
              <a:t>1</a:t>
            </a:r>
            <a:r>
              <a:rPr lang="ja-JP" altLang="en-US" sz="1300"/>
              <a:t>％になるような管側汚れ係数を入力して、</a:t>
            </a:r>
            <a:r>
              <a:rPr lang="en-US" altLang="ja-JP" sz="1300"/>
              <a:t>HTRI</a:t>
            </a:r>
            <a:r>
              <a:rPr lang="ja-JP" altLang="en-US" sz="1300"/>
              <a:t>のアウトプットを得ました。</a:t>
            </a:r>
          </a:p>
          <a:p>
            <a:pPr lvl="0">
              <a:defRPr/>
            </a:pPr>
            <a:r>
              <a:rPr lang="ja-JP" altLang="en-US" sz="1300"/>
              <a:t>粗トール油の流量は実測値であり、熱媒油の流量は</a:t>
            </a:r>
            <a:r>
              <a:rPr lang="en-US" altLang="ja-JP" sz="1300"/>
              <a:t>HTRI</a:t>
            </a:r>
            <a:r>
              <a:rPr lang="ja-JP" altLang="en-US" sz="1300"/>
              <a:t>で計算させた値を用いました。汚れの少ない運転初期は、粗トール油の流量の方か大きいが、</a:t>
            </a:r>
            <a:r>
              <a:rPr lang="en-US" altLang="ja-JP" sz="1300"/>
              <a:t>5</a:t>
            </a:r>
            <a:r>
              <a:rPr lang="ja-JP" altLang="en-US" sz="1300"/>
              <a:t>日目以降は汚れが進むため、熱媒油の流量が大きくなっていることが判ります。</a:t>
            </a:r>
          </a:p>
          <a:p>
            <a:pPr lvl="0">
              <a:defRPr/>
            </a:pPr>
            <a:endParaRPr lang="ja-JP" altLang="en-US" sz="1300"/>
          </a:p>
        </p:txBody>
      </p:sp>
      <p:sp>
        <p:nvSpPr>
          <p:cNvPr id="4" name="スライド番号プレースホルダー 3"/>
          <p:cNvSpPr>
            <a:spLocks noGrp="1"/>
          </p:cNvSpPr>
          <p:nvPr>
            <p:ph type="sldNum" sz="quarter" idx="10"/>
          </p:nvPr>
        </p:nvSpPr>
        <p:spPr/>
        <p:txBody>
          <a:bodyPr/>
          <a:lstStyle/>
          <a:p>
            <a:pPr lvl="0">
              <a:defRPr/>
            </a:pPr>
            <a:fld id="{0FABC2F3-F0E2-4CDC-BE48-4548EB9656F2}" type="slidenum">
              <a:rPr kumimoji="1" lang="en-US" altLang="en-US"/>
              <a:pPr lvl="0">
                <a:defRPr/>
              </a:pPr>
              <a:t>6</a:t>
            </a:fld>
            <a:endParaRPr kumimoji="1" lang="en-US"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noTextEdit="1"/>
          </p:cNvSpPr>
          <p:nvPr>
            <p:ph type="sldImg"/>
          </p:nvPr>
        </p:nvSpPr>
        <p:spPr/>
      </p:sp>
      <p:sp>
        <p:nvSpPr>
          <p:cNvPr id="3" name="ノート プレースホルダー 2"/>
          <p:cNvSpPr>
            <a:spLocks noGrp="1"/>
          </p:cNvSpPr>
          <p:nvPr>
            <p:ph type="body" idx="1"/>
          </p:nvPr>
        </p:nvSpPr>
        <p:spPr/>
        <p:txBody>
          <a:bodyPr/>
          <a:lstStyle/>
          <a:p>
            <a:pPr lvl="0">
              <a:defRPr/>
            </a:pPr>
            <a:r>
              <a:rPr lang="ja-JP" altLang="en-US" sz="1300"/>
              <a:t>この図は境膜伝熱係数および総括伝熱係数の推移を示したものです。胴側の熱媒油は流量が上がるにしたがって、少し大きくなっており、管側の粗トール油も、流量変動に伴って変化しています。</a:t>
            </a:r>
            <a:r>
              <a:rPr lang="en-US" altLang="ja-JP" sz="1300"/>
              <a:t>U</a:t>
            </a:r>
            <a:r>
              <a:rPr lang="ja-JP" altLang="en-US" sz="1300"/>
              <a:t>値は初日の</a:t>
            </a:r>
            <a:r>
              <a:rPr lang="en-US" altLang="ja-JP" sz="1300"/>
              <a:t>192</a:t>
            </a:r>
            <a:r>
              <a:rPr lang="ja-JP" altLang="en-US" sz="1300"/>
              <a:t>から</a:t>
            </a:r>
            <a:r>
              <a:rPr lang="en-US" altLang="ja-JP" sz="1300"/>
              <a:t>17</a:t>
            </a:r>
            <a:r>
              <a:rPr lang="ja-JP" altLang="en-US" sz="1300"/>
              <a:t>日目には</a:t>
            </a:r>
            <a:r>
              <a:rPr lang="en-US" altLang="ja-JP" sz="1300"/>
              <a:t>81</a:t>
            </a:r>
            <a:r>
              <a:rPr lang="ja-JP" altLang="en-US" sz="1300"/>
              <a:t>にまで低下し、運転切り替えとなっています。</a:t>
            </a:r>
          </a:p>
          <a:p>
            <a:pPr lvl="0">
              <a:defRPr/>
            </a:pPr>
            <a:endParaRPr lang="ja-JP" altLang="en-US" sz="1300"/>
          </a:p>
        </p:txBody>
      </p:sp>
      <p:sp>
        <p:nvSpPr>
          <p:cNvPr id="4" name="スライド番号プレースホルダー 3"/>
          <p:cNvSpPr>
            <a:spLocks noGrp="1"/>
          </p:cNvSpPr>
          <p:nvPr>
            <p:ph type="sldNum" sz="quarter" idx="10"/>
          </p:nvPr>
        </p:nvSpPr>
        <p:spPr/>
        <p:txBody>
          <a:bodyPr/>
          <a:lstStyle/>
          <a:p>
            <a:pPr lvl="0">
              <a:defRPr/>
            </a:pPr>
            <a:fld id="{0FABC2F3-F0E2-4CDC-BE48-4548EB9656F2}" type="slidenum">
              <a:rPr kumimoji="1" lang="en-US" altLang="en-US"/>
              <a:pPr lvl="0">
                <a:defRPr/>
              </a:pPr>
              <a:t>7</a:t>
            </a:fld>
            <a:endParaRPr kumimoji="1" lang="en-US"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noTextEdit="1"/>
          </p:cNvSpPr>
          <p:nvPr>
            <p:ph type="sldImg"/>
          </p:nvPr>
        </p:nvSpPr>
        <p:spPr/>
      </p:sp>
      <p:sp>
        <p:nvSpPr>
          <p:cNvPr id="3" name="ノート プレースホルダー 2"/>
          <p:cNvSpPr>
            <a:spLocks noGrp="1"/>
          </p:cNvSpPr>
          <p:nvPr>
            <p:ph type="body" idx="1"/>
          </p:nvPr>
        </p:nvSpPr>
        <p:spPr/>
        <p:txBody>
          <a:bodyPr/>
          <a:lstStyle/>
          <a:p>
            <a:pPr lvl="0">
              <a:defRPr/>
            </a:pPr>
            <a:r>
              <a:rPr lang="ja-JP" altLang="en-US" sz="1300"/>
              <a:t>管側汚れ係数の経時変化をみると、汚れの経時変化がより明らかになります。設計時の汚れ係数には、</a:t>
            </a:r>
            <a:r>
              <a:rPr lang="en-US" altLang="ja-JP" sz="1300"/>
              <a:t>8</a:t>
            </a:r>
            <a:r>
              <a:rPr lang="ja-JP" altLang="en-US" sz="1300"/>
              <a:t>日目に到達していることが明らかです。そして汚れの生成速度は、初期から中期、後期となるに従い、勾配が少し小さくなっているように思えます。これはすり応力により、汚れの一部がはがれるのかもしれません。汚れ速度の</a:t>
            </a:r>
            <a:r>
              <a:rPr lang="en-US" altLang="ja-JP" sz="1300"/>
              <a:t>1</a:t>
            </a:r>
            <a:r>
              <a:rPr lang="ja-JP" altLang="en-US" sz="1300"/>
              <a:t>次近似式は、図中のとおりですが、実質はこれより大きいと思われます。先の</a:t>
            </a:r>
            <a:r>
              <a:rPr lang="en-US" altLang="ja-JP" sz="1300"/>
              <a:t>U</a:t>
            </a:r>
            <a:r>
              <a:rPr lang="ja-JP" altLang="en-US" sz="1300"/>
              <a:t>値に比べ、このように汚れ係数を計算することによって、汚れの速度がより鮮明に表せます。</a:t>
            </a:r>
          </a:p>
          <a:p>
            <a:pPr lvl="0">
              <a:defRPr/>
            </a:pPr>
            <a:endParaRPr lang="ja-JP" altLang="en-US" sz="1300"/>
          </a:p>
        </p:txBody>
      </p:sp>
      <p:sp>
        <p:nvSpPr>
          <p:cNvPr id="4" name="スライド番号プレースホルダー 3"/>
          <p:cNvSpPr>
            <a:spLocks noGrp="1"/>
          </p:cNvSpPr>
          <p:nvPr>
            <p:ph type="sldNum" sz="quarter" idx="10"/>
          </p:nvPr>
        </p:nvSpPr>
        <p:spPr/>
        <p:txBody>
          <a:bodyPr/>
          <a:lstStyle/>
          <a:p>
            <a:pPr lvl="0">
              <a:defRPr/>
            </a:pPr>
            <a:fld id="{0FABC2F3-F0E2-4CDC-BE48-4548EB9656F2}" type="slidenum">
              <a:rPr kumimoji="1" lang="en-US" altLang="en-US"/>
              <a:pPr lvl="0">
                <a:defRPr/>
              </a:pPr>
              <a:t>8</a:t>
            </a:fld>
            <a:endParaRPr kumimoji="1" lang="en-US"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noTextEdit="1"/>
          </p:cNvSpPr>
          <p:nvPr>
            <p:ph type="sldImg"/>
          </p:nvPr>
        </p:nvSpPr>
        <p:spPr/>
      </p:sp>
      <p:sp>
        <p:nvSpPr>
          <p:cNvPr id="3" name="ノート プレースホルダー 2"/>
          <p:cNvSpPr>
            <a:spLocks noGrp="1"/>
          </p:cNvSpPr>
          <p:nvPr>
            <p:ph type="body" idx="1"/>
          </p:nvPr>
        </p:nvSpPr>
        <p:spPr/>
        <p:txBody>
          <a:bodyPr/>
          <a:lstStyle/>
          <a:p>
            <a:pPr lvl="0">
              <a:defRPr/>
            </a:pPr>
            <a:r>
              <a:rPr lang="ja-JP" altLang="en-US" sz="1300"/>
              <a:t>この図は</a:t>
            </a:r>
            <a:r>
              <a:rPr lang="en-US" altLang="ja-JP" sz="1300"/>
              <a:t>HTRI</a:t>
            </a:r>
            <a:r>
              <a:rPr lang="ja-JP" altLang="en-US" sz="1300"/>
              <a:t>による管内の粗トール油と胴側の熱媒油の温度を表したものですが、汚れの少ない運転初期は同と管の温度クロスが起こっていることが判ります。この温度クロスは</a:t>
            </a:r>
            <a:r>
              <a:rPr lang="en-US" altLang="ja-JP" sz="1300"/>
              <a:t>3</a:t>
            </a:r>
            <a:r>
              <a:rPr lang="ja-JP" altLang="en-US" sz="1300"/>
              <a:t>日目には解消し、停止前には温度差はあっても、汚れによって、目標温度には達しなくなることが、わかります。</a:t>
            </a:r>
          </a:p>
          <a:p>
            <a:pPr lvl="0">
              <a:defRPr/>
            </a:pPr>
            <a:endParaRPr lang="ja-JP" altLang="en-US" sz="1300"/>
          </a:p>
        </p:txBody>
      </p:sp>
      <p:sp>
        <p:nvSpPr>
          <p:cNvPr id="4" name="スライド番号プレースホルダー 3"/>
          <p:cNvSpPr>
            <a:spLocks noGrp="1"/>
          </p:cNvSpPr>
          <p:nvPr>
            <p:ph type="sldNum" sz="quarter" idx="10"/>
          </p:nvPr>
        </p:nvSpPr>
        <p:spPr/>
        <p:txBody>
          <a:bodyPr/>
          <a:lstStyle/>
          <a:p>
            <a:pPr lvl="0">
              <a:defRPr/>
            </a:pPr>
            <a:fld id="{0FABC2F3-F0E2-4CDC-BE48-4548EB9656F2}" type="slidenum">
              <a:rPr kumimoji="1" lang="en-US" altLang="en-US"/>
              <a:pPr lvl="0">
                <a:defRPr/>
              </a:pPr>
              <a:t>9</a:t>
            </a:fld>
            <a:endParaRPr kumimoji="1"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サブタイトル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AB76F286-5138-417E-9FFB-0C9EBCE37326}" type="datetimeFigureOut">
              <a:rPr kumimoji="1" lang="ja-JP" altLang="en-US" smtClean="0"/>
              <a:t>2024/7/1</a:t>
            </a:fld>
            <a:endParaRPr kumimoji="1" lang="ja-JP" altLang="en-US" dirty="0"/>
          </a:p>
        </p:txBody>
      </p:sp>
      <p:sp>
        <p:nvSpPr>
          <p:cNvPr id="5" name="フッター プレースホルダー 4"/>
          <p:cNvSpPr>
            <a:spLocks noGrp="1"/>
          </p:cNvSpPr>
          <p:nvPr>
            <p:ph type="ftr" sz="quarter" idx="11"/>
          </p:nvPr>
        </p:nvSpPr>
        <p:spPr/>
        <p:txBody>
          <a:bodyPr/>
          <a:lstStyle/>
          <a:p>
            <a:endParaRPr kumimoji="1" lang="ja-JP" altLang="en-US" dirty="0"/>
          </a:p>
        </p:txBody>
      </p:sp>
      <p:sp>
        <p:nvSpPr>
          <p:cNvPr id="6" name="スライド番号プレースホルダー 5"/>
          <p:cNvSpPr>
            <a:spLocks noGrp="1"/>
          </p:cNvSpPr>
          <p:nvPr>
            <p:ph type="sldNum" sz="quarter" idx="12"/>
          </p:nvPr>
        </p:nvSpPr>
        <p:spPr/>
        <p:txBody>
          <a:bodyPr/>
          <a:lstStyle/>
          <a:p>
            <a:fld id="{E9672FE3-4023-422A-8D1E-AB8A03731C2C}" type="slidenum">
              <a:rPr kumimoji="1" lang="ja-JP" altLang="en-US" smtClean="0"/>
              <a:t>‹#›</a:t>
            </a:fld>
            <a:endParaRPr kumimoji="1" lang="ja-JP" altLang="en-US" dirty="0"/>
          </a:p>
        </p:txBody>
      </p:sp>
    </p:spTree>
    <p:extLst>
      <p:ext uri="{BB962C8B-B14F-4D97-AF65-F5344CB8AC3E}">
        <p14:creationId xmlns:p14="http://schemas.microsoft.com/office/powerpoint/2010/main" val="40556257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AB76F286-5138-417E-9FFB-0C9EBCE37326}" type="datetimeFigureOut">
              <a:rPr kumimoji="1" lang="ja-JP" altLang="en-US" smtClean="0"/>
              <a:t>2024/7/1</a:t>
            </a:fld>
            <a:endParaRPr kumimoji="1" lang="ja-JP" altLang="en-US" dirty="0"/>
          </a:p>
        </p:txBody>
      </p:sp>
      <p:sp>
        <p:nvSpPr>
          <p:cNvPr id="5" name="フッター プレースホルダー 4"/>
          <p:cNvSpPr>
            <a:spLocks noGrp="1"/>
          </p:cNvSpPr>
          <p:nvPr>
            <p:ph type="ftr" sz="quarter" idx="11"/>
          </p:nvPr>
        </p:nvSpPr>
        <p:spPr/>
        <p:txBody>
          <a:bodyPr/>
          <a:lstStyle/>
          <a:p>
            <a:endParaRPr kumimoji="1" lang="ja-JP" altLang="en-US" dirty="0"/>
          </a:p>
        </p:txBody>
      </p:sp>
      <p:sp>
        <p:nvSpPr>
          <p:cNvPr id="6" name="スライド番号プレースホルダー 5"/>
          <p:cNvSpPr>
            <a:spLocks noGrp="1"/>
          </p:cNvSpPr>
          <p:nvPr>
            <p:ph type="sldNum" sz="quarter" idx="12"/>
          </p:nvPr>
        </p:nvSpPr>
        <p:spPr/>
        <p:txBody>
          <a:bodyPr/>
          <a:lstStyle/>
          <a:p>
            <a:fld id="{E9672FE3-4023-422A-8D1E-AB8A03731C2C}" type="slidenum">
              <a:rPr kumimoji="1" lang="ja-JP" altLang="en-US" smtClean="0"/>
              <a:t>‹#›</a:t>
            </a:fld>
            <a:endParaRPr kumimoji="1" lang="ja-JP" altLang="en-US" dirty="0"/>
          </a:p>
        </p:txBody>
      </p:sp>
    </p:spTree>
    <p:extLst>
      <p:ext uri="{BB962C8B-B14F-4D97-AF65-F5344CB8AC3E}">
        <p14:creationId xmlns:p14="http://schemas.microsoft.com/office/powerpoint/2010/main" val="25827683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AB76F286-5138-417E-9FFB-0C9EBCE37326}" type="datetimeFigureOut">
              <a:rPr kumimoji="1" lang="ja-JP" altLang="en-US" smtClean="0"/>
              <a:t>2024/7/1</a:t>
            </a:fld>
            <a:endParaRPr kumimoji="1" lang="ja-JP" altLang="en-US" dirty="0"/>
          </a:p>
        </p:txBody>
      </p:sp>
      <p:sp>
        <p:nvSpPr>
          <p:cNvPr id="5" name="フッター プレースホルダー 4"/>
          <p:cNvSpPr>
            <a:spLocks noGrp="1"/>
          </p:cNvSpPr>
          <p:nvPr>
            <p:ph type="ftr" sz="quarter" idx="11"/>
          </p:nvPr>
        </p:nvSpPr>
        <p:spPr/>
        <p:txBody>
          <a:bodyPr/>
          <a:lstStyle/>
          <a:p>
            <a:endParaRPr kumimoji="1" lang="ja-JP" altLang="en-US" dirty="0"/>
          </a:p>
        </p:txBody>
      </p:sp>
      <p:sp>
        <p:nvSpPr>
          <p:cNvPr id="6" name="スライド番号プレースホルダー 5"/>
          <p:cNvSpPr>
            <a:spLocks noGrp="1"/>
          </p:cNvSpPr>
          <p:nvPr>
            <p:ph type="sldNum" sz="quarter" idx="12"/>
          </p:nvPr>
        </p:nvSpPr>
        <p:spPr/>
        <p:txBody>
          <a:bodyPr/>
          <a:lstStyle/>
          <a:p>
            <a:fld id="{E9672FE3-4023-422A-8D1E-AB8A03731C2C}" type="slidenum">
              <a:rPr kumimoji="1" lang="ja-JP" altLang="en-US" smtClean="0"/>
              <a:t>‹#›</a:t>
            </a:fld>
            <a:endParaRPr kumimoji="1" lang="ja-JP" altLang="en-US" dirty="0"/>
          </a:p>
        </p:txBody>
      </p:sp>
    </p:spTree>
    <p:extLst>
      <p:ext uri="{BB962C8B-B14F-4D97-AF65-F5344CB8AC3E}">
        <p14:creationId xmlns:p14="http://schemas.microsoft.com/office/powerpoint/2010/main" val="10187357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AB76F286-5138-417E-9FFB-0C9EBCE37326}" type="datetimeFigureOut">
              <a:rPr kumimoji="1" lang="ja-JP" altLang="en-US" smtClean="0"/>
              <a:t>2024/7/1</a:t>
            </a:fld>
            <a:endParaRPr kumimoji="1" lang="ja-JP" altLang="en-US" dirty="0"/>
          </a:p>
        </p:txBody>
      </p:sp>
      <p:sp>
        <p:nvSpPr>
          <p:cNvPr id="5" name="フッター プレースホルダー 4"/>
          <p:cNvSpPr>
            <a:spLocks noGrp="1"/>
          </p:cNvSpPr>
          <p:nvPr>
            <p:ph type="ftr" sz="quarter" idx="11"/>
          </p:nvPr>
        </p:nvSpPr>
        <p:spPr/>
        <p:txBody>
          <a:bodyPr/>
          <a:lstStyle/>
          <a:p>
            <a:endParaRPr kumimoji="1" lang="ja-JP" altLang="en-US" dirty="0"/>
          </a:p>
        </p:txBody>
      </p:sp>
      <p:sp>
        <p:nvSpPr>
          <p:cNvPr id="6" name="スライド番号プレースホルダー 5"/>
          <p:cNvSpPr>
            <a:spLocks noGrp="1"/>
          </p:cNvSpPr>
          <p:nvPr>
            <p:ph type="sldNum" sz="quarter" idx="12"/>
          </p:nvPr>
        </p:nvSpPr>
        <p:spPr/>
        <p:txBody>
          <a:bodyPr/>
          <a:lstStyle/>
          <a:p>
            <a:fld id="{E9672FE3-4023-422A-8D1E-AB8A03731C2C}" type="slidenum">
              <a:rPr kumimoji="1" lang="ja-JP" altLang="en-US" smtClean="0"/>
              <a:t>‹#›</a:t>
            </a:fld>
            <a:endParaRPr kumimoji="1" lang="ja-JP" altLang="en-US" dirty="0"/>
          </a:p>
        </p:txBody>
      </p:sp>
    </p:spTree>
    <p:extLst>
      <p:ext uri="{BB962C8B-B14F-4D97-AF65-F5344CB8AC3E}">
        <p14:creationId xmlns:p14="http://schemas.microsoft.com/office/powerpoint/2010/main" val="28705741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AB76F286-5138-417E-9FFB-0C9EBCE37326}" type="datetimeFigureOut">
              <a:rPr kumimoji="1" lang="ja-JP" altLang="en-US" smtClean="0"/>
              <a:t>2024/7/1</a:t>
            </a:fld>
            <a:endParaRPr kumimoji="1" lang="ja-JP" altLang="en-US" dirty="0"/>
          </a:p>
        </p:txBody>
      </p:sp>
      <p:sp>
        <p:nvSpPr>
          <p:cNvPr id="5" name="フッター プレースホルダー 4"/>
          <p:cNvSpPr>
            <a:spLocks noGrp="1"/>
          </p:cNvSpPr>
          <p:nvPr>
            <p:ph type="ftr" sz="quarter" idx="11"/>
          </p:nvPr>
        </p:nvSpPr>
        <p:spPr/>
        <p:txBody>
          <a:bodyPr/>
          <a:lstStyle/>
          <a:p>
            <a:endParaRPr kumimoji="1" lang="ja-JP" altLang="en-US" dirty="0"/>
          </a:p>
        </p:txBody>
      </p:sp>
      <p:sp>
        <p:nvSpPr>
          <p:cNvPr id="6" name="スライド番号プレースホルダー 5"/>
          <p:cNvSpPr>
            <a:spLocks noGrp="1"/>
          </p:cNvSpPr>
          <p:nvPr>
            <p:ph type="sldNum" sz="quarter" idx="12"/>
          </p:nvPr>
        </p:nvSpPr>
        <p:spPr/>
        <p:txBody>
          <a:bodyPr/>
          <a:lstStyle/>
          <a:p>
            <a:fld id="{E9672FE3-4023-422A-8D1E-AB8A03731C2C}" type="slidenum">
              <a:rPr kumimoji="1" lang="ja-JP" altLang="en-US" smtClean="0"/>
              <a:t>‹#›</a:t>
            </a:fld>
            <a:endParaRPr kumimoji="1" lang="ja-JP" altLang="en-US" dirty="0"/>
          </a:p>
        </p:txBody>
      </p:sp>
    </p:spTree>
    <p:extLst>
      <p:ext uri="{BB962C8B-B14F-4D97-AF65-F5344CB8AC3E}">
        <p14:creationId xmlns:p14="http://schemas.microsoft.com/office/powerpoint/2010/main" val="1780899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AB76F286-5138-417E-9FFB-0C9EBCE37326}" type="datetimeFigureOut">
              <a:rPr kumimoji="1" lang="ja-JP" altLang="en-US" smtClean="0"/>
              <a:t>2024/7/1</a:t>
            </a:fld>
            <a:endParaRPr kumimoji="1" lang="ja-JP" altLang="en-US" dirty="0"/>
          </a:p>
        </p:txBody>
      </p:sp>
      <p:sp>
        <p:nvSpPr>
          <p:cNvPr id="6" name="フッター プレースホルダー 5"/>
          <p:cNvSpPr>
            <a:spLocks noGrp="1"/>
          </p:cNvSpPr>
          <p:nvPr>
            <p:ph type="ftr" sz="quarter" idx="11"/>
          </p:nvPr>
        </p:nvSpPr>
        <p:spPr/>
        <p:txBody>
          <a:bodyPr/>
          <a:lstStyle/>
          <a:p>
            <a:endParaRPr kumimoji="1" lang="ja-JP" altLang="en-US" dirty="0"/>
          </a:p>
        </p:txBody>
      </p:sp>
      <p:sp>
        <p:nvSpPr>
          <p:cNvPr id="7" name="スライド番号プレースホルダー 6"/>
          <p:cNvSpPr>
            <a:spLocks noGrp="1"/>
          </p:cNvSpPr>
          <p:nvPr>
            <p:ph type="sldNum" sz="quarter" idx="12"/>
          </p:nvPr>
        </p:nvSpPr>
        <p:spPr/>
        <p:txBody>
          <a:bodyPr/>
          <a:lstStyle/>
          <a:p>
            <a:fld id="{E9672FE3-4023-422A-8D1E-AB8A03731C2C}" type="slidenum">
              <a:rPr kumimoji="1" lang="ja-JP" altLang="en-US" smtClean="0"/>
              <a:t>‹#›</a:t>
            </a:fld>
            <a:endParaRPr kumimoji="1" lang="ja-JP" altLang="en-US" dirty="0"/>
          </a:p>
        </p:txBody>
      </p:sp>
    </p:spTree>
    <p:extLst>
      <p:ext uri="{BB962C8B-B14F-4D97-AF65-F5344CB8AC3E}">
        <p14:creationId xmlns:p14="http://schemas.microsoft.com/office/powerpoint/2010/main" val="36632913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AB76F286-5138-417E-9FFB-0C9EBCE37326}" type="datetimeFigureOut">
              <a:rPr kumimoji="1" lang="ja-JP" altLang="en-US" smtClean="0"/>
              <a:t>2024/7/1</a:t>
            </a:fld>
            <a:endParaRPr kumimoji="1" lang="ja-JP" altLang="en-US" dirty="0"/>
          </a:p>
        </p:txBody>
      </p:sp>
      <p:sp>
        <p:nvSpPr>
          <p:cNvPr id="8" name="フッター プレースホルダー 7"/>
          <p:cNvSpPr>
            <a:spLocks noGrp="1"/>
          </p:cNvSpPr>
          <p:nvPr>
            <p:ph type="ftr" sz="quarter" idx="11"/>
          </p:nvPr>
        </p:nvSpPr>
        <p:spPr/>
        <p:txBody>
          <a:bodyPr/>
          <a:lstStyle/>
          <a:p>
            <a:endParaRPr kumimoji="1" lang="ja-JP" altLang="en-US" dirty="0"/>
          </a:p>
        </p:txBody>
      </p:sp>
      <p:sp>
        <p:nvSpPr>
          <p:cNvPr id="9" name="スライド番号プレースホルダー 8"/>
          <p:cNvSpPr>
            <a:spLocks noGrp="1"/>
          </p:cNvSpPr>
          <p:nvPr>
            <p:ph type="sldNum" sz="quarter" idx="12"/>
          </p:nvPr>
        </p:nvSpPr>
        <p:spPr/>
        <p:txBody>
          <a:bodyPr/>
          <a:lstStyle/>
          <a:p>
            <a:fld id="{E9672FE3-4023-422A-8D1E-AB8A03731C2C}" type="slidenum">
              <a:rPr kumimoji="1" lang="ja-JP" altLang="en-US" smtClean="0"/>
              <a:t>‹#›</a:t>
            </a:fld>
            <a:endParaRPr kumimoji="1" lang="ja-JP" altLang="en-US" dirty="0"/>
          </a:p>
        </p:txBody>
      </p:sp>
    </p:spTree>
    <p:extLst>
      <p:ext uri="{BB962C8B-B14F-4D97-AF65-F5344CB8AC3E}">
        <p14:creationId xmlns:p14="http://schemas.microsoft.com/office/powerpoint/2010/main" val="19959606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AB76F286-5138-417E-9FFB-0C9EBCE37326}" type="datetimeFigureOut">
              <a:rPr kumimoji="1" lang="ja-JP" altLang="en-US" smtClean="0"/>
              <a:t>2024/7/1</a:t>
            </a:fld>
            <a:endParaRPr kumimoji="1" lang="ja-JP" altLang="en-US" dirty="0"/>
          </a:p>
        </p:txBody>
      </p:sp>
      <p:sp>
        <p:nvSpPr>
          <p:cNvPr id="4" name="フッター プレースホルダー 3"/>
          <p:cNvSpPr>
            <a:spLocks noGrp="1"/>
          </p:cNvSpPr>
          <p:nvPr>
            <p:ph type="ftr" sz="quarter" idx="11"/>
          </p:nvPr>
        </p:nvSpPr>
        <p:spPr/>
        <p:txBody>
          <a:bodyPr/>
          <a:lstStyle/>
          <a:p>
            <a:endParaRPr kumimoji="1" lang="ja-JP" altLang="en-US" dirty="0"/>
          </a:p>
        </p:txBody>
      </p:sp>
      <p:sp>
        <p:nvSpPr>
          <p:cNvPr id="5" name="スライド番号プレースホルダー 4"/>
          <p:cNvSpPr>
            <a:spLocks noGrp="1"/>
          </p:cNvSpPr>
          <p:nvPr>
            <p:ph type="sldNum" sz="quarter" idx="12"/>
          </p:nvPr>
        </p:nvSpPr>
        <p:spPr/>
        <p:txBody>
          <a:bodyPr/>
          <a:lstStyle/>
          <a:p>
            <a:fld id="{E9672FE3-4023-422A-8D1E-AB8A03731C2C}" type="slidenum">
              <a:rPr kumimoji="1" lang="ja-JP" altLang="en-US" smtClean="0"/>
              <a:t>‹#›</a:t>
            </a:fld>
            <a:endParaRPr kumimoji="1" lang="ja-JP" altLang="en-US" dirty="0"/>
          </a:p>
        </p:txBody>
      </p:sp>
    </p:spTree>
    <p:extLst>
      <p:ext uri="{BB962C8B-B14F-4D97-AF65-F5344CB8AC3E}">
        <p14:creationId xmlns:p14="http://schemas.microsoft.com/office/powerpoint/2010/main" val="2681794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AB76F286-5138-417E-9FFB-0C9EBCE37326}" type="datetimeFigureOut">
              <a:rPr kumimoji="1" lang="ja-JP" altLang="en-US" smtClean="0"/>
              <a:t>2024/7/1</a:t>
            </a:fld>
            <a:endParaRPr kumimoji="1" lang="ja-JP" altLang="en-US" dirty="0"/>
          </a:p>
        </p:txBody>
      </p:sp>
      <p:sp>
        <p:nvSpPr>
          <p:cNvPr id="3" name="フッター プレースホルダー 2"/>
          <p:cNvSpPr>
            <a:spLocks noGrp="1"/>
          </p:cNvSpPr>
          <p:nvPr>
            <p:ph type="ftr" sz="quarter" idx="11"/>
          </p:nvPr>
        </p:nvSpPr>
        <p:spPr/>
        <p:txBody>
          <a:bodyPr/>
          <a:lstStyle/>
          <a:p>
            <a:endParaRPr kumimoji="1" lang="ja-JP" altLang="en-US" dirty="0"/>
          </a:p>
        </p:txBody>
      </p:sp>
      <p:sp>
        <p:nvSpPr>
          <p:cNvPr id="4" name="スライド番号プレースホルダー 3"/>
          <p:cNvSpPr>
            <a:spLocks noGrp="1"/>
          </p:cNvSpPr>
          <p:nvPr>
            <p:ph type="sldNum" sz="quarter" idx="12"/>
          </p:nvPr>
        </p:nvSpPr>
        <p:spPr/>
        <p:txBody>
          <a:bodyPr/>
          <a:lstStyle/>
          <a:p>
            <a:fld id="{E9672FE3-4023-422A-8D1E-AB8A03731C2C}" type="slidenum">
              <a:rPr kumimoji="1" lang="ja-JP" altLang="en-US" smtClean="0"/>
              <a:t>‹#›</a:t>
            </a:fld>
            <a:endParaRPr kumimoji="1" lang="ja-JP" altLang="en-US" dirty="0"/>
          </a:p>
        </p:txBody>
      </p:sp>
    </p:spTree>
    <p:extLst>
      <p:ext uri="{BB962C8B-B14F-4D97-AF65-F5344CB8AC3E}">
        <p14:creationId xmlns:p14="http://schemas.microsoft.com/office/powerpoint/2010/main" val="26922971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AB76F286-5138-417E-9FFB-0C9EBCE37326}" type="datetimeFigureOut">
              <a:rPr kumimoji="1" lang="ja-JP" altLang="en-US" smtClean="0"/>
              <a:t>2024/7/1</a:t>
            </a:fld>
            <a:endParaRPr kumimoji="1" lang="ja-JP" altLang="en-US" dirty="0"/>
          </a:p>
        </p:txBody>
      </p:sp>
      <p:sp>
        <p:nvSpPr>
          <p:cNvPr id="6" name="フッター プレースホルダー 5"/>
          <p:cNvSpPr>
            <a:spLocks noGrp="1"/>
          </p:cNvSpPr>
          <p:nvPr>
            <p:ph type="ftr" sz="quarter" idx="11"/>
          </p:nvPr>
        </p:nvSpPr>
        <p:spPr/>
        <p:txBody>
          <a:bodyPr/>
          <a:lstStyle/>
          <a:p>
            <a:endParaRPr kumimoji="1" lang="ja-JP" altLang="en-US" dirty="0"/>
          </a:p>
        </p:txBody>
      </p:sp>
      <p:sp>
        <p:nvSpPr>
          <p:cNvPr id="7" name="スライド番号プレースホルダー 6"/>
          <p:cNvSpPr>
            <a:spLocks noGrp="1"/>
          </p:cNvSpPr>
          <p:nvPr>
            <p:ph type="sldNum" sz="quarter" idx="12"/>
          </p:nvPr>
        </p:nvSpPr>
        <p:spPr/>
        <p:txBody>
          <a:bodyPr/>
          <a:lstStyle/>
          <a:p>
            <a:fld id="{E9672FE3-4023-422A-8D1E-AB8A03731C2C}" type="slidenum">
              <a:rPr kumimoji="1" lang="ja-JP" altLang="en-US" smtClean="0"/>
              <a:t>‹#›</a:t>
            </a:fld>
            <a:endParaRPr kumimoji="1" lang="ja-JP" altLang="en-US" dirty="0"/>
          </a:p>
        </p:txBody>
      </p:sp>
    </p:spTree>
    <p:extLst>
      <p:ext uri="{BB962C8B-B14F-4D97-AF65-F5344CB8AC3E}">
        <p14:creationId xmlns:p14="http://schemas.microsoft.com/office/powerpoint/2010/main" val="34615044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dirty="0"/>
          </a:p>
        </p:txBody>
      </p:sp>
      <p:sp>
        <p:nvSpPr>
          <p:cNvPr id="4" name="テキスト プレースホルダー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AB76F286-5138-417E-9FFB-0C9EBCE37326}" type="datetimeFigureOut">
              <a:rPr kumimoji="1" lang="ja-JP" altLang="en-US" smtClean="0"/>
              <a:t>2024/7/1</a:t>
            </a:fld>
            <a:endParaRPr kumimoji="1" lang="ja-JP" altLang="en-US" dirty="0"/>
          </a:p>
        </p:txBody>
      </p:sp>
      <p:sp>
        <p:nvSpPr>
          <p:cNvPr id="6" name="フッター プレースホルダー 5"/>
          <p:cNvSpPr>
            <a:spLocks noGrp="1"/>
          </p:cNvSpPr>
          <p:nvPr>
            <p:ph type="ftr" sz="quarter" idx="11"/>
          </p:nvPr>
        </p:nvSpPr>
        <p:spPr/>
        <p:txBody>
          <a:bodyPr/>
          <a:lstStyle/>
          <a:p>
            <a:endParaRPr kumimoji="1" lang="ja-JP" altLang="en-US" dirty="0"/>
          </a:p>
        </p:txBody>
      </p:sp>
      <p:sp>
        <p:nvSpPr>
          <p:cNvPr id="7" name="スライド番号プレースホルダー 6"/>
          <p:cNvSpPr>
            <a:spLocks noGrp="1"/>
          </p:cNvSpPr>
          <p:nvPr>
            <p:ph type="sldNum" sz="quarter" idx="12"/>
          </p:nvPr>
        </p:nvSpPr>
        <p:spPr/>
        <p:txBody>
          <a:bodyPr/>
          <a:lstStyle/>
          <a:p>
            <a:fld id="{E9672FE3-4023-422A-8D1E-AB8A03731C2C}" type="slidenum">
              <a:rPr kumimoji="1" lang="ja-JP" altLang="en-US" smtClean="0"/>
              <a:t>‹#›</a:t>
            </a:fld>
            <a:endParaRPr kumimoji="1" lang="ja-JP" altLang="en-US" dirty="0"/>
          </a:p>
        </p:txBody>
      </p:sp>
    </p:spTree>
    <p:extLst>
      <p:ext uri="{BB962C8B-B14F-4D97-AF65-F5344CB8AC3E}">
        <p14:creationId xmlns:p14="http://schemas.microsoft.com/office/powerpoint/2010/main" val="29362663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B76F286-5138-417E-9FFB-0C9EBCE37326}" type="datetimeFigureOut">
              <a:rPr kumimoji="1" lang="ja-JP" altLang="en-US" smtClean="0"/>
              <a:t>2024/7/1</a:t>
            </a:fld>
            <a:endParaRPr kumimoji="1" lang="ja-JP" altLang="en-US" dirty="0"/>
          </a:p>
        </p:txBody>
      </p:sp>
      <p:sp>
        <p:nvSpPr>
          <p:cNvPr id="5" name="フッター プレースホルダー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dirty="0"/>
          </a:p>
        </p:txBody>
      </p:sp>
      <p:sp>
        <p:nvSpPr>
          <p:cNvPr id="6" name="スライド番号プレースホルダー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9672FE3-4023-422A-8D1E-AB8A03731C2C}" type="slidenum">
              <a:rPr kumimoji="1" lang="ja-JP" altLang="en-US" smtClean="0"/>
              <a:t>‹#›</a:t>
            </a:fld>
            <a:endParaRPr kumimoji="1" lang="ja-JP" altLang="en-US" dirty="0"/>
          </a:p>
        </p:txBody>
      </p:sp>
    </p:spTree>
    <p:extLst>
      <p:ext uri="{BB962C8B-B14F-4D97-AF65-F5344CB8AC3E}">
        <p14:creationId xmlns:p14="http://schemas.microsoft.com/office/powerpoint/2010/main" val="4375730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av"/><Relationship Id="rId1" Type="http://schemas.microsoft.com/office/2007/relationships/media" Target="../media/media1.wav"/><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0.wav"/><Relationship Id="rId1" Type="http://schemas.microsoft.com/office/2007/relationships/media" Target="../media/media10.wav"/><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audio" Target="../media/media11.wav"/><Relationship Id="rId1" Type="http://schemas.microsoft.com/office/2007/relationships/media" Target="../media/media11.wav"/><Relationship Id="rId6" Type="http://schemas.openxmlformats.org/officeDocument/2006/relationships/chart" Target="../charts/chart5.xml"/><Relationship Id="rId5" Type="http://schemas.openxmlformats.org/officeDocument/2006/relationships/chart" Target="../charts/chart4.xml"/><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wav"/><Relationship Id="rId1" Type="http://schemas.microsoft.com/office/2007/relationships/media" Target="../media/media12.wav"/><Relationship Id="rId6" Type="http://schemas.openxmlformats.org/officeDocument/2006/relationships/image" Target="../media/image2.png"/><Relationship Id="rId5" Type="http://schemas.openxmlformats.org/officeDocument/2006/relationships/image" Target="../media/image15.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wav"/><Relationship Id="rId1" Type="http://schemas.microsoft.com/office/2007/relationships/media" Target="../media/media13.wav"/><Relationship Id="rId6" Type="http://schemas.openxmlformats.org/officeDocument/2006/relationships/image" Target="../media/image2.png"/><Relationship Id="rId5" Type="http://schemas.openxmlformats.org/officeDocument/2006/relationships/image" Target="../media/image15.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wav"/><Relationship Id="rId1" Type="http://schemas.microsoft.com/office/2007/relationships/media" Target="../media/media14.wav"/><Relationship Id="rId6" Type="http://schemas.openxmlformats.org/officeDocument/2006/relationships/image" Target="../media/image2.png"/><Relationship Id="rId5" Type="http://schemas.openxmlformats.org/officeDocument/2006/relationships/image" Target="../media/image16.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2.png"/><Relationship Id="rId2" Type="http://schemas.openxmlformats.org/officeDocument/2006/relationships/audio" Target="../media/media15.wav"/><Relationship Id="rId1" Type="http://schemas.microsoft.com/office/2007/relationships/media" Target="../media/media15.wav"/><Relationship Id="rId6" Type="http://schemas.openxmlformats.org/officeDocument/2006/relationships/image" Target="../media/image17.emf"/><Relationship Id="rId5" Type="http://schemas.openxmlformats.org/officeDocument/2006/relationships/package" Target="../embeddings/Microsoft_Excel_Worksheet.xlsx"/><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wav"/><Relationship Id="rId1" Type="http://schemas.microsoft.com/office/2007/relationships/media" Target="../media/media16.wav"/><Relationship Id="rId5" Type="http://schemas.openxmlformats.org/officeDocument/2006/relationships/image" Target="../media/image2.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image" Target="../media/image20.png"/><Relationship Id="rId2" Type="http://schemas.openxmlformats.org/officeDocument/2006/relationships/audio" Target="../media/media17.wav"/><Relationship Id="rId1" Type="http://schemas.microsoft.com/office/2007/relationships/media" Target="../media/media17.wav"/><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notesSlide" Target="../notesSlides/notesSlide1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2.png"/><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2.png"/><Relationship Id="rId2" Type="http://schemas.openxmlformats.org/officeDocument/2006/relationships/audio" Target="../media/media4.wav"/><Relationship Id="rId1" Type="http://schemas.microsoft.com/office/2007/relationships/media" Target="../media/media4.wav"/><Relationship Id="rId6" Type="http://schemas.openxmlformats.org/officeDocument/2006/relationships/hyperlink" Target="http://www.heatexchanger-fouling.com/index.htm" TargetMode="External"/><Relationship Id="rId5" Type="http://schemas.openxmlformats.org/officeDocument/2006/relationships/image" Target="../media/image6.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image" Target="../media/image9.png"/><Relationship Id="rId2" Type="http://schemas.openxmlformats.org/officeDocument/2006/relationships/audio" Target="../media/media5.wav"/><Relationship Id="rId1" Type="http://schemas.microsoft.com/office/2007/relationships/media" Target="../media/media5.wav"/><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wav"/><Relationship Id="rId1" Type="http://schemas.microsoft.com/office/2007/relationships/media" Target="../media/media6.wav"/><Relationship Id="rId6" Type="http://schemas.openxmlformats.org/officeDocument/2006/relationships/image" Target="../media/image2.png"/><Relationship Id="rId5" Type="http://schemas.openxmlformats.org/officeDocument/2006/relationships/chart" Target="../charts/chart1.xml"/><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wav"/><Relationship Id="rId1" Type="http://schemas.microsoft.com/office/2007/relationships/media" Target="../media/media7.wav"/><Relationship Id="rId6" Type="http://schemas.openxmlformats.org/officeDocument/2006/relationships/image" Target="../media/image2.png"/><Relationship Id="rId5" Type="http://schemas.openxmlformats.org/officeDocument/2006/relationships/chart" Target="../charts/chart2.xml"/><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wav"/><Relationship Id="rId1" Type="http://schemas.microsoft.com/office/2007/relationships/media" Target="../media/media8.wav"/><Relationship Id="rId6" Type="http://schemas.openxmlformats.org/officeDocument/2006/relationships/image" Target="../media/image2.png"/><Relationship Id="rId5" Type="http://schemas.openxmlformats.org/officeDocument/2006/relationships/chart" Target="../charts/chart3.xml"/><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6.xml"/><Relationship Id="rId7" Type="http://schemas.openxmlformats.org/officeDocument/2006/relationships/image" Target="../media/image12.png"/><Relationship Id="rId2" Type="http://schemas.openxmlformats.org/officeDocument/2006/relationships/audio" Target="../media/media9.wav"/><Relationship Id="rId1" Type="http://schemas.microsoft.com/office/2007/relationships/media" Target="../media/media9.wav"/><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サブタイトル 2"/>
          <p:cNvSpPr>
            <a:spLocks noGrp="1"/>
          </p:cNvSpPr>
          <p:nvPr>
            <p:ph type="subTitle" idx="1"/>
          </p:nvPr>
        </p:nvSpPr>
        <p:spPr>
          <a:xfrm>
            <a:off x="1783079" y="4495938"/>
            <a:ext cx="9144000" cy="1729498"/>
          </a:xfrm>
        </p:spPr>
        <p:txBody>
          <a:bodyPr>
            <a:normAutofit lnSpcReduction="10000"/>
          </a:bodyPr>
          <a:lstStyle/>
          <a:p>
            <a:r>
              <a:rPr lang="en-US" altLang="ja-JP" dirty="0"/>
              <a:t>a-PEC</a:t>
            </a:r>
            <a:r>
              <a:rPr lang="ja-JP" altLang="en-US" dirty="0"/>
              <a:t>株式会社</a:t>
            </a:r>
            <a:endParaRPr lang="en-US" altLang="ja-JP" dirty="0"/>
          </a:p>
          <a:p>
            <a:r>
              <a:rPr lang="ja-JP" altLang="en-US" dirty="0"/>
              <a:t>代表　　渡部　高司</a:t>
            </a:r>
            <a:endParaRPr lang="en-US" altLang="ja-JP" dirty="0"/>
          </a:p>
          <a:p>
            <a:r>
              <a:rPr lang="ja-JP" altLang="en-US" dirty="0"/>
              <a:t>文責　　酒井　昭二　</a:t>
            </a:r>
            <a:endParaRPr lang="en-US" altLang="ja-JP" dirty="0"/>
          </a:p>
          <a:p>
            <a:r>
              <a:rPr lang="en-US" altLang="ja-JP" dirty="0"/>
              <a:t>2018/2/6</a:t>
            </a:r>
          </a:p>
        </p:txBody>
      </p:sp>
      <p:sp>
        <p:nvSpPr>
          <p:cNvPr id="6" name="テキスト ボックス 5"/>
          <p:cNvSpPr txBox="1"/>
          <p:nvPr/>
        </p:nvSpPr>
        <p:spPr>
          <a:xfrm>
            <a:off x="1327902" y="1681480"/>
            <a:ext cx="10054355" cy="1200329"/>
          </a:xfrm>
          <a:prstGeom prst="rect">
            <a:avLst/>
          </a:prstGeom>
          <a:noFill/>
        </p:spPr>
        <p:txBody>
          <a:bodyPr wrap="none" rtlCol="0">
            <a:spAutoFit/>
          </a:bodyPr>
          <a:lstStyle/>
          <a:p>
            <a:pPr algn="ctr"/>
            <a:r>
              <a:rPr lang="ja-JP" altLang="en-US" sz="3600" dirty="0"/>
              <a:t>粗トール油蒸留予熱工程の化学反応汚れの解析と</a:t>
            </a:r>
            <a:endParaRPr lang="en-US" altLang="ja-JP" sz="3600" dirty="0"/>
          </a:p>
          <a:p>
            <a:pPr algn="ctr"/>
            <a:r>
              <a:rPr lang="ja-JP" altLang="en-US" sz="3600" dirty="0"/>
              <a:t>管側伝熱促進素子</a:t>
            </a:r>
            <a:r>
              <a:rPr lang="en-US" altLang="ja-JP" sz="3600" dirty="0"/>
              <a:t>hiTRAN</a:t>
            </a:r>
            <a:r>
              <a:rPr lang="ja-JP" altLang="en-US" sz="3600" dirty="0"/>
              <a:t>による汚れ抑制</a:t>
            </a:r>
            <a:endParaRPr lang="en-US" altLang="ja-JP" sz="3600" dirty="0"/>
          </a:p>
        </p:txBody>
      </p:sp>
      <p:pic>
        <p:nvPicPr>
          <p:cNvPr id="7" name="h0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439716" y="267704"/>
            <a:ext cx="487363" cy="487363"/>
          </a:xfrm>
          <a:prstGeom prst="rect">
            <a:avLst/>
          </a:prstGeom>
        </p:spPr>
      </p:pic>
    </p:spTree>
    <p:extLst>
      <p:ext uri="{BB962C8B-B14F-4D97-AF65-F5344CB8AC3E}">
        <p14:creationId xmlns:p14="http://schemas.microsoft.com/office/powerpoint/2010/main" val="2885884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400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201583"/>
            <a:ext cx="9533351" cy="1325563"/>
          </a:xfrm>
        </p:spPr>
        <p:txBody>
          <a:bodyPr>
            <a:normAutofit/>
          </a:bodyPr>
          <a:lstStyle/>
          <a:p>
            <a:pPr algn="r"/>
            <a:r>
              <a:rPr kumimoji="1" lang="en-US" altLang="ja-JP" sz="3600" dirty="0"/>
              <a:t>hiTRAN</a:t>
            </a:r>
            <a:r>
              <a:rPr kumimoji="1" lang="ja-JP" altLang="en-US" sz="3600" dirty="0"/>
              <a:t>による汚れ速度の低下（提案）</a:t>
            </a:r>
          </a:p>
        </p:txBody>
      </p:sp>
      <p:sp>
        <p:nvSpPr>
          <p:cNvPr id="4" name="正方形/長方形 3"/>
          <p:cNvSpPr/>
          <p:nvPr/>
        </p:nvSpPr>
        <p:spPr>
          <a:xfrm>
            <a:off x="2636014" y="1457623"/>
            <a:ext cx="6301725" cy="523220"/>
          </a:xfrm>
          <a:prstGeom prst="rect">
            <a:avLst/>
          </a:prstGeom>
        </p:spPr>
        <p:txBody>
          <a:bodyPr wrap="none">
            <a:spAutoFit/>
          </a:bodyPr>
          <a:lstStyle/>
          <a:p>
            <a:r>
              <a:rPr lang="ja-JP" altLang="ja-JP" sz="2800" dirty="0">
                <a:effectLst/>
                <a:latin typeface="+mn-ea"/>
                <a:cs typeface="Times New Roman" panose="02020603050405020304" pitchFamily="18" charset="0"/>
              </a:rPr>
              <a:t>非対称</a:t>
            </a:r>
            <a:r>
              <a:rPr lang="en-US" altLang="ja-JP" sz="2800" dirty="0">
                <a:effectLst/>
                <a:latin typeface="+mn-ea"/>
                <a:cs typeface="Times New Roman" panose="02020603050405020304" pitchFamily="18" charset="0"/>
              </a:rPr>
              <a:t>2</a:t>
            </a:r>
            <a:r>
              <a:rPr lang="ja-JP" altLang="ja-JP" sz="2800" dirty="0">
                <a:effectLst/>
                <a:latin typeface="+mn-ea"/>
                <a:cs typeface="Times New Roman" panose="02020603050405020304" pitchFamily="18" charset="0"/>
              </a:rPr>
              <a:t>パス管バンドルの構造</a:t>
            </a:r>
            <a:r>
              <a:rPr lang="ja-JP" altLang="en-US" sz="2800" dirty="0">
                <a:effectLst/>
                <a:latin typeface="+mn-ea"/>
                <a:cs typeface="Times New Roman" panose="02020603050405020304" pitchFamily="18" charset="0"/>
              </a:rPr>
              <a:t>とメリット</a:t>
            </a:r>
            <a:endParaRPr lang="ja-JP" altLang="en-US" sz="2800" dirty="0">
              <a:latin typeface="+mn-ea"/>
            </a:endParaRPr>
          </a:p>
        </p:txBody>
      </p:sp>
      <p:pic>
        <p:nvPicPr>
          <p:cNvPr id="5" name="図 4"/>
          <p:cNvPicPr/>
          <p:nvPr/>
        </p:nvPicPr>
        <p:blipFill>
          <a:blip r:embed="rId5" cstate="print">
            <a:extLst>
              <a:ext uri="{28A0092B-C50C-407E-A947-70E740481C1C}">
                <a14:useLocalDpi xmlns:a14="http://schemas.microsoft.com/office/drawing/2010/main" val="0"/>
              </a:ext>
            </a:extLst>
          </a:blip>
          <a:stretch>
            <a:fillRect/>
          </a:stretch>
        </p:blipFill>
        <p:spPr>
          <a:xfrm>
            <a:off x="1421069" y="3775512"/>
            <a:ext cx="2134870" cy="2287270"/>
          </a:xfrm>
          <a:prstGeom prst="rect">
            <a:avLst/>
          </a:prstGeom>
        </p:spPr>
      </p:pic>
      <p:pic>
        <p:nvPicPr>
          <p:cNvPr id="6" name="図 5"/>
          <p:cNvPicPr/>
          <p:nvPr/>
        </p:nvPicPr>
        <p:blipFill>
          <a:blip r:embed="rId6" cstate="print"/>
          <a:stretch>
            <a:fillRect/>
          </a:stretch>
        </p:blipFill>
        <p:spPr>
          <a:xfrm>
            <a:off x="4198332" y="3805400"/>
            <a:ext cx="6724363" cy="2257381"/>
          </a:xfrm>
          <a:prstGeom prst="rect">
            <a:avLst/>
          </a:prstGeom>
        </p:spPr>
      </p:pic>
      <p:sp>
        <p:nvSpPr>
          <p:cNvPr id="7" name="テキスト ボックス 6"/>
          <p:cNvSpPr txBox="1"/>
          <p:nvPr/>
        </p:nvSpPr>
        <p:spPr>
          <a:xfrm>
            <a:off x="7741085" y="6050071"/>
            <a:ext cx="2074607" cy="400110"/>
          </a:xfrm>
          <a:prstGeom prst="rect">
            <a:avLst/>
          </a:prstGeom>
          <a:noFill/>
        </p:spPr>
        <p:txBody>
          <a:bodyPr wrap="none" rtlCol="0">
            <a:spAutoFit/>
          </a:bodyPr>
          <a:lstStyle/>
          <a:p>
            <a:r>
              <a:rPr kumimoji="1" lang="ja-JP" altLang="en-US" sz="2000" dirty="0"/>
              <a:t>特開</a:t>
            </a:r>
            <a:r>
              <a:rPr kumimoji="1" lang="en-US" altLang="ja-JP" sz="2000" dirty="0"/>
              <a:t>2017-120149</a:t>
            </a:r>
            <a:endParaRPr kumimoji="1" lang="ja-JP" altLang="en-US" sz="2000" dirty="0"/>
          </a:p>
        </p:txBody>
      </p:sp>
      <p:sp>
        <p:nvSpPr>
          <p:cNvPr id="8" name="テキスト ボックス 7"/>
          <p:cNvSpPr txBox="1"/>
          <p:nvPr/>
        </p:nvSpPr>
        <p:spPr>
          <a:xfrm>
            <a:off x="6154632" y="4335690"/>
            <a:ext cx="2451312" cy="369332"/>
          </a:xfrm>
          <a:prstGeom prst="rect">
            <a:avLst/>
          </a:prstGeom>
          <a:noFill/>
        </p:spPr>
        <p:txBody>
          <a:bodyPr wrap="none" rtlCol="0">
            <a:spAutoFit/>
          </a:bodyPr>
          <a:lstStyle/>
          <a:p>
            <a:r>
              <a:rPr kumimoji="1" lang="ja-JP" altLang="en-US" dirty="0"/>
              <a:t>または最低密度</a:t>
            </a:r>
            <a:r>
              <a:rPr kumimoji="1" lang="en-US" altLang="ja-JP" dirty="0"/>
              <a:t>hiTRAN</a:t>
            </a:r>
            <a:endParaRPr kumimoji="1" lang="ja-JP" altLang="en-US" dirty="0"/>
          </a:p>
        </p:txBody>
      </p:sp>
      <p:sp>
        <p:nvSpPr>
          <p:cNvPr id="10" name="テキスト ボックス 9"/>
          <p:cNvSpPr txBox="1"/>
          <p:nvPr/>
        </p:nvSpPr>
        <p:spPr>
          <a:xfrm>
            <a:off x="6699496" y="4859669"/>
            <a:ext cx="1802096" cy="369332"/>
          </a:xfrm>
          <a:prstGeom prst="rect">
            <a:avLst/>
          </a:prstGeom>
          <a:noFill/>
        </p:spPr>
        <p:txBody>
          <a:bodyPr wrap="none" rtlCol="0">
            <a:spAutoFit/>
          </a:bodyPr>
          <a:lstStyle/>
          <a:p>
            <a:r>
              <a:rPr kumimoji="1" lang="ja-JP" altLang="en-US" dirty="0"/>
              <a:t>最高密度</a:t>
            </a:r>
            <a:r>
              <a:rPr kumimoji="1" lang="en-US" altLang="ja-JP" dirty="0"/>
              <a:t>hiTRAN</a:t>
            </a:r>
            <a:endParaRPr kumimoji="1" lang="ja-JP" altLang="en-US" dirty="0"/>
          </a:p>
        </p:txBody>
      </p:sp>
      <p:sp>
        <p:nvSpPr>
          <p:cNvPr id="11" name="テキスト ボックス 10"/>
          <p:cNvSpPr txBox="1"/>
          <p:nvPr/>
        </p:nvSpPr>
        <p:spPr>
          <a:xfrm>
            <a:off x="2488504" y="2284853"/>
            <a:ext cx="6487673" cy="1015663"/>
          </a:xfrm>
          <a:prstGeom prst="rect">
            <a:avLst/>
          </a:prstGeom>
          <a:noFill/>
        </p:spPr>
        <p:txBody>
          <a:bodyPr wrap="none" rtlCol="0">
            <a:spAutoFit/>
          </a:bodyPr>
          <a:lstStyle/>
          <a:p>
            <a:r>
              <a:rPr kumimoji="1" lang="ja-JP" altLang="en-US" sz="2000" b="1" dirty="0"/>
              <a:t>１）既設の配管改造が不要、熱交頭部のパスレーンの改造</a:t>
            </a:r>
            <a:endParaRPr kumimoji="1" lang="en-US" altLang="ja-JP" sz="2000" b="1" dirty="0"/>
          </a:p>
          <a:p>
            <a:r>
              <a:rPr lang="ja-JP" altLang="en-US" sz="2000" b="1" dirty="0"/>
              <a:t>２）最高密度の</a:t>
            </a:r>
            <a:r>
              <a:rPr lang="en-US" altLang="ja-JP" sz="2000" b="1" dirty="0"/>
              <a:t>hiTRAN</a:t>
            </a:r>
            <a:r>
              <a:rPr lang="ja-JP" altLang="en-US" sz="2000" b="1" dirty="0"/>
              <a:t>を</a:t>
            </a:r>
            <a:r>
              <a:rPr lang="en-US" altLang="ja-JP" sz="2000" b="1" dirty="0"/>
              <a:t>1st</a:t>
            </a:r>
            <a:r>
              <a:rPr lang="ja-JP" altLang="en-US" sz="2000" b="1" dirty="0"/>
              <a:t>パスに使用し、圧損を低下</a:t>
            </a:r>
            <a:endParaRPr lang="en-US" altLang="ja-JP" sz="2000" b="1" dirty="0"/>
          </a:p>
          <a:p>
            <a:r>
              <a:rPr kumimoji="1" lang="ja-JP" altLang="en-US" sz="2000" b="1" dirty="0"/>
              <a:t>３）得られた設計余裕分を胴側（熱媒体油）に温度低下に</a:t>
            </a:r>
          </a:p>
        </p:txBody>
      </p:sp>
      <p:pic>
        <p:nvPicPr>
          <p:cNvPr id="3" name="CCm0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679013" y="377001"/>
            <a:ext cx="487363" cy="487363"/>
          </a:xfrm>
          <a:prstGeom prst="rect">
            <a:avLst/>
          </a:prstGeom>
        </p:spPr>
      </p:pic>
    </p:spTree>
    <p:extLst>
      <p:ext uri="{BB962C8B-B14F-4D97-AF65-F5344CB8AC3E}">
        <p14:creationId xmlns:p14="http://schemas.microsoft.com/office/powerpoint/2010/main" val="3901967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15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1740908" y="467023"/>
            <a:ext cx="9273693" cy="707886"/>
          </a:xfrm>
          <a:prstGeom prst="rect">
            <a:avLst/>
          </a:prstGeom>
        </p:spPr>
        <p:txBody>
          <a:bodyPr wrap="none">
            <a:spAutoFit/>
          </a:bodyPr>
          <a:lstStyle/>
          <a:p>
            <a:r>
              <a:rPr lang="ja-JP" altLang="ja-JP" sz="4000" dirty="0">
                <a:effectLst/>
                <a:latin typeface="+mn-ea"/>
                <a:cs typeface="Times New Roman" panose="02020603050405020304" pitchFamily="18" charset="0"/>
              </a:rPr>
              <a:t>非対称</a:t>
            </a:r>
            <a:r>
              <a:rPr lang="en-US" altLang="ja-JP" sz="4000" dirty="0">
                <a:effectLst/>
                <a:latin typeface="+mn-ea"/>
                <a:cs typeface="Times New Roman" panose="02020603050405020304" pitchFamily="18" charset="0"/>
              </a:rPr>
              <a:t>2</a:t>
            </a:r>
            <a:r>
              <a:rPr lang="ja-JP" altLang="ja-JP" sz="4000" dirty="0">
                <a:effectLst/>
                <a:latin typeface="+mn-ea"/>
                <a:cs typeface="Times New Roman" panose="02020603050405020304" pitchFamily="18" charset="0"/>
              </a:rPr>
              <a:t>パス管バンドルの</a:t>
            </a:r>
            <a:r>
              <a:rPr lang="ja-JP" altLang="en-US" sz="4000" dirty="0">
                <a:effectLst/>
                <a:latin typeface="+mn-ea"/>
                <a:cs typeface="Times New Roman" panose="02020603050405020304" pitchFamily="18" charset="0"/>
              </a:rPr>
              <a:t>圧力</a:t>
            </a:r>
            <a:r>
              <a:rPr lang="ja-JP" altLang="en-US" sz="4000" dirty="0">
                <a:latin typeface="+mn-ea"/>
                <a:cs typeface="Times New Roman" panose="02020603050405020304" pitchFamily="18" charset="0"/>
              </a:rPr>
              <a:t>損失と</a:t>
            </a:r>
            <a:r>
              <a:rPr lang="en-US" altLang="ja-JP" sz="4000" dirty="0">
                <a:latin typeface="+mn-ea"/>
                <a:cs typeface="Times New Roman" panose="02020603050405020304" pitchFamily="18" charset="0"/>
              </a:rPr>
              <a:t>Duty</a:t>
            </a:r>
            <a:endParaRPr lang="ja-JP" altLang="en-US" sz="4000" dirty="0">
              <a:latin typeface="+mn-ea"/>
            </a:endParaRPr>
          </a:p>
        </p:txBody>
      </p:sp>
      <p:sp>
        <p:nvSpPr>
          <p:cNvPr id="5" name="正方形/長方形 4"/>
          <p:cNvSpPr/>
          <p:nvPr/>
        </p:nvSpPr>
        <p:spPr>
          <a:xfrm rot="16036119">
            <a:off x="934483" y="5773574"/>
            <a:ext cx="1011290" cy="553998"/>
          </a:xfrm>
          <a:prstGeom prst="rect">
            <a:avLst/>
          </a:prstGeom>
        </p:spPr>
        <p:txBody>
          <a:bodyPr wrap="square">
            <a:spAutoFit/>
          </a:bodyPr>
          <a:lstStyle/>
          <a:p>
            <a:r>
              <a:rPr lang="en-US" altLang="ja-JP" sz="1200" dirty="0"/>
              <a:t>10</a:t>
            </a:r>
            <a:r>
              <a:rPr lang="ja-JP" altLang="en-US" sz="1200" dirty="0"/>
              <a:t>パス</a:t>
            </a:r>
            <a:r>
              <a:rPr lang="en-US" altLang="ja-JP" dirty="0"/>
              <a:t>Empty</a:t>
            </a:r>
            <a:endParaRPr lang="ja-JP" altLang="en-US" dirty="0"/>
          </a:p>
        </p:txBody>
      </p:sp>
      <p:graphicFrame>
        <p:nvGraphicFramePr>
          <p:cNvPr id="6" name="グラフ 5"/>
          <p:cNvGraphicFramePr>
            <a:graphicFrameLocks/>
          </p:cNvGraphicFramePr>
          <p:nvPr>
            <p:extLst>
              <p:ext uri="{D42A27DB-BD31-4B8C-83A1-F6EECF244321}">
                <p14:modId xmlns:p14="http://schemas.microsoft.com/office/powerpoint/2010/main" val="3468815149"/>
              </p:ext>
            </p:extLst>
          </p:nvPr>
        </p:nvGraphicFramePr>
        <p:xfrm>
          <a:off x="6472407" y="1788715"/>
          <a:ext cx="4842940" cy="4374591"/>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7" name="グラフ 6"/>
          <p:cNvGraphicFramePr>
            <a:graphicFrameLocks/>
          </p:cNvGraphicFramePr>
          <p:nvPr>
            <p:extLst>
              <p:ext uri="{D42A27DB-BD31-4B8C-83A1-F6EECF244321}">
                <p14:modId xmlns:p14="http://schemas.microsoft.com/office/powerpoint/2010/main" val="2533911687"/>
              </p:ext>
            </p:extLst>
          </p:nvPr>
        </p:nvGraphicFramePr>
        <p:xfrm>
          <a:off x="528180" y="1174909"/>
          <a:ext cx="5283897" cy="5526622"/>
        </p:xfrm>
        <a:graphic>
          <a:graphicData uri="http://schemas.openxmlformats.org/drawingml/2006/chart">
            <c:chart xmlns:c="http://schemas.openxmlformats.org/drawingml/2006/chart" xmlns:r="http://schemas.openxmlformats.org/officeDocument/2006/relationships" r:id="rId6"/>
          </a:graphicData>
        </a:graphic>
      </p:graphicFrame>
      <p:pic>
        <p:nvPicPr>
          <p:cNvPr id="8" name="CCm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071665" y="223341"/>
            <a:ext cx="487363" cy="487363"/>
          </a:xfrm>
          <a:prstGeom prst="rect">
            <a:avLst/>
          </a:prstGeom>
        </p:spPr>
      </p:pic>
    </p:spTree>
    <p:extLst>
      <p:ext uri="{BB962C8B-B14F-4D97-AF65-F5344CB8AC3E}">
        <p14:creationId xmlns:p14="http://schemas.microsoft.com/office/powerpoint/2010/main" val="240076120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3467" fill="hold"/>
                                        <p:tgtEl>
                                          <p:spTgt spid="8"/>
                                        </p:tgtEl>
                                      </p:cBhvr>
                                    </p:cmd>
                                  </p:childTnLst>
                                </p:cTn>
                              </p:par>
                            </p:childTnLst>
                          </p:cTn>
                        </p:par>
                      </p:childTnLst>
                    </p:cTn>
                  </p:par>
                </p:childTnLst>
              </p:cTn>
              <p:nextCondLst>
                <p:cond evt="onClick" delay="0">
                  <p:tgtEl>
                    <p:spTgt spid="8"/>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p:cNvPicPr>
            <a:picLocks noChangeAspect="1"/>
          </p:cNvPicPr>
          <p:nvPr/>
        </p:nvPicPr>
        <p:blipFill>
          <a:blip r:embed="rId5"/>
          <a:stretch>
            <a:fillRect/>
          </a:stretch>
        </p:blipFill>
        <p:spPr>
          <a:xfrm>
            <a:off x="1262657" y="2163194"/>
            <a:ext cx="9514286" cy="2952381"/>
          </a:xfrm>
          <a:prstGeom prst="rect">
            <a:avLst/>
          </a:prstGeom>
        </p:spPr>
      </p:pic>
      <p:sp>
        <p:nvSpPr>
          <p:cNvPr id="6" name="テキスト ボックス 5"/>
          <p:cNvSpPr txBox="1"/>
          <p:nvPr/>
        </p:nvSpPr>
        <p:spPr>
          <a:xfrm>
            <a:off x="3291364" y="371873"/>
            <a:ext cx="4801314" cy="707886"/>
          </a:xfrm>
          <a:prstGeom prst="rect">
            <a:avLst/>
          </a:prstGeom>
          <a:noFill/>
        </p:spPr>
        <p:txBody>
          <a:bodyPr wrap="none" rtlCol="0">
            <a:spAutoFit/>
          </a:bodyPr>
          <a:lstStyle/>
          <a:p>
            <a:r>
              <a:rPr kumimoji="1" lang="ja-JP" altLang="en-US" sz="4000" dirty="0"/>
              <a:t>管側境膜温度の変化</a:t>
            </a:r>
          </a:p>
        </p:txBody>
      </p:sp>
      <p:sp>
        <p:nvSpPr>
          <p:cNvPr id="7" name="テキスト ボックス 6"/>
          <p:cNvSpPr txBox="1"/>
          <p:nvPr/>
        </p:nvSpPr>
        <p:spPr>
          <a:xfrm>
            <a:off x="1600200" y="5307299"/>
            <a:ext cx="2164375" cy="954107"/>
          </a:xfrm>
          <a:prstGeom prst="rect">
            <a:avLst/>
          </a:prstGeom>
          <a:noFill/>
        </p:spPr>
        <p:txBody>
          <a:bodyPr wrap="none" rtlCol="0">
            <a:spAutoFit/>
          </a:bodyPr>
          <a:lstStyle/>
          <a:p>
            <a:r>
              <a:rPr kumimoji="1" lang="en-US" altLang="ja-JP" sz="2800" dirty="0"/>
              <a:t>Empty10</a:t>
            </a:r>
            <a:r>
              <a:rPr kumimoji="1" lang="ja-JP" altLang="en-US" sz="2800" dirty="0"/>
              <a:t>パス</a:t>
            </a:r>
            <a:endParaRPr kumimoji="1" lang="en-US" altLang="ja-JP" sz="2800" dirty="0"/>
          </a:p>
          <a:p>
            <a:r>
              <a:rPr lang="ja-JP" altLang="en-US" sz="2800" dirty="0"/>
              <a:t>胴側　</a:t>
            </a:r>
            <a:r>
              <a:rPr lang="en-US" altLang="ja-JP" sz="2800" dirty="0"/>
              <a:t>312℃</a:t>
            </a:r>
            <a:endParaRPr kumimoji="1" lang="ja-JP" altLang="en-US" sz="2800" dirty="0"/>
          </a:p>
        </p:txBody>
      </p:sp>
      <p:sp>
        <p:nvSpPr>
          <p:cNvPr id="9" name="テキスト ボックス 8"/>
          <p:cNvSpPr txBox="1"/>
          <p:nvPr/>
        </p:nvSpPr>
        <p:spPr>
          <a:xfrm>
            <a:off x="1844040" y="3093720"/>
            <a:ext cx="2525050" cy="369332"/>
          </a:xfrm>
          <a:prstGeom prst="rect">
            <a:avLst/>
          </a:prstGeom>
          <a:noFill/>
        </p:spPr>
        <p:txBody>
          <a:bodyPr wrap="none" rtlCol="0">
            <a:spAutoFit/>
          </a:bodyPr>
          <a:lstStyle/>
          <a:p>
            <a:r>
              <a:rPr kumimoji="1" lang="ja-JP" altLang="en-US" b="1" dirty="0"/>
              <a:t>管側境膜温度　</a:t>
            </a:r>
            <a:r>
              <a:rPr kumimoji="1" lang="en-US" altLang="ja-JP" b="1" dirty="0"/>
              <a:t>233</a:t>
            </a:r>
            <a:r>
              <a:rPr kumimoji="1" lang="ja-JP" altLang="en-US" b="1" dirty="0"/>
              <a:t>℃→</a:t>
            </a:r>
          </a:p>
        </p:txBody>
      </p:sp>
      <p:sp>
        <p:nvSpPr>
          <p:cNvPr id="10" name="テキスト ボックス 9"/>
          <p:cNvSpPr txBox="1"/>
          <p:nvPr/>
        </p:nvSpPr>
        <p:spPr>
          <a:xfrm>
            <a:off x="4905589" y="3093720"/>
            <a:ext cx="2525050" cy="369332"/>
          </a:xfrm>
          <a:prstGeom prst="rect">
            <a:avLst/>
          </a:prstGeom>
          <a:noFill/>
        </p:spPr>
        <p:txBody>
          <a:bodyPr wrap="none" rtlCol="0">
            <a:spAutoFit/>
          </a:bodyPr>
          <a:lstStyle/>
          <a:p>
            <a:r>
              <a:rPr kumimoji="1" lang="ja-JP" altLang="en-US" b="1" dirty="0"/>
              <a:t>管側境膜温度　</a:t>
            </a:r>
            <a:r>
              <a:rPr kumimoji="1" lang="en-US" altLang="ja-JP" b="1" dirty="0"/>
              <a:t>232</a:t>
            </a:r>
            <a:r>
              <a:rPr kumimoji="1" lang="ja-JP" altLang="en-US" b="1" dirty="0"/>
              <a:t>℃→</a:t>
            </a:r>
          </a:p>
        </p:txBody>
      </p:sp>
      <p:sp>
        <p:nvSpPr>
          <p:cNvPr id="13" name="テキスト ボックス 12"/>
          <p:cNvSpPr txBox="1"/>
          <p:nvPr/>
        </p:nvSpPr>
        <p:spPr>
          <a:xfrm>
            <a:off x="7967138" y="3308865"/>
            <a:ext cx="2525050" cy="369332"/>
          </a:xfrm>
          <a:prstGeom prst="rect">
            <a:avLst/>
          </a:prstGeom>
          <a:noFill/>
        </p:spPr>
        <p:txBody>
          <a:bodyPr wrap="none" rtlCol="0">
            <a:spAutoFit/>
          </a:bodyPr>
          <a:lstStyle/>
          <a:p>
            <a:r>
              <a:rPr kumimoji="1" lang="ja-JP" altLang="en-US" b="1" dirty="0"/>
              <a:t>管側境膜温度　</a:t>
            </a:r>
            <a:r>
              <a:rPr kumimoji="1" lang="en-US" altLang="ja-JP" b="1" dirty="0"/>
              <a:t>225</a:t>
            </a:r>
            <a:r>
              <a:rPr kumimoji="1" lang="ja-JP" altLang="en-US" b="1" dirty="0"/>
              <a:t>℃→</a:t>
            </a:r>
          </a:p>
        </p:txBody>
      </p:sp>
      <p:sp>
        <p:nvSpPr>
          <p:cNvPr id="14" name="テキスト ボックス 13"/>
          <p:cNvSpPr txBox="1"/>
          <p:nvPr/>
        </p:nvSpPr>
        <p:spPr>
          <a:xfrm>
            <a:off x="4679848" y="5122329"/>
            <a:ext cx="2127505" cy="1384995"/>
          </a:xfrm>
          <a:prstGeom prst="rect">
            <a:avLst/>
          </a:prstGeom>
          <a:noFill/>
        </p:spPr>
        <p:txBody>
          <a:bodyPr wrap="none" rtlCol="0">
            <a:spAutoFit/>
          </a:bodyPr>
          <a:lstStyle/>
          <a:p>
            <a:r>
              <a:rPr kumimoji="1" lang="en-US" altLang="ja-JP" sz="2800" dirty="0"/>
              <a:t>hiTRAN</a:t>
            </a:r>
          </a:p>
          <a:p>
            <a:r>
              <a:rPr kumimoji="1" lang="ja-JP" altLang="en-US" sz="2800" dirty="0"/>
              <a:t>非対称</a:t>
            </a:r>
            <a:r>
              <a:rPr kumimoji="1" lang="en-US" altLang="ja-JP" sz="2800" dirty="0"/>
              <a:t>2</a:t>
            </a:r>
            <a:r>
              <a:rPr kumimoji="1" lang="ja-JP" altLang="en-US" sz="2800" dirty="0"/>
              <a:t>パス</a:t>
            </a:r>
            <a:endParaRPr kumimoji="1" lang="en-US" altLang="ja-JP" sz="2800" dirty="0"/>
          </a:p>
          <a:p>
            <a:r>
              <a:rPr lang="ja-JP" altLang="en-US" sz="2800" dirty="0"/>
              <a:t>胴側　</a:t>
            </a:r>
            <a:r>
              <a:rPr lang="en-US" altLang="ja-JP" sz="2800" dirty="0"/>
              <a:t>312℃</a:t>
            </a:r>
            <a:endParaRPr kumimoji="1" lang="ja-JP" altLang="en-US" sz="2800" dirty="0"/>
          </a:p>
        </p:txBody>
      </p:sp>
      <p:sp>
        <p:nvSpPr>
          <p:cNvPr id="15" name="テキスト ボックス 14"/>
          <p:cNvSpPr txBox="1"/>
          <p:nvPr/>
        </p:nvSpPr>
        <p:spPr>
          <a:xfrm>
            <a:off x="7967138" y="5088070"/>
            <a:ext cx="2127505" cy="1384995"/>
          </a:xfrm>
          <a:prstGeom prst="rect">
            <a:avLst/>
          </a:prstGeom>
          <a:noFill/>
        </p:spPr>
        <p:txBody>
          <a:bodyPr wrap="none" rtlCol="0">
            <a:spAutoFit/>
          </a:bodyPr>
          <a:lstStyle/>
          <a:p>
            <a:r>
              <a:rPr kumimoji="1" lang="en-US" altLang="ja-JP" sz="2800" dirty="0"/>
              <a:t>hiTRAN</a:t>
            </a:r>
          </a:p>
          <a:p>
            <a:r>
              <a:rPr kumimoji="1" lang="ja-JP" altLang="en-US" sz="2800" dirty="0"/>
              <a:t>非対称</a:t>
            </a:r>
            <a:r>
              <a:rPr kumimoji="1" lang="en-US" altLang="ja-JP" sz="2800" dirty="0"/>
              <a:t>2</a:t>
            </a:r>
            <a:r>
              <a:rPr kumimoji="1" lang="ja-JP" altLang="en-US" sz="2800" dirty="0"/>
              <a:t>パス</a:t>
            </a:r>
            <a:endParaRPr kumimoji="1" lang="en-US" altLang="ja-JP" sz="2800" dirty="0"/>
          </a:p>
          <a:p>
            <a:r>
              <a:rPr lang="ja-JP" altLang="en-US" sz="2800" dirty="0"/>
              <a:t>胴側　</a:t>
            </a:r>
            <a:r>
              <a:rPr lang="en-US" altLang="ja-JP" sz="2800" dirty="0"/>
              <a:t>295℃</a:t>
            </a:r>
            <a:endParaRPr kumimoji="1" lang="ja-JP" altLang="en-US" sz="2800" dirty="0"/>
          </a:p>
        </p:txBody>
      </p:sp>
      <p:sp>
        <p:nvSpPr>
          <p:cNvPr id="16" name="テキスト ボックス 15"/>
          <p:cNvSpPr txBox="1"/>
          <p:nvPr/>
        </p:nvSpPr>
        <p:spPr>
          <a:xfrm>
            <a:off x="3291364" y="1362673"/>
            <a:ext cx="4597734" cy="707886"/>
          </a:xfrm>
          <a:prstGeom prst="rect">
            <a:avLst/>
          </a:prstGeom>
          <a:noFill/>
        </p:spPr>
        <p:txBody>
          <a:bodyPr wrap="none" rtlCol="0">
            <a:spAutoFit/>
          </a:bodyPr>
          <a:lstStyle/>
          <a:p>
            <a:r>
              <a:rPr kumimoji="1" lang="ja-JP" altLang="en-US" sz="2000" b="1" dirty="0"/>
              <a:t>アレニウスの式から</a:t>
            </a:r>
            <a:r>
              <a:rPr kumimoji="1" lang="en-US" altLang="ja-JP" sz="2000" b="1" dirty="0"/>
              <a:t>―10</a:t>
            </a:r>
            <a:r>
              <a:rPr kumimoji="1" lang="ja-JP" altLang="en-US" sz="2000" b="1" dirty="0"/>
              <a:t>℃で速度は半分</a:t>
            </a:r>
            <a:endParaRPr kumimoji="1" lang="en-US" altLang="ja-JP" sz="2000" b="1" dirty="0"/>
          </a:p>
          <a:p>
            <a:r>
              <a:rPr lang="en-US" altLang="ja-JP" sz="2000" b="1" dirty="0"/>
              <a:t>17</a:t>
            </a:r>
            <a:r>
              <a:rPr lang="ja-JP" altLang="en-US" sz="2000" b="1" dirty="0"/>
              <a:t>日稼働→→ →→ →→ →→</a:t>
            </a:r>
            <a:r>
              <a:rPr lang="en-US" altLang="ja-JP" sz="2000" b="1" dirty="0"/>
              <a:t>1</a:t>
            </a:r>
            <a:r>
              <a:rPr lang="ja-JP" altLang="en-US" sz="2000" b="1" dirty="0"/>
              <a:t>か月以上</a:t>
            </a:r>
            <a:endParaRPr kumimoji="1" lang="ja-JP" altLang="en-US" sz="2000" b="1" dirty="0"/>
          </a:p>
        </p:txBody>
      </p:sp>
      <p:pic>
        <p:nvPicPr>
          <p:cNvPr id="4" name="CCm1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534326" y="482134"/>
            <a:ext cx="487363" cy="487363"/>
          </a:xfrm>
          <a:prstGeom prst="rect">
            <a:avLst/>
          </a:prstGeom>
        </p:spPr>
      </p:pic>
    </p:spTree>
    <p:extLst>
      <p:ext uri="{BB962C8B-B14F-4D97-AF65-F5344CB8AC3E}">
        <p14:creationId xmlns:p14="http://schemas.microsoft.com/office/powerpoint/2010/main" val="3179808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537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3229743" y="173834"/>
            <a:ext cx="6320961" cy="707886"/>
          </a:xfrm>
          <a:prstGeom prst="rect">
            <a:avLst/>
          </a:prstGeom>
          <a:noFill/>
        </p:spPr>
        <p:txBody>
          <a:bodyPr wrap="none" rtlCol="0">
            <a:spAutoFit/>
          </a:bodyPr>
          <a:lstStyle/>
          <a:p>
            <a:r>
              <a:rPr kumimoji="1" lang="ja-JP" altLang="en-US" sz="4000" dirty="0"/>
              <a:t>高温の境膜温度暴露面積比</a:t>
            </a:r>
          </a:p>
        </p:txBody>
      </p:sp>
      <p:grpSp>
        <p:nvGrpSpPr>
          <p:cNvPr id="20" name="グループ化 19"/>
          <p:cNvGrpSpPr/>
          <p:nvPr/>
        </p:nvGrpSpPr>
        <p:grpSpPr>
          <a:xfrm>
            <a:off x="200170" y="1073418"/>
            <a:ext cx="10950898" cy="2952381"/>
            <a:chOff x="67634" y="3767647"/>
            <a:chExt cx="10950898" cy="2952381"/>
          </a:xfrm>
        </p:grpSpPr>
        <p:pic>
          <p:nvPicPr>
            <p:cNvPr id="5" name="図 4"/>
            <p:cNvPicPr>
              <a:picLocks noChangeAspect="1"/>
            </p:cNvPicPr>
            <p:nvPr/>
          </p:nvPicPr>
          <p:blipFill>
            <a:blip r:embed="rId5"/>
            <a:stretch>
              <a:fillRect/>
            </a:stretch>
          </p:blipFill>
          <p:spPr>
            <a:xfrm>
              <a:off x="1478071" y="3767647"/>
              <a:ext cx="9540461" cy="2952381"/>
            </a:xfrm>
            <a:prstGeom prst="rect">
              <a:avLst/>
            </a:prstGeom>
          </p:spPr>
        </p:pic>
        <p:sp>
          <p:nvSpPr>
            <p:cNvPr id="7" name="テキスト ボックス 6"/>
            <p:cNvSpPr txBox="1"/>
            <p:nvPr/>
          </p:nvSpPr>
          <p:spPr>
            <a:xfrm>
              <a:off x="3039778" y="5887961"/>
              <a:ext cx="1317092" cy="584775"/>
            </a:xfrm>
            <a:prstGeom prst="rect">
              <a:avLst/>
            </a:prstGeom>
            <a:noFill/>
          </p:spPr>
          <p:txBody>
            <a:bodyPr wrap="none" rtlCol="0">
              <a:spAutoFit/>
            </a:bodyPr>
            <a:lstStyle/>
            <a:p>
              <a:r>
                <a:rPr kumimoji="1" lang="en-US" altLang="ja-JP" sz="1600" dirty="0"/>
                <a:t>Empty10</a:t>
              </a:r>
              <a:r>
                <a:rPr kumimoji="1" lang="ja-JP" altLang="en-US" sz="1600" dirty="0"/>
                <a:t>パス</a:t>
              </a:r>
              <a:endParaRPr kumimoji="1" lang="en-US" altLang="ja-JP" sz="1600" dirty="0"/>
            </a:p>
            <a:p>
              <a:r>
                <a:rPr lang="ja-JP" altLang="en-US" sz="1600" dirty="0"/>
                <a:t>胴側　</a:t>
              </a:r>
              <a:r>
                <a:rPr lang="en-US" altLang="ja-JP" sz="1600" dirty="0"/>
                <a:t>312℃</a:t>
              </a:r>
              <a:endParaRPr kumimoji="1" lang="ja-JP" altLang="en-US" sz="1600" dirty="0"/>
            </a:p>
          </p:txBody>
        </p:sp>
        <p:sp>
          <p:nvSpPr>
            <p:cNvPr id="9" name="テキスト ボックス 8"/>
            <p:cNvSpPr txBox="1"/>
            <p:nvPr/>
          </p:nvSpPr>
          <p:spPr>
            <a:xfrm>
              <a:off x="1831821" y="4679855"/>
              <a:ext cx="2525050" cy="646331"/>
            </a:xfrm>
            <a:prstGeom prst="rect">
              <a:avLst/>
            </a:prstGeom>
            <a:noFill/>
          </p:spPr>
          <p:txBody>
            <a:bodyPr wrap="none" rtlCol="0">
              <a:spAutoFit/>
            </a:bodyPr>
            <a:lstStyle/>
            <a:p>
              <a:r>
                <a:rPr kumimoji="1" lang="ja-JP" altLang="en-US" b="1" dirty="0"/>
                <a:t>管側境膜温度　</a:t>
              </a:r>
              <a:r>
                <a:rPr kumimoji="1" lang="en-US" altLang="ja-JP" b="1" dirty="0"/>
                <a:t>233</a:t>
              </a:r>
              <a:r>
                <a:rPr kumimoji="1" lang="ja-JP" altLang="en-US" b="1" dirty="0"/>
                <a:t>℃→</a:t>
              </a:r>
              <a:endParaRPr kumimoji="1" lang="en-US" altLang="ja-JP" b="1" dirty="0"/>
            </a:p>
            <a:p>
              <a:r>
                <a:rPr lang="ja-JP" altLang="en-US" b="1" dirty="0"/>
                <a:t>　　　</a:t>
              </a:r>
              <a:r>
                <a:rPr lang="en-US" altLang="ja-JP" b="1" dirty="0"/>
                <a:t>230</a:t>
              </a:r>
              <a:r>
                <a:rPr lang="ja-JP" altLang="en-US" b="1" dirty="0"/>
                <a:t>℃↗</a:t>
              </a:r>
              <a:endParaRPr kumimoji="1" lang="ja-JP" altLang="en-US" b="1" dirty="0"/>
            </a:p>
          </p:txBody>
        </p:sp>
        <p:sp>
          <p:nvSpPr>
            <p:cNvPr id="10" name="テキスト ボックス 9"/>
            <p:cNvSpPr txBox="1"/>
            <p:nvPr/>
          </p:nvSpPr>
          <p:spPr>
            <a:xfrm>
              <a:off x="5116014" y="4728728"/>
              <a:ext cx="2525050" cy="646331"/>
            </a:xfrm>
            <a:prstGeom prst="rect">
              <a:avLst/>
            </a:prstGeom>
            <a:noFill/>
          </p:spPr>
          <p:txBody>
            <a:bodyPr wrap="none" rtlCol="0">
              <a:spAutoFit/>
            </a:bodyPr>
            <a:lstStyle/>
            <a:p>
              <a:r>
                <a:rPr kumimoji="1" lang="ja-JP" altLang="en-US" b="1" dirty="0"/>
                <a:t>管側境膜温度　</a:t>
              </a:r>
              <a:r>
                <a:rPr kumimoji="1" lang="en-US" altLang="ja-JP" b="1" dirty="0"/>
                <a:t>232</a:t>
              </a:r>
              <a:r>
                <a:rPr kumimoji="1" lang="ja-JP" altLang="en-US" b="1" dirty="0"/>
                <a:t>℃→</a:t>
              </a:r>
              <a:endParaRPr kumimoji="1" lang="en-US" altLang="ja-JP" b="1" dirty="0"/>
            </a:p>
            <a:p>
              <a:r>
                <a:rPr lang="ja-JP" altLang="en-US" b="1" dirty="0"/>
                <a:t>　　</a:t>
              </a:r>
              <a:r>
                <a:rPr lang="en-US" altLang="ja-JP" b="1" dirty="0"/>
                <a:t>230</a:t>
              </a:r>
              <a:r>
                <a:rPr lang="ja-JP" altLang="en-US" b="1" dirty="0"/>
                <a:t>℃↗</a:t>
              </a:r>
              <a:endParaRPr kumimoji="1" lang="ja-JP" altLang="en-US" b="1" dirty="0"/>
            </a:p>
          </p:txBody>
        </p:sp>
        <p:sp>
          <p:nvSpPr>
            <p:cNvPr id="13" name="テキスト ボックス 12"/>
            <p:cNvSpPr txBox="1"/>
            <p:nvPr/>
          </p:nvSpPr>
          <p:spPr>
            <a:xfrm>
              <a:off x="8165910" y="4913394"/>
              <a:ext cx="2525050" cy="369332"/>
            </a:xfrm>
            <a:prstGeom prst="rect">
              <a:avLst/>
            </a:prstGeom>
            <a:noFill/>
          </p:spPr>
          <p:txBody>
            <a:bodyPr wrap="none" rtlCol="0">
              <a:spAutoFit/>
            </a:bodyPr>
            <a:lstStyle/>
            <a:p>
              <a:r>
                <a:rPr kumimoji="1" lang="ja-JP" altLang="en-US" b="1" dirty="0"/>
                <a:t>管側境膜温度　</a:t>
              </a:r>
              <a:r>
                <a:rPr kumimoji="1" lang="en-US" altLang="ja-JP" b="1" dirty="0"/>
                <a:t>225</a:t>
              </a:r>
              <a:r>
                <a:rPr kumimoji="1" lang="ja-JP" altLang="en-US" b="1" dirty="0"/>
                <a:t>℃→</a:t>
              </a:r>
            </a:p>
          </p:txBody>
        </p:sp>
        <p:sp>
          <p:nvSpPr>
            <p:cNvPr id="14" name="テキスト ボックス 13"/>
            <p:cNvSpPr txBox="1"/>
            <p:nvPr/>
          </p:nvSpPr>
          <p:spPr>
            <a:xfrm>
              <a:off x="6315462" y="5493545"/>
              <a:ext cx="1295547" cy="830997"/>
            </a:xfrm>
            <a:prstGeom prst="rect">
              <a:avLst/>
            </a:prstGeom>
            <a:noFill/>
          </p:spPr>
          <p:txBody>
            <a:bodyPr wrap="none" rtlCol="0">
              <a:spAutoFit/>
            </a:bodyPr>
            <a:lstStyle/>
            <a:p>
              <a:r>
                <a:rPr kumimoji="1" lang="en-US" altLang="ja-JP" sz="1600" dirty="0"/>
                <a:t>hiTRAN</a:t>
              </a:r>
            </a:p>
            <a:p>
              <a:r>
                <a:rPr kumimoji="1" lang="ja-JP" altLang="en-US" sz="1600" dirty="0"/>
                <a:t>非対称</a:t>
              </a:r>
              <a:r>
                <a:rPr kumimoji="1" lang="en-US" altLang="ja-JP" sz="1600" dirty="0"/>
                <a:t>2</a:t>
              </a:r>
              <a:r>
                <a:rPr kumimoji="1" lang="ja-JP" altLang="en-US" sz="1600" dirty="0"/>
                <a:t>パス</a:t>
              </a:r>
              <a:endParaRPr kumimoji="1" lang="en-US" altLang="ja-JP" sz="1600" dirty="0"/>
            </a:p>
            <a:p>
              <a:r>
                <a:rPr lang="ja-JP" altLang="en-US" sz="1600" dirty="0"/>
                <a:t>胴側　</a:t>
              </a:r>
              <a:r>
                <a:rPr lang="en-US" altLang="ja-JP" sz="1600" dirty="0"/>
                <a:t>312℃</a:t>
              </a:r>
              <a:endParaRPr kumimoji="1" lang="ja-JP" altLang="en-US" sz="1600" dirty="0"/>
            </a:p>
          </p:txBody>
        </p:sp>
        <p:sp>
          <p:nvSpPr>
            <p:cNvPr id="15" name="テキスト ボックス 14"/>
            <p:cNvSpPr txBox="1"/>
            <p:nvPr/>
          </p:nvSpPr>
          <p:spPr>
            <a:xfrm>
              <a:off x="9581351" y="5512216"/>
              <a:ext cx="1295547" cy="830997"/>
            </a:xfrm>
            <a:prstGeom prst="rect">
              <a:avLst/>
            </a:prstGeom>
            <a:noFill/>
          </p:spPr>
          <p:txBody>
            <a:bodyPr wrap="none" rtlCol="0">
              <a:spAutoFit/>
            </a:bodyPr>
            <a:lstStyle/>
            <a:p>
              <a:r>
                <a:rPr kumimoji="1" lang="en-US" altLang="ja-JP" sz="1600" dirty="0"/>
                <a:t>hiTRAN</a:t>
              </a:r>
            </a:p>
            <a:p>
              <a:r>
                <a:rPr kumimoji="1" lang="ja-JP" altLang="en-US" sz="1600" dirty="0"/>
                <a:t>非対称</a:t>
              </a:r>
              <a:r>
                <a:rPr kumimoji="1" lang="en-US" altLang="ja-JP" sz="1600" dirty="0"/>
                <a:t>2</a:t>
              </a:r>
              <a:r>
                <a:rPr kumimoji="1" lang="ja-JP" altLang="en-US" sz="1600" dirty="0"/>
                <a:t>パス</a:t>
              </a:r>
              <a:endParaRPr kumimoji="1" lang="en-US" altLang="ja-JP" sz="1600" dirty="0"/>
            </a:p>
            <a:p>
              <a:r>
                <a:rPr lang="ja-JP" altLang="en-US" sz="1600" dirty="0"/>
                <a:t>胴側　</a:t>
              </a:r>
              <a:r>
                <a:rPr lang="en-US" altLang="ja-JP" sz="1600" dirty="0"/>
                <a:t>295℃</a:t>
              </a:r>
              <a:endParaRPr kumimoji="1" lang="ja-JP" altLang="en-US" sz="1600" dirty="0"/>
            </a:p>
          </p:txBody>
        </p:sp>
        <p:sp>
          <p:nvSpPr>
            <p:cNvPr id="2" name="テキスト ボックス 1"/>
            <p:cNvSpPr txBox="1"/>
            <p:nvPr/>
          </p:nvSpPr>
          <p:spPr>
            <a:xfrm>
              <a:off x="67634" y="5851971"/>
              <a:ext cx="1436612" cy="646331"/>
            </a:xfrm>
            <a:prstGeom prst="rect">
              <a:avLst/>
            </a:prstGeom>
            <a:noFill/>
          </p:spPr>
          <p:txBody>
            <a:bodyPr wrap="none" rtlCol="0">
              <a:spAutoFit/>
            </a:bodyPr>
            <a:lstStyle/>
            <a:p>
              <a:r>
                <a:rPr kumimoji="1" lang="ja-JP" altLang="en-US" dirty="0"/>
                <a:t>境膜温度</a:t>
              </a:r>
              <a:endParaRPr kumimoji="1" lang="en-US" altLang="ja-JP" dirty="0"/>
            </a:p>
            <a:p>
              <a:r>
                <a:rPr lang="ja-JP" altLang="en-US" dirty="0"/>
                <a:t>入口</a:t>
              </a:r>
              <a:r>
                <a:rPr lang="en-US" altLang="ja-JP" dirty="0"/>
                <a:t>180℃</a:t>
              </a:r>
              <a:r>
                <a:rPr kumimoji="1" lang="ja-JP" altLang="en-US" dirty="0"/>
                <a:t>→</a:t>
              </a:r>
            </a:p>
          </p:txBody>
        </p:sp>
        <p:sp>
          <p:nvSpPr>
            <p:cNvPr id="17" name="テキスト ボックス 16"/>
            <p:cNvSpPr txBox="1"/>
            <p:nvPr/>
          </p:nvSpPr>
          <p:spPr>
            <a:xfrm>
              <a:off x="67634" y="5312233"/>
              <a:ext cx="1476686" cy="646331"/>
            </a:xfrm>
            <a:prstGeom prst="rect">
              <a:avLst/>
            </a:prstGeom>
            <a:noFill/>
          </p:spPr>
          <p:txBody>
            <a:bodyPr wrap="none" rtlCol="0">
              <a:spAutoFit/>
            </a:bodyPr>
            <a:lstStyle/>
            <a:p>
              <a:r>
                <a:rPr kumimoji="1" lang="ja-JP" altLang="en-US" dirty="0"/>
                <a:t>境膜温度</a:t>
              </a:r>
              <a:endParaRPr kumimoji="1" lang="en-US" altLang="ja-JP" dirty="0"/>
            </a:p>
            <a:p>
              <a:r>
                <a:rPr lang="ja-JP" altLang="en-US" dirty="0"/>
                <a:t>入口</a:t>
              </a:r>
              <a:r>
                <a:rPr lang="en-US" altLang="ja-JP" dirty="0"/>
                <a:t>200℃</a:t>
              </a:r>
              <a:r>
                <a:rPr kumimoji="1" lang="ja-JP" altLang="en-US" dirty="0"/>
                <a:t>→</a:t>
              </a:r>
            </a:p>
          </p:txBody>
        </p:sp>
        <p:sp>
          <p:nvSpPr>
            <p:cNvPr id="3" name="対角する 2 つの角を丸めた四角形 2"/>
            <p:cNvSpPr/>
            <p:nvPr/>
          </p:nvSpPr>
          <p:spPr>
            <a:xfrm>
              <a:off x="1390389" y="4907586"/>
              <a:ext cx="9628143" cy="864774"/>
            </a:xfrm>
            <a:prstGeom prst="round2DiagRect">
              <a:avLst/>
            </a:prstGeom>
            <a:solidFill>
              <a:schemeClr val="accent2">
                <a:lumMod val="75000"/>
                <a:alpha val="3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aphicFrame>
        <p:nvGraphicFramePr>
          <p:cNvPr id="19" name="表 18"/>
          <p:cNvGraphicFramePr>
            <a:graphicFrameLocks noGrp="1"/>
          </p:cNvGraphicFramePr>
          <p:nvPr>
            <p:extLst>
              <p:ext uri="{D42A27DB-BD31-4B8C-83A1-F6EECF244321}">
                <p14:modId xmlns:p14="http://schemas.microsoft.com/office/powerpoint/2010/main" val="1859922789"/>
              </p:ext>
            </p:extLst>
          </p:nvPr>
        </p:nvGraphicFramePr>
        <p:xfrm>
          <a:off x="1473147" y="4949609"/>
          <a:ext cx="9726455" cy="1854200"/>
        </p:xfrm>
        <a:graphic>
          <a:graphicData uri="http://schemas.openxmlformats.org/drawingml/2006/table">
            <a:tbl>
              <a:tblPr firstRow="1" bandRow="1">
                <a:tableStyleId>{5C22544A-7EE6-4342-B048-85BDC9FD1C3A}</a:tableStyleId>
              </a:tblPr>
              <a:tblGrid>
                <a:gridCol w="1540577">
                  <a:extLst>
                    <a:ext uri="{9D8B030D-6E8A-4147-A177-3AD203B41FA5}">
                      <a16:colId xmlns:a16="http://schemas.microsoft.com/office/drawing/2014/main" val="20000"/>
                    </a:ext>
                  </a:extLst>
                </a:gridCol>
                <a:gridCol w="620857">
                  <a:extLst>
                    <a:ext uri="{9D8B030D-6E8A-4147-A177-3AD203B41FA5}">
                      <a16:colId xmlns:a16="http://schemas.microsoft.com/office/drawing/2014/main" val="20001"/>
                    </a:ext>
                  </a:extLst>
                </a:gridCol>
                <a:gridCol w="1080717">
                  <a:extLst>
                    <a:ext uri="{9D8B030D-6E8A-4147-A177-3AD203B41FA5}">
                      <a16:colId xmlns:a16="http://schemas.microsoft.com/office/drawing/2014/main" val="20002"/>
                    </a:ext>
                  </a:extLst>
                </a:gridCol>
                <a:gridCol w="1080717">
                  <a:extLst>
                    <a:ext uri="{9D8B030D-6E8A-4147-A177-3AD203B41FA5}">
                      <a16:colId xmlns:a16="http://schemas.microsoft.com/office/drawing/2014/main" val="20003"/>
                    </a:ext>
                  </a:extLst>
                </a:gridCol>
                <a:gridCol w="1201110">
                  <a:extLst>
                    <a:ext uri="{9D8B030D-6E8A-4147-A177-3AD203B41FA5}">
                      <a16:colId xmlns:a16="http://schemas.microsoft.com/office/drawing/2014/main" val="20004"/>
                    </a:ext>
                  </a:extLst>
                </a:gridCol>
                <a:gridCol w="960326">
                  <a:extLst>
                    <a:ext uri="{9D8B030D-6E8A-4147-A177-3AD203B41FA5}">
                      <a16:colId xmlns:a16="http://schemas.microsoft.com/office/drawing/2014/main" val="20005"/>
                    </a:ext>
                  </a:extLst>
                </a:gridCol>
                <a:gridCol w="1080717">
                  <a:extLst>
                    <a:ext uri="{9D8B030D-6E8A-4147-A177-3AD203B41FA5}">
                      <a16:colId xmlns:a16="http://schemas.microsoft.com/office/drawing/2014/main" val="20006"/>
                    </a:ext>
                  </a:extLst>
                </a:gridCol>
                <a:gridCol w="1080717">
                  <a:extLst>
                    <a:ext uri="{9D8B030D-6E8A-4147-A177-3AD203B41FA5}">
                      <a16:colId xmlns:a16="http://schemas.microsoft.com/office/drawing/2014/main" val="20007"/>
                    </a:ext>
                  </a:extLst>
                </a:gridCol>
                <a:gridCol w="1080717">
                  <a:extLst>
                    <a:ext uri="{9D8B030D-6E8A-4147-A177-3AD203B41FA5}">
                      <a16:colId xmlns:a16="http://schemas.microsoft.com/office/drawing/2014/main" val="20008"/>
                    </a:ext>
                  </a:extLst>
                </a:gridCol>
              </a:tblGrid>
              <a:tr h="370840">
                <a:tc rowSpan="2">
                  <a:txBody>
                    <a:bodyPr/>
                    <a:lstStyle/>
                    <a:p>
                      <a:r>
                        <a:rPr kumimoji="1" lang="ja-JP" altLang="en-US" dirty="0"/>
                        <a:t>温度以上の管長</a:t>
                      </a:r>
                      <a:endParaRPr kumimoji="1" lang="en-US" altLang="ja-JP" dirty="0"/>
                    </a:p>
                  </a:txBody>
                  <a:tcPr/>
                </a:tc>
                <a:tc gridSpan="4">
                  <a:txBody>
                    <a:bodyPr/>
                    <a:lstStyle/>
                    <a:p>
                      <a:r>
                        <a:rPr kumimoji="1" lang="en-US" altLang="ja-JP" dirty="0"/>
                        <a:t>10</a:t>
                      </a:r>
                      <a:r>
                        <a:rPr kumimoji="1" lang="ja-JP" altLang="en-US" dirty="0"/>
                        <a:t>パスバンドル（</a:t>
                      </a:r>
                      <a:r>
                        <a:rPr kumimoji="1" lang="en-US" altLang="ja-JP" dirty="0"/>
                        <a:t>600m=6×10</a:t>
                      </a:r>
                      <a:r>
                        <a:rPr kumimoji="1" lang="ja-JP" altLang="en-US" dirty="0"/>
                        <a:t>本</a:t>
                      </a:r>
                      <a:r>
                        <a:rPr kumimoji="1" lang="en-US" altLang="ja-JP" dirty="0"/>
                        <a:t>×10P)</a:t>
                      </a:r>
                      <a:endParaRPr kumimoji="1" lang="ja-JP" altLang="en-US" dirty="0"/>
                    </a:p>
                  </a:txBody>
                  <a:tcPr/>
                </a:tc>
                <a:tc hMerge="1">
                  <a:txBody>
                    <a:bodyPr/>
                    <a:lstStyle/>
                    <a:p>
                      <a:endParaRPr kumimoji="1" lang="ja-JP" altLang="en-US" dirty="0"/>
                    </a:p>
                  </a:txBody>
                  <a:tcPr/>
                </a:tc>
                <a:tc hMerge="1">
                  <a:txBody>
                    <a:bodyPr/>
                    <a:lstStyle/>
                    <a:p>
                      <a:endParaRPr kumimoji="1" lang="ja-JP" altLang="en-US" dirty="0"/>
                    </a:p>
                  </a:txBody>
                  <a:tcPr/>
                </a:tc>
                <a:tc hMerge="1">
                  <a:txBody>
                    <a:bodyPr/>
                    <a:lstStyle/>
                    <a:p>
                      <a:endParaRPr kumimoji="1" lang="ja-JP" altLang="en-US" dirty="0"/>
                    </a:p>
                  </a:txBody>
                  <a:tcPr/>
                </a:tc>
                <a:tc gridSpan="4">
                  <a:txBody>
                    <a:bodyPr/>
                    <a:lstStyle/>
                    <a:p>
                      <a:r>
                        <a:rPr kumimoji="1" lang="ja-JP" altLang="en-US" dirty="0"/>
                        <a:t>非対称</a:t>
                      </a:r>
                      <a:r>
                        <a:rPr kumimoji="1" lang="en-US" altLang="ja-JP" dirty="0"/>
                        <a:t>2</a:t>
                      </a:r>
                      <a:r>
                        <a:rPr kumimoji="1" lang="ja-JP" altLang="en-US" dirty="0"/>
                        <a:t>パスバンドル（</a:t>
                      </a:r>
                      <a:r>
                        <a:rPr kumimoji="1" lang="en-US" altLang="ja-JP" dirty="0"/>
                        <a:t>90/10</a:t>
                      </a:r>
                      <a:r>
                        <a:rPr kumimoji="1" lang="ja-JP" altLang="en-US" dirty="0"/>
                        <a:t>）</a:t>
                      </a:r>
                      <a:r>
                        <a:rPr kumimoji="1" lang="en-US" altLang="ja-JP" dirty="0"/>
                        <a:t>hiTRAN</a:t>
                      </a:r>
                      <a:endParaRPr kumimoji="1" lang="ja-JP" altLang="en-US" dirty="0"/>
                    </a:p>
                  </a:txBody>
                  <a:tcPr/>
                </a:tc>
                <a:tc hMerge="1">
                  <a:txBody>
                    <a:bodyPr/>
                    <a:lstStyle/>
                    <a:p>
                      <a:endParaRPr kumimoji="1" lang="ja-JP" altLang="en-US" dirty="0"/>
                    </a:p>
                  </a:txBody>
                  <a:tcPr/>
                </a:tc>
                <a:tc hMerge="1">
                  <a:txBody>
                    <a:bodyPr/>
                    <a:lstStyle/>
                    <a:p>
                      <a:endParaRPr kumimoji="1" lang="ja-JP" altLang="en-US" dirty="0"/>
                    </a:p>
                  </a:txBody>
                  <a:tcPr/>
                </a:tc>
                <a:tc hMerge="1">
                  <a:txBody>
                    <a:bodyPr/>
                    <a:lstStyle/>
                    <a:p>
                      <a:endParaRPr kumimoji="1" lang="ja-JP" altLang="en-US" dirty="0"/>
                    </a:p>
                  </a:txBody>
                  <a:tcPr/>
                </a:tc>
                <a:extLst>
                  <a:ext uri="{0D108BD9-81ED-4DB2-BD59-A6C34878D82A}">
                    <a16:rowId xmlns:a16="http://schemas.microsoft.com/office/drawing/2014/main" val="10000"/>
                  </a:ext>
                </a:extLst>
              </a:tr>
              <a:tr h="370840">
                <a:tc vMerge="1">
                  <a:txBody>
                    <a:bodyPr/>
                    <a:lstStyle/>
                    <a:p>
                      <a:endParaRPr lang="ja-JP" altLang="en-US" dirty="0"/>
                    </a:p>
                  </a:txBody>
                  <a:tcPr/>
                </a:tc>
                <a:tc>
                  <a:txBody>
                    <a:bodyPr/>
                    <a:lstStyle/>
                    <a:p>
                      <a:r>
                        <a:rPr lang="ja-JP" altLang="en-US" dirty="0"/>
                        <a:t>パス</a:t>
                      </a:r>
                    </a:p>
                  </a:txBody>
                  <a:tcPr/>
                </a:tc>
                <a:tc>
                  <a:txBody>
                    <a:bodyPr/>
                    <a:lstStyle/>
                    <a:p>
                      <a:r>
                        <a:rPr lang="ja-JP" altLang="en-US" dirty="0"/>
                        <a:t>パス長さ</a:t>
                      </a:r>
                    </a:p>
                  </a:txBody>
                  <a:tcPr/>
                </a:tc>
                <a:tc>
                  <a:txBody>
                    <a:bodyPr/>
                    <a:lstStyle/>
                    <a:p>
                      <a:r>
                        <a:rPr lang="ja-JP" altLang="en-US" dirty="0"/>
                        <a:t>全管長さ</a:t>
                      </a:r>
                    </a:p>
                  </a:txBody>
                  <a:tcPr/>
                </a:tc>
                <a:tc>
                  <a:txBody>
                    <a:bodyPr/>
                    <a:lstStyle/>
                    <a:p>
                      <a:r>
                        <a:rPr lang="ja-JP" altLang="en-US" dirty="0"/>
                        <a:t>面積</a:t>
                      </a:r>
                      <a:r>
                        <a:rPr lang="en-US" altLang="ja-JP" dirty="0"/>
                        <a:t>%</a:t>
                      </a:r>
                      <a:endParaRPr lang="ja-JP" altLang="en-US" dirty="0"/>
                    </a:p>
                  </a:txBody>
                  <a:tcPr>
                    <a:solidFill>
                      <a:schemeClr val="accent2">
                        <a:lumMod val="20000"/>
                        <a:lumOff val="80000"/>
                      </a:schemeClr>
                    </a:solidFill>
                  </a:tcPr>
                </a:tc>
                <a:tc>
                  <a:txBody>
                    <a:bodyPr/>
                    <a:lstStyle/>
                    <a:p>
                      <a:r>
                        <a:rPr lang="ja-JP" altLang="en-US" dirty="0"/>
                        <a:t>本数</a:t>
                      </a:r>
                    </a:p>
                  </a:txBody>
                  <a:tcPr/>
                </a:tc>
                <a:tc>
                  <a:txBody>
                    <a:bodyPr/>
                    <a:lstStyle/>
                    <a:p>
                      <a:r>
                        <a:rPr lang="en-US" altLang="ja-JP" dirty="0"/>
                        <a:t>1</a:t>
                      </a:r>
                      <a:r>
                        <a:rPr lang="ja-JP" altLang="en-US" dirty="0"/>
                        <a:t>パス目</a:t>
                      </a:r>
                    </a:p>
                  </a:txBody>
                  <a:tcPr/>
                </a:tc>
                <a:tc>
                  <a:txBody>
                    <a:bodyPr/>
                    <a:lstStyle/>
                    <a:p>
                      <a:r>
                        <a:rPr lang="en-US" altLang="ja-JP" dirty="0"/>
                        <a:t>1+2</a:t>
                      </a:r>
                      <a:r>
                        <a:rPr lang="ja-JP" altLang="en-US" dirty="0"/>
                        <a:t>パス</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dirty="0"/>
                        <a:t>面積</a:t>
                      </a:r>
                      <a:r>
                        <a:rPr lang="en-US" altLang="ja-JP" dirty="0"/>
                        <a:t>%</a:t>
                      </a:r>
                      <a:endParaRPr lang="ja-JP" altLang="en-US" dirty="0"/>
                    </a:p>
                  </a:txBody>
                  <a:tcPr>
                    <a:solidFill>
                      <a:schemeClr val="accent2">
                        <a:lumMod val="60000"/>
                        <a:lumOff val="40000"/>
                      </a:schemeClr>
                    </a:solidFill>
                  </a:tcPr>
                </a:tc>
                <a:extLst>
                  <a:ext uri="{0D108BD9-81ED-4DB2-BD59-A6C34878D82A}">
                    <a16:rowId xmlns:a16="http://schemas.microsoft.com/office/drawing/2014/main" val="10001"/>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dirty="0"/>
                        <a:t>200℃</a:t>
                      </a:r>
                      <a:r>
                        <a:rPr lang="ja-JP" altLang="en-US" dirty="0"/>
                        <a:t>以上</a:t>
                      </a:r>
                    </a:p>
                  </a:txBody>
                  <a:tcPr/>
                </a:tc>
                <a:tc>
                  <a:txBody>
                    <a:bodyPr/>
                    <a:lstStyle/>
                    <a:p>
                      <a:r>
                        <a:rPr kumimoji="1" lang="en-US" altLang="ja-JP" dirty="0"/>
                        <a:t>6</a:t>
                      </a:r>
                      <a:endParaRPr kumimoji="1" lang="ja-JP" altLang="en-US" dirty="0"/>
                    </a:p>
                  </a:txBody>
                  <a:tcPr/>
                </a:tc>
                <a:tc>
                  <a:txBody>
                    <a:bodyPr/>
                    <a:lstStyle/>
                    <a:p>
                      <a:r>
                        <a:rPr kumimoji="1" lang="en-US" altLang="ja-JP" dirty="0"/>
                        <a:t>360</a:t>
                      </a:r>
                      <a:endParaRPr kumimoji="1" lang="ja-JP" altLang="en-US" dirty="0"/>
                    </a:p>
                  </a:txBody>
                  <a:tcPr/>
                </a:tc>
                <a:tc>
                  <a:txBody>
                    <a:bodyPr/>
                    <a:lstStyle/>
                    <a:p>
                      <a:r>
                        <a:rPr kumimoji="1" lang="en-US" altLang="ja-JP" dirty="0"/>
                        <a:t>470</a:t>
                      </a:r>
                      <a:endParaRPr kumimoji="1" lang="ja-JP" altLang="en-US" dirty="0"/>
                    </a:p>
                  </a:txBody>
                  <a:tcPr/>
                </a:tc>
                <a:tc>
                  <a:txBody>
                    <a:bodyPr/>
                    <a:lstStyle/>
                    <a:p>
                      <a:r>
                        <a:rPr kumimoji="1" lang="en-US" altLang="ja-JP" dirty="0"/>
                        <a:t>78%</a:t>
                      </a:r>
                      <a:endParaRPr kumimoji="1" lang="ja-JP" altLang="en-US" dirty="0"/>
                    </a:p>
                  </a:txBody>
                  <a:tcPr>
                    <a:solidFill>
                      <a:schemeClr val="accent2">
                        <a:lumMod val="20000"/>
                        <a:lumOff val="80000"/>
                      </a:schemeClr>
                    </a:solidFill>
                  </a:tcPr>
                </a:tc>
                <a:tc>
                  <a:txBody>
                    <a:bodyPr/>
                    <a:lstStyle/>
                    <a:p>
                      <a:r>
                        <a:rPr kumimoji="1" lang="en-US" altLang="ja-JP" dirty="0"/>
                        <a:t>90/10</a:t>
                      </a:r>
                      <a:endParaRPr kumimoji="1" lang="ja-JP" altLang="en-US" dirty="0"/>
                    </a:p>
                  </a:txBody>
                  <a:tcPr/>
                </a:tc>
                <a:tc>
                  <a:txBody>
                    <a:bodyPr/>
                    <a:lstStyle/>
                    <a:p>
                      <a:r>
                        <a:rPr kumimoji="1" lang="en-US" altLang="ja-JP" dirty="0"/>
                        <a:t>297</a:t>
                      </a:r>
                      <a:endParaRPr kumimoji="1" lang="ja-JP" altLang="en-US" dirty="0"/>
                    </a:p>
                  </a:txBody>
                  <a:tcPr/>
                </a:tc>
                <a:tc>
                  <a:txBody>
                    <a:bodyPr/>
                    <a:lstStyle/>
                    <a:p>
                      <a:r>
                        <a:rPr kumimoji="1" lang="en-US" altLang="ja-JP" dirty="0"/>
                        <a:t>357</a:t>
                      </a:r>
                      <a:endParaRPr kumimoji="1" lang="ja-JP" altLang="en-US" dirty="0"/>
                    </a:p>
                  </a:txBody>
                  <a:tcPr/>
                </a:tc>
                <a:tc>
                  <a:txBody>
                    <a:bodyPr/>
                    <a:lstStyle/>
                    <a:p>
                      <a:r>
                        <a:rPr kumimoji="1" lang="en-US" altLang="ja-JP" dirty="0"/>
                        <a:t>60%</a:t>
                      </a:r>
                      <a:endParaRPr kumimoji="1" lang="ja-JP" altLang="en-US" dirty="0"/>
                    </a:p>
                  </a:txBody>
                  <a:tcPr>
                    <a:solidFill>
                      <a:schemeClr val="accent2">
                        <a:lumMod val="60000"/>
                        <a:lumOff val="40000"/>
                      </a:schemeClr>
                    </a:solidFill>
                  </a:tcPr>
                </a:tc>
                <a:extLst>
                  <a:ext uri="{0D108BD9-81ED-4DB2-BD59-A6C34878D82A}">
                    <a16:rowId xmlns:a16="http://schemas.microsoft.com/office/drawing/2014/main" val="10002"/>
                  </a:ext>
                </a:extLst>
              </a:tr>
              <a:tr h="370840">
                <a:tc>
                  <a:txBody>
                    <a:bodyPr/>
                    <a:lstStyle/>
                    <a:p>
                      <a:r>
                        <a:rPr kumimoji="1" lang="en-US" altLang="ja-JP" dirty="0"/>
                        <a:t>210</a:t>
                      </a:r>
                      <a:r>
                        <a:rPr kumimoji="1" lang="ja-JP" altLang="en-US" dirty="0"/>
                        <a:t>℃以上</a:t>
                      </a:r>
                    </a:p>
                  </a:txBody>
                  <a:tcPr/>
                </a:tc>
                <a:tc>
                  <a:txBody>
                    <a:bodyPr/>
                    <a:lstStyle/>
                    <a:p>
                      <a:r>
                        <a:rPr kumimoji="1" lang="en-US" altLang="ja-JP" dirty="0"/>
                        <a:t>5</a:t>
                      </a:r>
                      <a:endParaRPr kumimoji="1" lang="ja-JP" altLang="en-US" dirty="0"/>
                    </a:p>
                  </a:txBody>
                  <a:tcPr/>
                </a:tc>
                <a:tc>
                  <a:txBody>
                    <a:bodyPr/>
                    <a:lstStyle/>
                    <a:p>
                      <a:r>
                        <a:rPr kumimoji="1" lang="en-US" altLang="ja-JP" dirty="0"/>
                        <a:t>300</a:t>
                      </a:r>
                      <a:endParaRPr kumimoji="1" lang="ja-JP" altLang="en-US" dirty="0"/>
                    </a:p>
                  </a:txBody>
                  <a:tcPr/>
                </a:tc>
                <a:tc>
                  <a:txBody>
                    <a:bodyPr/>
                    <a:lstStyle/>
                    <a:p>
                      <a:r>
                        <a:rPr kumimoji="1" lang="en-US" altLang="ja-JP" dirty="0"/>
                        <a:t>344</a:t>
                      </a:r>
                      <a:endParaRPr kumimoji="1" lang="ja-JP" altLang="en-US" dirty="0"/>
                    </a:p>
                  </a:txBody>
                  <a:tcPr/>
                </a:tc>
                <a:tc>
                  <a:txBody>
                    <a:bodyPr/>
                    <a:lstStyle/>
                    <a:p>
                      <a:r>
                        <a:rPr kumimoji="1" lang="en-US" altLang="ja-JP" dirty="0"/>
                        <a:t>57%</a:t>
                      </a:r>
                      <a:endParaRPr kumimoji="1" lang="ja-JP" altLang="en-US" dirty="0"/>
                    </a:p>
                  </a:txBody>
                  <a:tcPr>
                    <a:solidFill>
                      <a:schemeClr val="accent2">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dirty="0"/>
                        <a:t>90/10</a:t>
                      </a:r>
                      <a:endParaRPr kumimoji="1" lang="ja-JP" altLang="en-US" dirty="0"/>
                    </a:p>
                  </a:txBody>
                  <a:tcPr/>
                </a:tc>
                <a:tc>
                  <a:txBody>
                    <a:bodyPr/>
                    <a:lstStyle/>
                    <a:p>
                      <a:r>
                        <a:rPr kumimoji="1" lang="en-US" altLang="ja-JP" dirty="0"/>
                        <a:t>207</a:t>
                      </a:r>
                      <a:endParaRPr kumimoji="1" lang="ja-JP" altLang="en-US" dirty="0"/>
                    </a:p>
                  </a:txBody>
                  <a:tcPr/>
                </a:tc>
                <a:tc>
                  <a:txBody>
                    <a:bodyPr/>
                    <a:lstStyle/>
                    <a:p>
                      <a:r>
                        <a:rPr kumimoji="1" lang="en-US" altLang="ja-JP" dirty="0"/>
                        <a:t>267</a:t>
                      </a:r>
                      <a:endParaRPr kumimoji="1" lang="ja-JP" altLang="en-US" dirty="0"/>
                    </a:p>
                  </a:txBody>
                  <a:tcPr/>
                </a:tc>
                <a:tc>
                  <a:txBody>
                    <a:bodyPr/>
                    <a:lstStyle/>
                    <a:p>
                      <a:r>
                        <a:rPr kumimoji="1" lang="en-US" altLang="ja-JP" dirty="0"/>
                        <a:t>45%</a:t>
                      </a:r>
                      <a:endParaRPr kumimoji="1" lang="ja-JP" altLang="en-US" dirty="0"/>
                    </a:p>
                  </a:txBody>
                  <a:tcPr>
                    <a:solidFill>
                      <a:schemeClr val="accent2">
                        <a:lumMod val="60000"/>
                        <a:lumOff val="40000"/>
                      </a:schemeClr>
                    </a:solidFill>
                  </a:tcPr>
                </a:tc>
                <a:extLst>
                  <a:ext uri="{0D108BD9-81ED-4DB2-BD59-A6C34878D82A}">
                    <a16:rowId xmlns:a16="http://schemas.microsoft.com/office/drawing/2014/main" val="10003"/>
                  </a:ext>
                </a:extLst>
              </a:tr>
              <a:tr h="370840">
                <a:tc>
                  <a:txBody>
                    <a:bodyPr/>
                    <a:lstStyle/>
                    <a:p>
                      <a:r>
                        <a:rPr kumimoji="1" lang="en-US" altLang="ja-JP" dirty="0"/>
                        <a:t>220</a:t>
                      </a:r>
                      <a:r>
                        <a:rPr kumimoji="1" lang="ja-JP" altLang="en-US" dirty="0"/>
                        <a:t>℃以上</a:t>
                      </a:r>
                    </a:p>
                  </a:txBody>
                  <a:tcPr/>
                </a:tc>
                <a:tc>
                  <a:txBody>
                    <a:bodyPr/>
                    <a:lstStyle/>
                    <a:p>
                      <a:r>
                        <a:rPr kumimoji="1" lang="en-US" altLang="ja-JP" dirty="0"/>
                        <a:t>3</a:t>
                      </a:r>
                      <a:endParaRPr kumimoji="1" lang="ja-JP" altLang="en-US" dirty="0"/>
                    </a:p>
                  </a:txBody>
                  <a:tcPr/>
                </a:tc>
                <a:tc>
                  <a:txBody>
                    <a:bodyPr/>
                    <a:lstStyle/>
                    <a:p>
                      <a:r>
                        <a:rPr kumimoji="1" lang="en-US" altLang="ja-JP" dirty="0"/>
                        <a:t>180</a:t>
                      </a:r>
                      <a:endParaRPr kumimoji="1" lang="ja-JP" altLang="en-US" dirty="0"/>
                    </a:p>
                  </a:txBody>
                  <a:tcPr/>
                </a:tc>
                <a:tc>
                  <a:txBody>
                    <a:bodyPr/>
                    <a:lstStyle/>
                    <a:p>
                      <a:r>
                        <a:rPr kumimoji="1" lang="en-US" altLang="ja-JP" dirty="0"/>
                        <a:t>230</a:t>
                      </a:r>
                      <a:endParaRPr kumimoji="1" lang="ja-JP" altLang="en-US" dirty="0"/>
                    </a:p>
                  </a:txBody>
                  <a:tcPr/>
                </a:tc>
                <a:tc>
                  <a:txBody>
                    <a:bodyPr/>
                    <a:lstStyle/>
                    <a:p>
                      <a:r>
                        <a:rPr kumimoji="1" lang="en-US" altLang="ja-JP" dirty="0"/>
                        <a:t>38%</a:t>
                      </a:r>
                      <a:endParaRPr kumimoji="1" lang="ja-JP" altLang="en-US" dirty="0"/>
                    </a:p>
                  </a:txBody>
                  <a:tcPr>
                    <a:solidFill>
                      <a:schemeClr val="accent2">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dirty="0"/>
                        <a:t>90/10</a:t>
                      </a:r>
                      <a:endParaRPr kumimoji="1" lang="ja-JP" altLang="en-US" dirty="0"/>
                    </a:p>
                  </a:txBody>
                  <a:tcPr/>
                </a:tc>
                <a:tc>
                  <a:txBody>
                    <a:bodyPr/>
                    <a:lstStyle/>
                    <a:p>
                      <a:r>
                        <a:rPr kumimoji="1" lang="en-US" altLang="ja-JP" dirty="0"/>
                        <a:t>135</a:t>
                      </a:r>
                      <a:endParaRPr kumimoji="1" lang="ja-JP" altLang="en-US" dirty="0"/>
                    </a:p>
                  </a:txBody>
                  <a:tcPr/>
                </a:tc>
                <a:tc>
                  <a:txBody>
                    <a:bodyPr/>
                    <a:lstStyle/>
                    <a:p>
                      <a:r>
                        <a:rPr kumimoji="1" lang="en-US" altLang="ja-JP" dirty="0"/>
                        <a:t>195</a:t>
                      </a:r>
                      <a:endParaRPr kumimoji="1" lang="ja-JP" altLang="en-US" dirty="0"/>
                    </a:p>
                  </a:txBody>
                  <a:tcPr/>
                </a:tc>
                <a:tc>
                  <a:txBody>
                    <a:bodyPr/>
                    <a:lstStyle/>
                    <a:p>
                      <a:r>
                        <a:rPr kumimoji="1" lang="en-US" altLang="ja-JP" dirty="0"/>
                        <a:t>33%</a:t>
                      </a:r>
                      <a:endParaRPr kumimoji="1" lang="ja-JP" altLang="en-US" dirty="0"/>
                    </a:p>
                  </a:txBody>
                  <a:tcPr>
                    <a:solidFill>
                      <a:schemeClr val="accent2">
                        <a:lumMod val="60000"/>
                        <a:lumOff val="40000"/>
                      </a:schemeClr>
                    </a:solidFill>
                  </a:tcPr>
                </a:tc>
                <a:extLst>
                  <a:ext uri="{0D108BD9-81ED-4DB2-BD59-A6C34878D82A}">
                    <a16:rowId xmlns:a16="http://schemas.microsoft.com/office/drawing/2014/main" val="10004"/>
                  </a:ext>
                </a:extLst>
              </a:tr>
            </a:tbl>
          </a:graphicData>
        </a:graphic>
      </p:graphicFrame>
      <p:sp>
        <p:nvSpPr>
          <p:cNvPr id="21" name="テキスト ボックス 20"/>
          <p:cNvSpPr txBox="1"/>
          <p:nvPr/>
        </p:nvSpPr>
        <p:spPr>
          <a:xfrm>
            <a:off x="8765874" y="1338121"/>
            <a:ext cx="1569660" cy="369332"/>
          </a:xfrm>
          <a:prstGeom prst="rect">
            <a:avLst/>
          </a:prstGeom>
          <a:noFill/>
        </p:spPr>
        <p:txBody>
          <a:bodyPr wrap="none" rtlCol="0">
            <a:spAutoFit/>
          </a:bodyPr>
          <a:lstStyle/>
          <a:p>
            <a:r>
              <a:rPr kumimoji="1" lang="ja-JP" altLang="en-US" dirty="0"/>
              <a:t>胴側温度低下</a:t>
            </a:r>
          </a:p>
        </p:txBody>
      </p:sp>
      <p:sp>
        <p:nvSpPr>
          <p:cNvPr id="22" name="テキスト ボックス 21"/>
          <p:cNvSpPr txBox="1"/>
          <p:nvPr/>
        </p:nvSpPr>
        <p:spPr>
          <a:xfrm>
            <a:off x="5239795" y="1313882"/>
            <a:ext cx="2287806" cy="369332"/>
          </a:xfrm>
          <a:prstGeom prst="rect">
            <a:avLst/>
          </a:prstGeom>
          <a:noFill/>
        </p:spPr>
        <p:txBody>
          <a:bodyPr wrap="none" rtlCol="0">
            <a:spAutoFit/>
          </a:bodyPr>
          <a:lstStyle/>
          <a:p>
            <a:r>
              <a:rPr kumimoji="1" lang="ja-JP" altLang="en-US" dirty="0"/>
              <a:t>非対称</a:t>
            </a:r>
            <a:r>
              <a:rPr kumimoji="1" lang="en-US" altLang="ja-JP" dirty="0"/>
              <a:t>2</a:t>
            </a:r>
            <a:r>
              <a:rPr kumimoji="1" lang="ja-JP" altLang="en-US" dirty="0"/>
              <a:t>パスバンドル</a:t>
            </a:r>
          </a:p>
        </p:txBody>
      </p:sp>
      <p:sp>
        <p:nvSpPr>
          <p:cNvPr id="23" name="テキスト ボックス 22"/>
          <p:cNvSpPr txBox="1"/>
          <p:nvPr/>
        </p:nvSpPr>
        <p:spPr>
          <a:xfrm>
            <a:off x="1828359" y="1257121"/>
            <a:ext cx="1701107" cy="646331"/>
          </a:xfrm>
          <a:prstGeom prst="rect">
            <a:avLst/>
          </a:prstGeom>
          <a:noFill/>
        </p:spPr>
        <p:txBody>
          <a:bodyPr wrap="none" rtlCol="0">
            <a:spAutoFit/>
          </a:bodyPr>
          <a:lstStyle/>
          <a:p>
            <a:r>
              <a:rPr kumimoji="1" lang="en-US" altLang="ja-JP" dirty="0"/>
              <a:t>10</a:t>
            </a:r>
            <a:r>
              <a:rPr kumimoji="1" lang="ja-JP" altLang="en-US" dirty="0"/>
              <a:t>パスバンドル</a:t>
            </a:r>
            <a:endParaRPr kumimoji="1" lang="en-US" altLang="ja-JP" dirty="0"/>
          </a:p>
          <a:p>
            <a:r>
              <a:rPr lang="ja-JP" altLang="en-US" dirty="0"/>
              <a:t>汚れ</a:t>
            </a:r>
            <a:r>
              <a:rPr lang="en-US" altLang="ja-JP" dirty="0"/>
              <a:t>:0.0026</a:t>
            </a:r>
            <a:endParaRPr kumimoji="1" lang="ja-JP" altLang="en-US" dirty="0"/>
          </a:p>
        </p:txBody>
      </p:sp>
      <p:sp>
        <p:nvSpPr>
          <p:cNvPr id="24" name="テキスト ボックス 23"/>
          <p:cNvSpPr txBox="1"/>
          <p:nvPr/>
        </p:nvSpPr>
        <p:spPr>
          <a:xfrm>
            <a:off x="1376205" y="4196351"/>
            <a:ext cx="8598829" cy="646331"/>
          </a:xfrm>
          <a:prstGeom prst="rect">
            <a:avLst/>
          </a:prstGeom>
          <a:noFill/>
        </p:spPr>
        <p:txBody>
          <a:bodyPr wrap="none" rtlCol="0">
            <a:spAutoFit/>
          </a:bodyPr>
          <a:lstStyle/>
          <a:p>
            <a:r>
              <a:rPr kumimoji="1" lang="ja-JP" altLang="en-US" dirty="0"/>
              <a:t>管の以下に示す温度以上に晒される管の全長さを全長さで除して、暴露面積を求める。</a:t>
            </a:r>
            <a:endParaRPr kumimoji="1" lang="en-US" altLang="ja-JP" dirty="0"/>
          </a:p>
          <a:p>
            <a:r>
              <a:rPr lang="ja-JP" altLang="en-US" dirty="0"/>
              <a:t>＊非対称</a:t>
            </a:r>
            <a:r>
              <a:rPr lang="en-US" altLang="ja-JP" dirty="0"/>
              <a:t>2</a:t>
            </a:r>
            <a:r>
              <a:rPr lang="ja-JP" altLang="en-US" dirty="0"/>
              <a:t>パスバンドルの方が</a:t>
            </a:r>
            <a:r>
              <a:rPr lang="en-US" altLang="ja-JP" dirty="0"/>
              <a:t>10</a:t>
            </a:r>
            <a:r>
              <a:rPr lang="ja-JP" altLang="en-US" dirty="0"/>
              <a:t>パスより、晒される面積比が小さい。</a:t>
            </a:r>
            <a:endParaRPr kumimoji="1" lang="ja-JP" altLang="en-US" dirty="0"/>
          </a:p>
        </p:txBody>
      </p:sp>
      <p:pic>
        <p:nvPicPr>
          <p:cNvPr id="25" name="h01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009434" y="394357"/>
            <a:ext cx="487363" cy="487363"/>
          </a:xfrm>
          <a:prstGeom prst="rect">
            <a:avLst/>
          </a:prstGeom>
        </p:spPr>
      </p:pic>
    </p:spTree>
    <p:extLst>
      <p:ext uri="{BB962C8B-B14F-4D97-AF65-F5344CB8AC3E}">
        <p14:creationId xmlns:p14="http://schemas.microsoft.com/office/powerpoint/2010/main" val="2987601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4609" fill="hold"/>
                                        <p:tgtEl>
                                          <p:spTgt spid="2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591887" y="302130"/>
            <a:ext cx="7491608" cy="699587"/>
          </a:xfrm>
        </p:spPr>
        <p:txBody>
          <a:bodyPr>
            <a:normAutofit fontScale="90000"/>
          </a:bodyPr>
          <a:lstStyle/>
          <a:p>
            <a:r>
              <a:rPr kumimoji="1" lang="ja-JP" altLang="en-US" sz="3600" dirty="0"/>
              <a:t>壁面温度の温度クロスと</a:t>
            </a:r>
            <a:r>
              <a:rPr lang="ja-JP" altLang="en-US" sz="3600" dirty="0"/>
              <a:t>汚れのレベル</a:t>
            </a:r>
            <a:endParaRPr kumimoji="1" lang="ja-JP" altLang="en-US" sz="3600" dirty="0"/>
          </a:p>
        </p:txBody>
      </p:sp>
      <p:grpSp>
        <p:nvGrpSpPr>
          <p:cNvPr id="34" name="グループ化 33"/>
          <p:cNvGrpSpPr/>
          <p:nvPr/>
        </p:nvGrpSpPr>
        <p:grpSpPr>
          <a:xfrm>
            <a:off x="436118" y="1828439"/>
            <a:ext cx="11404222" cy="3978001"/>
            <a:chOff x="352697" y="2879999"/>
            <a:chExt cx="11404222" cy="3978001"/>
          </a:xfrm>
        </p:grpSpPr>
        <p:grpSp>
          <p:nvGrpSpPr>
            <p:cNvPr id="28" name="グループ化 27"/>
            <p:cNvGrpSpPr/>
            <p:nvPr/>
          </p:nvGrpSpPr>
          <p:grpSpPr>
            <a:xfrm>
              <a:off x="352697" y="3362762"/>
              <a:ext cx="10987228" cy="3495238"/>
              <a:chOff x="482873" y="2132318"/>
              <a:chExt cx="10987228" cy="3495238"/>
            </a:xfrm>
          </p:grpSpPr>
          <p:pic>
            <p:nvPicPr>
              <p:cNvPr id="6" name="図 5"/>
              <p:cNvPicPr>
                <a:picLocks noChangeAspect="1"/>
              </p:cNvPicPr>
              <p:nvPr/>
            </p:nvPicPr>
            <p:blipFill>
              <a:blip r:embed="rId5"/>
              <a:stretch>
                <a:fillRect/>
              </a:stretch>
            </p:blipFill>
            <p:spPr>
              <a:xfrm>
                <a:off x="511837" y="2132318"/>
                <a:ext cx="10942857" cy="3495238"/>
              </a:xfrm>
              <a:prstGeom prst="rect">
                <a:avLst/>
              </a:prstGeom>
            </p:spPr>
          </p:pic>
          <p:cxnSp>
            <p:nvCxnSpPr>
              <p:cNvPr id="8" name="直線コネクタ 7"/>
              <p:cNvCxnSpPr/>
              <p:nvPr/>
            </p:nvCxnSpPr>
            <p:spPr>
              <a:xfrm flipV="1">
                <a:off x="511837" y="2366305"/>
                <a:ext cx="10942857" cy="24635"/>
              </a:xfrm>
              <a:prstGeom prst="line">
                <a:avLst/>
              </a:prstGeom>
              <a:ln>
                <a:solidFill>
                  <a:srgbClr val="00B050"/>
                </a:solidFill>
                <a:prstDash val="dash"/>
              </a:ln>
            </p:spPr>
            <p:style>
              <a:lnRef idx="1">
                <a:schemeClr val="accent1"/>
              </a:lnRef>
              <a:fillRef idx="0">
                <a:schemeClr val="accent1"/>
              </a:fillRef>
              <a:effectRef idx="0">
                <a:schemeClr val="accent1"/>
              </a:effectRef>
              <a:fontRef idx="minor">
                <a:schemeClr val="tx1"/>
              </a:fontRef>
            </p:style>
          </p:cxnSp>
          <p:cxnSp>
            <p:nvCxnSpPr>
              <p:cNvPr id="12" name="直線コネクタ 11"/>
              <p:cNvCxnSpPr/>
              <p:nvPr/>
            </p:nvCxnSpPr>
            <p:spPr>
              <a:xfrm flipV="1">
                <a:off x="513762" y="2646030"/>
                <a:ext cx="10942857" cy="24635"/>
              </a:xfrm>
              <a:prstGeom prst="line">
                <a:avLst/>
              </a:prstGeom>
              <a:ln>
                <a:solidFill>
                  <a:srgbClr val="00B050"/>
                </a:solidFill>
                <a:prstDash val="dash"/>
              </a:ln>
            </p:spPr>
            <p:style>
              <a:lnRef idx="1">
                <a:schemeClr val="accent1"/>
              </a:lnRef>
              <a:fillRef idx="0">
                <a:schemeClr val="accent1"/>
              </a:fillRef>
              <a:effectRef idx="0">
                <a:schemeClr val="accent1"/>
              </a:effectRef>
              <a:fontRef idx="minor">
                <a:schemeClr val="tx1"/>
              </a:fontRef>
            </p:style>
          </p:cxnSp>
          <p:cxnSp>
            <p:nvCxnSpPr>
              <p:cNvPr id="13" name="直線コネクタ 12"/>
              <p:cNvCxnSpPr/>
              <p:nvPr/>
            </p:nvCxnSpPr>
            <p:spPr>
              <a:xfrm flipV="1">
                <a:off x="492537" y="2925749"/>
                <a:ext cx="10942857" cy="24635"/>
              </a:xfrm>
              <a:prstGeom prst="line">
                <a:avLst/>
              </a:prstGeom>
              <a:ln>
                <a:solidFill>
                  <a:srgbClr val="00B050"/>
                </a:solidFill>
                <a:prstDash val="dash"/>
              </a:ln>
            </p:spPr>
            <p:style>
              <a:lnRef idx="1">
                <a:schemeClr val="accent1"/>
              </a:lnRef>
              <a:fillRef idx="0">
                <a:schemeClr val="accent1"/>
              </a:fillRef>
              <a:effectRef idx="0">
                <a:schemeClr val="accent1"/>
              </a:effectRef>
              <a:fontRef idx="minor">
                <a:schemeClr val="tx1"/>
              </a:fontRef>
            </p:style>
          </p:cxnSp>
          <p:cxnSp>
            <p:nvCxnSpPr>
              <p:cNvPr id="14" name="直線コネクタ 13"/>
              <p:cNvCxnSpPr/>
              <p:nvPr/>
            </p:nvCxnSpPr>
            <p:spPr>
              <a:xfrm flipV="1">
                <a:off x="506037" y="3205475"/>
                <a:ext cx="10942857" cy="24635"/>
              </a:xfrm>
              <a:prstGeom prst="line">
                <a:avLst/>
              </a:prstGeom>
              <a:ln>
                <a:solidFill>
                  <a:srgbClr val="00B050"/>
                </a:solidFill>
                <a:prstDash val="dash"/>
              </a:ln>
            </p:spPr>
            <p:style>
              <a:lnRef idx="1">
                <a:schemeClr val="accent1"/>
              </a:lnRef>
              <a:fillRef idx="0">
                <a:schemeClr val="accent1"/>
              </a:fillRef>
              <a:effectRef idx="0">
                <a:schemeClr val="accent1"/>
              </a:effectRef>
              <a:fontRef idx="minor">
                <a:schemeClr val="tx1"/>
              </a:fontRef>
            </p:style>
          </p:cxnSp>
          <p:cxnSp>
            <p:nvCxnSpPr>
              <p:cNvPr id="15" name="直線コネクタ 14"/>
              <p:cNvCxnSpPr/>
              <p:nvPr/>
            </p:nvCxnSpPr>
            <p:spPr>
              <a:xfrm flipV="1">
                <a:off x="484812" y="3508344"/>
                <a:ext cx="10942857" cy="24635"/>
              </a:xfrm>
              <a:prstGeom prst="line">
                <a:avLst/>
              </a:prstGeom>
              <a:ln>
                <a:solidFill>
                  <a:srgbClr val="00B050"/>
                </a:solidFill>
                <a:prstDash val="dash"/>
              </a:ln>
            </p:spPr>
            <p:style>
              <a:lnRef idx="1">
                <a:schemeClr val="accent1"/>
              </a:lnRef>
              <a:fillRef idx="0">
                <a:schemeClr val="accent1"/>
              </a:fillRef>
              <a:effectRef idx="0">
                <a:schemeClr val="accent1"/>
              </a:effectRef>
              <a:fontRef idx="minor">
                <a:schemeClr val="tx1"/>
              </a:fontRef>
            </p:style>
          </p:cxnSp>
          <p:cxnSp>
            <p:nvCxnSpPr>
              <p:cNvPr id="16" name="直線コネクタ 15"/>
              <p:cNvCxnSpPr/>
              <p:nvPr/>
            </p:nvCxnSpPr>
            <p:spPr>
              <a:xfrm flipV="1">
                <a:off x="521462" y="3811219"/>
                <a:ext cx="10942857" cy="24635"/>
              </a:xfrm>
              <a:prstGeom prst="line">
                <a:avLst/>
              </a:prstGeom>
              <a:ln>
                <a:solidFill>
                  <a:srgbClr val="00B050"/>
                </a:solidFill>
                <a:prstDash val="dash"/>
              </a:ln>
            </p:spPr>
            <p:style>
              <a:lnRef idx="1">
                <a:schemeClr val="accent1"/>
              </a:lnRef>
              <a:fillRef idx="0">
                <a:schemeClr val="accent1"/>
              </a:fillRef>
              <a:effectRef idx="0">
                <a:schemeClr val="accent1"/>
              </a:effectRef>
              <a:fontRef idx="minor">
                <a:schemeClr val="tx1"/>
              </a:fontRef>
            </p:style>
          </p:cxnSp>
          <p:cxnSp>
            <p:nvCxnSpPr>
              <p:cNvPr id="17" name="直線コネクタ 16"/>
              <p:cNvCxnSpPr/>
              <p:nvPr/>
            </p:nvCxnSpPr>
            <p:spPr>
              <a:xfrm flipV="1">
                <a:off x="488669" y="4114089"/>
                <a:ext cx="10942857" cy="24635"/>
              </a:xfrm>
              <a:prstGeom prst="line">
                <a:avLst/>
              </a:prstGeom>
              <a:ln>
                <a:solidFill>
                  <a:srgbClr val="00B050"/>
                </a:solidFill>
                <a:prstDash val="dash"/>
              </a:ln>
            </p:spPr>
            <p:style>
              <a:lnRef idx="1">
                <a:schemeClr val="accent1"/>
              </a:lnRef>
              <a:fillRef idx="0">
                <a:schemeClr val="accent1"/>
              </a:fillRef>
              <a:effectRef idx="0">
                <a:schemeClr val="accent1"/>
              </a:effectRef>
              <a:fontRef idx="minor">
                <a:schemeClr val="tx1"/>
              </a:fontRef>
            </p:style>
          </p:cxnSp>
          <p:cxnSp>
            <p:nvCxnSpPr>
              <p:cNvPr id="18" name="直線コネクタ 17"/>
              <p:cNvCxnSpPr/>
              <p:nvPr/>
            </p:nvCxnSpPr>
            <p:spPr>
              <a:xfrm flipV="1">
                <a:off x="490594" y="4393814"/>
                <a:ext cx="10942857" cy="24635"/>
              </a:xfrm>
              <a:prstGeom prst="line">
                <a:avLst/>
              </a:prstGeom>
              <a:ln>
                <a:solidFill>
                  <a:srgbClr val="00B050"/>
                </a:solidFill>
                <a:prstDash val="dash"/>
              </a:ln>
            </p:spPr>
            <p:style>
              <a:lnRef idx="1">
                <a:schemeClr val="accent1"/>
              </a:lnRef>
              <a:fillRef idx="0">
                <a:schemeClr val="accent1"/>
              </a:fillRef>
              <a:effectRef idx="0">
                <a:schemeClr val="accent1"/>
              </a:effectRef>
              <a:fontRef idx="minor">
                <a:schemeClr val="tx1"/>
              </a:fontRef>
            </p:style>
          </p:cxnSp>
          <p:cxnSp>
            <p:nvCxnSpPr>
              <p:cNvPr id="19" name="直線コネクタ 18"/>
              <p:cNvCxnSpPr/>
              <p:nvPr/>
            </p:nvCxnSpPr>
            <p:spPr>
              <a:xfrm flipV="1">
                <a:off x="527244" y="4685114"/>
                <a:ext cx="10942857" cy="24635"/>
              </a:xfrm>
              <a:prstGeom prst="line">
                <a:avLst/>
              </a:prstGeom>
              <a:ln>
                <a:solidFill>
                  <a:srgbClr val="00B050"/>
                </a:solidFill>
                <a:prstDash val="dash"/>
              </a:ln>
            </p:spPr>
            <p:style>
              <a:lnRef idx="1">
                <a:schemeClr val="accent1"/>
              </a:lnRef>
              <a:fillRef idx="0">
                <a:schemeClr val="accent1"/>
              </a:fillRef>
              <a:effectRef idx="0">
                <a:schemeClr val="accent1"/>
              </a:effectRef>
              <a:fontRef idx="minor">
                <a:schemeClr val="tx1"/>
              </a:fontRef>
            </p:style>
          </p:cxnSp>
          <p:cxnSp>
            <p:nvCxnSpPr>
              <p:cNvPr id="20" name="直線コネクタ 19"/>
              <p:cNvCxnSpPr/>
              <p:nvPr/>
            </p:nvCxnSpPr>
            <p:spPr>
              <a:xfrm flipV="1">
                <a:off x="482873" y="4976414"/>
                <a:ext cx="10942857" cy="24635"/>
              </a:xfrm>
              <a:prstGeom prst="line">
                <a:avLst/>
              </a:prstGeom>
              <a:ln>
                <a:solidFill>
                  <a:srgbClr val="00B050"/>
                </a:solidFill>
                <a:prstDash val="dash"/>
              </a:ln>
            </p:spPr>
            <p:style>
              <a:lnRef idx="1">
                <a:schemeClr val="accent1"/>
              </a:lnRef>
              <a:fillRef idx="0">
                <a:schemeClr val="accent1"/>
              </a:fillRef>
              <a:effectRef idx="0">
                <a:schemeClr val="accent1"/>
              </a:effectRef>
              <a:fontRef idx="minor">
                <a:schemeClr val="tx1"/>
              </a:fontRef>
            </p:style>
          </p:cxnSp>
          <p:sp>
            <p:nvSpPr>
              <p:cNvPr id="21" name="テキスト ボックス 20"/>
              <p:cNvSpPr txBox="1"/>
              <p:nvPr/>
            </p:nvSpPr>
            <p:spPr>
              <a:xfrm>
                <a:off x="9132425" y="2193239"/>
                <a:ext cx="766557" cy="369332"/>
              </a:xfrm>
              <a:prstGeom prst="rect">
                <a:avLst/>
              </a:prstGeom>
              <a:noFill/>
            </p:spPr>
            <p:txBody>
              <a:bodyPr wrap="none" rtlCol="0">
                <a:spAutoFit/>
              </a:bodyPr>
              <a:lstStyle/>
              <a:p>
                <a:r>
                  <a:rPr kumimoji="1" lang="en-US" altLang="ja-JP" dirty="0"/>
                  <a:t>270</a:t>
                </a:r>
                <a:r>
                  <a:rPr kumimoji="1" lang="ja-JP" altLang="en-US" dirty="0"/>
                  <a:t>℃</a:t>
                </a:r>
              </a:p>
            </p:txBody>
          </p:sp>
          <p:sp>
            <p:nvSpPr>
              <p:cNvPr id="22" name="テキスト ボックス 21"/>
              <p:cNvSpPr txBox="1"/>
              <p:nvPr/>
            </p:nvSpPr>
            <p:spPr>
              <a:xfrm>
                <a:off x="9204501" y="2751199"/>
                <a:ext cx="766557" cy="369332"/>
              </a:xfrm>
              <a:prstGeom prst="rect">
                <a:avLst/>
              </a:prstGeom>
              <a:noFill/>
            </p:spPr>
            <p:txBody>
              <a:bodyPr wrap="none" rtlCol="0">
                <a:spAutoFit/>
              </a:bodyPr>
              <a:lstStyle/>
              <a:p>
                <a:r>
                  <a:rPr kumimoji="1" lang="en-US" altLang="ja-JP" dirty="0"/>
                  <a:t>250</a:t>
                </a:r>
                <a:r>
                  <a:rPr kumimoji="1" lang="ja-JP" altLang="en-US" dirty="0"/>
                  <a:t>℃</a:t>
                </a:r>
              </a:p>
            </p:txBody>
          </p:sp>
          <p:sp>
            <p:nvSpPr>
              <p:cNvPr id="23" name="テキスト ボックス 22"/>
              <p:cNvSpPr txBox="1"/>
              <p:nvPr/>
            </p:nvSpPr>
            <p:spPr>
              <a:xfrm>
                <a:off x="9207129" y="3319681"/>
                <a:ext cx="766557" cy="369332"/>
              </a:xfrm>
              <a:prstGeom prst="rect">
                <a:avLst/>
              </a:prstGeom>
              <a:noFill/>
            </p:spPr>
            <p:txBody>
              <a:bodyPr wrap="none" rtlCol="0">
                <a:spAutoFit/>
              </a:bodyPr>
              <a:lstStyle/>
              <a:p>
                <a:r>
                  <a:rPr kumimoji="1" lang="en-US" altLang="ja-JP" dirty="0"/>
                  <a:t>230</a:t>
                </a:r>
                <a:r>
                  <a:rPr kumimoji="1" lang="ja-JP" altLang="en-US" dirty="0"/>
                  <a:t>℃</a:t>
                </a:r>
              </a:p>
            </p:txBody>
          </p:sp>
          <p:sp>
            <p:nvSpPr>
              <p:cNvPr id="24" name="テキスト ボックス 23"/>
              <p:cNvSpPr txBox="1"/>
              <p:nvPr/>
            </p:nvSpPr>
            <p:spPr>
              <a:xfrm>
                <a:off x="9194239" y="3925425"/>
                <a:ext cx="766557" cy="369332"/>
              </a:xfrm>
              <a:prstGeom prst="rect">
                <a:avLst/>
              </a:prstGeom>
              <a:noFill/>
            </p:spPr>
            <p:txBody>
              <a:bodyPr wrap="none" rtlCol="0">
                <a:spAutoFit/>
              </a:bodyPr>
              <a:lstStyle/>
              <a:p>
                <a:r>
                  <a:rPr kumimoji="1" lang="en-US" altLang="ja-JP" dirty="0"/>
                  <a:t>210</a:t>
                </a:r>
                <a:r>
                  <a:rPr kumimoji="1" lang="ja-JP" altLang="en-US" dirty="0"/>
                  <a:t>℃</a:t>
                </a:r>
              </a:p>
            </p:txBody>
          </p:sp>
          <p:sp>
            <p:nvSpPr>
              <p:cNvPr id="25" name="テキスト ボックス 24"/>
              <p:cNvSpPr txBox="1"/>
              <p:nvPr/>
            </p:nvSpPr>
            <p:spPr>
              <a:xfrm>
                <a:off x="9194238" y="4483385"/>
                <a:ext cx="766557" cy="369332"/>
              </a:xfrm>
              <a:prstGeom prst="rect">
                <a:avLst/>
              </a:prstGeom>
              <a:noFill/>
            </p:spPr>
            <p:txBody>
              <a:bodyPr wrap="none" rtlCol="0">
                <a:spAutoFit/>
              </a:bodyPr>
              <a:lstStyle/>
              <a:p>
                <a:r>
                  <a:rPr lang="en-US" altLang="ja-JP" dirty="0"/>
                  <a:t>190</a:t>
                </a:r>
                <a:r>
                  <a:rPr kumimoji="1" lang="ja-JP" altLang="en-US" dirty="0"/>
                  <a:t>℃</a:t>
                </a:r>
              </a:p>
            </p:txBody>
          </p:sp>
          <p:cxnSp>
            <p:nvCxnSpPr>
              <p:cNvPr id="26" name="直線コネクタ 25"/>
              <p:cNvCxnSpPr/>
              <p:nvPr/>
            </p:nvCxnSpPr>
            <p:spPr>
              <a:xfrm flipV="1">
                <a:off x="507948" y="5279287"/>
                <a:ext cx="10942857" cy="24635"/>
              </a:xfrm>
              <a:prstGeom prst="line">
                <a:avLst/>
              </a:prstGeom>
              <a:ln>
                <a:solidFill>
                  <a:srgbClr val="00B050"/>
                </a:solidFill>
                <a:prstDash val="dash"/>
              </a:ln>
            </p:spPr>
            <p:style>
              <a:lnRef idx="1">
                <a:schemeClr val="accent1"/>
              </a:lnRef>
              <a:fillRef idx="0">
                <a:schemeClr val="accent1"/>
              </a:fillRef>
              <a:effectRef idx="0">
                <a:schemeClr val="accent1"/>
              </a:effectRef>
              <a:fontRef idx="minor">
                <a:schemeClr val="tx1"/>
              </a:fontRef>
            </p:style>
          </p:cxnSp>
          <p:sp>
            <p:nvSpPr>
              <p:cNvPr id="27" name="テキスト ボックス 26"/>
              <p:cNvSpPr txBox="1"/>
              <p:nvPr/>
            </p:nvSpPr>
            <p:spPr>
              <a:xfrm>
                <a:off x="9208440" y="5071467"/>
                <a:ext cx="766557" cy="369332"/>
              </a:xfrm>
              <a:prstGeom prst="rect">
                <a:avLst/>
              </a:prstGeom>
              <a:noFill/>
            </p:spPr>
            <p:txBody>
              <a:bodyPr wrap="none" rtlCol="0">
                <a:spAutoFit/>
              </a:bodyPr>
              <a:lstStyle/>
              <a:p>
                <a:r>
                  <a:rPr lang="en-US" altLang="ja-JP" dirty="0"/>
                  <a:t>170</a:t>
                </a:r>
                <a:r>
                  <a:rPr kumimoji="1" lang="ja-JP" altLang="en-US" dirty="0"/>
                  <a:t>℃</a:t>
                </a:r>
              </a:p>
            </p:txBody>
          </p:sp>
        </p:grpSp>
        <p:sp>
          <p:nvSpPr>
            <p:cNvPr id="30" name="テキスト ボックス 29"/>
            <p:cNvSpPr txBox="1"/>
            <p:nvPr/>
          </p:nvSpPr>
          <p:spPr>
            <a:xfrm>
              <a:off x="1015930" y="2925722"/>
              <a:ext cx="2289409" cy="1200329"/>
            </a:xfrm>
            <a:prstGeom prst="rect">
              <a:avLst/>
            </a:prstGeom>
            <a:noFill/>
          </p:spPr>
          <p:txBody>
            <a:bodyPr wrap="none" rtlCol="0">
              <a:spAutoFit/>
            </a:bodyPr>
            <a:lstStyle/>
            <a:p>
              <a:r>
                <a:rPr kumimoji="1" lang="en-US" altLang="ja-JP" dirty="0"/>
                <a:t>10</a:t>
              </a:r>
              <a:r>
                <a:rPr kumimoji="1" lang="ja-JP" altLang="en-US" dirty="0"/>
                <a:t>パスバンドル</a:t>
              </a:r>
              <a:endParaRPr kumimoji="1" lang="en-US" altLang="ja-JP" dirty="0"/>
            </a:p>
            <a:p>
              <a:r>
                <a:rPr kumimoji="1" lang="ja-JP" altLang="en-US" dirty="0"/>
                <a:t>運転開始日</a:t>
              </a:r>
              <a:r>
                <a:rPr kumimoji="1" lang="en-US" altLang="ja-JP" dirty="0"/>
                <a:t>U=193</a:t>
              </a:r>
            </a:p>
            <a:p>
              <a:r>
                <a:rPr lang="ja-JP" altLang="en-US" dirty="0"/>
                <a:t>汚れ</a:t>
              </a:r>
              <a:r>
                <a:rPr lang="en-US" altLang="ja-JP" dirty="0"/>
                <a:t>0.0006</a:t>
              </a:r>
            </a:p>
            <a:p>
              <a:r>
                <a:rPr kumimoji="1" lang="ja-JP" altLang="en-US" dirty="0">
                  <a:solidFill>
                    <a:srgbClr val="FF0000"/>
                  </a:solidFill>
                </a:rPr>
                <a:t>クロス長：</a:t>
              </a:r>
              <a:r>
                <a:rPr kumimoji="1" lang="en-US" altLang="ja-JP" dirty="0">
                  <a:solidFill>
                    <a:srgbClr val="FF0000"/>
                  </a:solidFill>
                </a:rPr>
                <a:t>162m</a:t>
              </a:r>
              <a:r>
                <a:rPr kumimoji="1" lang="ja-JP" altLang="en-US" dirty="0">
                  <a:solidFill>
                    <a:srgbClr val="FF0000"/>
                  </a:solidFill>
                </a:rPr>
                <a:t>（</a:t>
              </a:r>
              <a:r>
                <a:rPr kumimoji="1" lang="en-US" altLang="ja-JP" dirty="0">
                  <a:solidFill>
                    <a:srgbClr val="FF0000"/>
                  </a:solidFill>
                </a:rPr>
                <a:t>27%</a:t>
              </a:r>
              <a:r>
                <a:rPr kumimoji="1" lang="ja-JP" altLang="en-US" dirty="0">
                  <a:solidFill>
                    <a:srgbClr val="FF0000"/>
                  </a:solidFill>
                </a:rPr>
                <a:t>）</a:t>
              </a:r>
            </a:p>
          </p:txBody>
        </p:sp>
        <p:sp>
          <p:nvSpPr>
            <p:cNvPr id="31" name="テキスト ボックス 30"/>
            <p:cNvSpPr txBox="1"/>
            <p:nvPr/>
          </p:nvSpPr>
          <p:spPr>
            <a:xfrm>
              <a:off x="3567444" y="2891296"/>
              <a:ext cx="1959191" cy="1200329"/>
            </a:xfrm>
            <a:prstGeom prst="rect">
              <a:avLst/>
            </a:prstGeom>
            <a:noFill/>
          </p:spPr>
          <p:txBody>
            <a:bodyPr wrap="none" rtlCol="0">
              <a:spAutoFit/>
            </a:bodyPr>
            <a:lstStyle/>
            <a:p>
              <a:r>
                <a:rPr kumimoji="1" lang="en-US" altLang="ja-JP" dirty="0"/>
                <a:t>10</a:t>
              </a:r>
              <a:r>
                <a:rPr kumimoji="1" lang="ja-JP" altLang="en-US" dirty="0"/>
                <a:t>パスバンドル</a:t>
              </a:r>
              <a:endParaRPr kumimoji="1" lang="en-US" altLang="ja-JP" dirty="0"/>
            </a:p>
            <a:p>
              <a:r>
                <a:rPr kumimoji="1" lang="ja-JP" altLang="en-US" dirty="0"/>
                <a:t>運転</a:t>
              </a:r>
              <a:r>
                <a:rPr kumimoji="1" lang="en-US" altLang="ja-JP" dirty="0"/>
                <a:t>5</a:t>
              </a:r>
              <a:r>
                <a:rPr kumimoji="1" lang="ja-JP" altLang="en-US" dirty="0"/>
                <a:t>日目</a:t>
              </a:r>
              <a:r>
                <a:rPr kumimoji="1" lang="en-US" altLang="ja-JP" dirty="0"/>
                <a:t>U=134</a:t>
              </a:r>
            </a:p>
            <a:p>
              <a:r>
                <a:rPr lang="ja-JP" altLang="en-US" dirty="0"/>
                <a:t>汚れ</a:t>
              </a:r>
              <a:r>
                <a:rPr lang="en-US" altLang="ja-JP" dirty="0"/>
                <a:t>0.0026</a:t>
              </a:r>
            </a:p>
            <a:p>
              <a:r>
                <a:rPr kumimoji="1" lang="ja-JP" altLang="en-US" dirty="0">
                  <a:solidFill>
                    <a:srgbClr val="FF0000"/>
                  </a:solidFill>
                </a:rPr>
                <a:t>クロス長：</a:t>
              </a:r>
              <a:r>
                <a:rPr lang="en-US" altLang="ja-JP" dirty="0">
                  <a:solidFill>
                    <a:srgbClr val="FF0000"/>
                  </a:solidFill>
                </a:rPr>
                <a:t>6m(1%</a:t>
              </a:r>
              <a:r>
                <a:rPr lang="ja-JP" altLang="en-US" dirty="0">
                  <a:solidFill>
                    <a:srgbClr val="FF0000"/>
                  </a:solidFill>
                </a:rPr>
                <a:t>）</a:t>
              </a:r>
              <a:endParaRPr kumimoji="1" lang="ja-JP" altLang="en-US" dirty="0">
                <a:solidFill>
                  <a:srgbClr val="FF0000"/>
                </a:solidFill>
              </a:endParaRPr>
            </a:p>
          </p:txBody>
        </p:sp>
        <p:sp>
          <p:nvSpPr>
            <p:cNvPr id="32" name="テキスト ボックス 31"/>
            <p:cNvSpPr txBox="1"/>
            <p:nvPr/>
          </p:nvSpPr>
          <p:spPr>
            <a:xfrm>
              <a:off x="9629414" y="2879999"/>
              <a:ext cx="2127505" cy="1200329"/>
            </a:xfrm>
            <a:prstGeom prst="rect">
              <a:avLst/>
            </a:prstGeom>
            <a:noFill/>
          </p:spPr>
          <p:txBody>
            <a:bodyPr wrap="none" rtlCol="0">
              <a:spAutoFit/>
            </a:bodyPr>
            <a:lstStyle/>
            <a:p>
              <a:r>
                <a:rPr kumimoji="1" lang="ja-JP" altLang="en-US" dirty="0"/>
                <a:t>非対称</a:t>
              </a:r>
              <a:r>
                <a:rPr kumimoji="1" lang="en-US" altLang="ja-JP" dirty="0"/>
                <a:t>2</a:t>
              </a:r>
              <a:r>
                <a:rPr kumimoji="1" lang="ja-JP" altLang="en-US" dirty="0"/>
                <a:t>パス</a:t>
              </a:r>
              <a:r>
                <a:rPr kumimoji="1" lang="en-US" altLang="ja-JP" dirty="0"/>
                <a:t>hiTRAN</a:t>
              </a:r>
            </a:p>
            <a:p>
              <a:r>
                <a:rPr kumimoji="1" lang="ja-JP" altLang="en-US" dirty="0"/>
                <a:t>運転</a:t>
              </a:r>
              <a:r>
                <a:rPr kumimoji="1" lang="en-US" altLang="ja-JP" dirty="0"/>
                <a:t>5</a:t>
              </a:r>
              <a:r>
                <a:rPr kumimoji="1" lang="ja-JP" altLang="en-US" dirty="0"/>
                <a:t>日目</a:t>
              </a:r>
              <a:r>
                <a:rPr kumimoji="1" lang="en-US" altLang="ja-JP" dirty="0"/>
                <a:t>U=127</a:t>
              </a:r>
            </a:p>
            <a:p>
              <a:r>
                <a:rPr lang="ja-JP" altLang="en-US" dirty="0"/>
                <a:t>汚れ</a:t>
              </a:r>
              <a:r>
                <a:rPr lang="en-US" altLang="ja-JP" dirty="0"/>
                <a:t>0.0026</a:t>
              </a:r>
            </a:p>
            <a:p>
              <a:r>
                <a:rPr kumimoji="1" lang="ja-JP" altLang="en-US" dirty="0">
                  <a:solidFill>
                    <a:srgbClr val="FF0000"/>
                  </a:solidFill>
                </a:rPr>
                <a:t>クロス長：</a:t>
              </a:r>
              <a:r>
                <a:rPr kumimoji="1" lang="en-US" altLang="ja-JP" dirty="0">
                  <a:solidFill>
                    <a:srgbClr val="FF0000"/>
                  </a:solidFill>
                </a:rPr>
                <a:t>15m(3%)</a:t>
              </a:r>
              <a:endParaRPr kumimoji="1" lang="ja-JP" altLang="en-US" dirty="0">
                <a:solidFill>
                  <a:srgbClr val="FF0000"/>
                </a:solidFill>
              </a:endParaRPr>
            </a:p>
          </p:txBody>
        </p:sp>
        <p:sp>
          <p:nvSpPr>
            <p:cNvPr id="33" name="テキスト ボックス 32"/>
            <p:cNvSpPr txBox="1"/>
            <p:nvPr/>
          </p:nvSpPr>
          <p:spPr>
            <a:xfrm>
              <a:off x="6062029" y="2917592"/>
              <a:ext cx="2127505" cy="1200329"/>
            </a:xfrm>
            <a:prstGeom prst="rect">
              <a:avLst/>
            </a:prstGeom>
            <a:noFill/>
          </p:spPr>
          <p:txBody>
            <a:bodyPr wrap="none" rtlCol="0">
              <a:spAutoFit/>
            </a:bodyPr>
            <a:lstStyle/>
            <a:p>
              <a:r>
                <a:rPr kumimoji="1" lang="ja-JP" altLang="en-US" dirty="0"/>
                <a:t>非対称</a:t>
              </a:r>
              <a:r>
                <a:rPr kumimoji="1" lang="en-US" altLang="ja-JP" dirty="0"/>
                <a:t>2</a:t>
              </a:r>
              <a:r>
                <a:rPr kumimoji="1" lang="ja-JP" altLang="en-US" dirty="0"/>
                <a:t>パス</a:t>
              </a:r>
              <a:r>
                <a:rPr kumimoji="1" lang="en-US" altLang="ja-JP" dirty="0"/>
                <a:t>hiTRAN</a:t>
              </a:r>
            </a:p>
            <a:p>
              <a:r>
                <a:rPr kumimoji="1" lang="ja-JP" altLang="en-US" dirty="0"/>
                <a:t>運転開始日</a:t>
              </a:r>
              <a:r>
                <a:rPr kumimoji="1" lang="en-US" altLang="ja-JP" dirty="0"/>
                <a:t>U=171</a:t>
              </a:r>
            </a:p>
            <a:p>
              <a:r>
                <a:rPr lang="ja-JP" altLang="en-US" dirty="0"/>
                <a:t>汚れ</a:t>
              </a:r>
              <a:r>
                <a:rPr lang="en-US" altLang="ja-JP" dirty="0"/>
                <a:t>0.0006</a:t>
              </a:r>
            </a:p>
            <a:p>
              <a:r>
                <a:rPr kumimoji="1" lang="ja-JP" altLang="en-US" dirty="0">
                  <a:solidFill>
                    <a:srgbClr val="FF0000"/>
                  </a:solidFill>
                </a:rPr>
                <a:t>クロス長：</a:t>
              </a:r>
              <a:r>
                <a:rPr kumimoji="1" lang="en-US" altLang="ja-JP" dirty="0">
                  <a:solidFill>
                    <a:srgbClr val="FF0000"/>
                  </a:solidFill>
                </a:rPr>
                <a:t>38m(6%)</a:t>
              </a:r>
            </a:p>
          </p:txBody>
        </p:sp>
      </p:grpSp>
      <p:sp>
        <p:nvSpPr>
          <p:cNvPr id="36" name="テキスト ボックス 35"/>
          <p:cNvSpPr txBox="1"/>
          <p:nvPr/>
        </p:nvSpPr>
        <p:spPr>
          <a:xfrm>
            <a:off x="1201621" y="1109310"/>
            <a:ext cx="9873216" cy="646331"/>
          </a:xfrm>
          <a:prstGeom prst="rect">
            <a:avLst/>
          </a:prstGeom>
          <a:noFill/>
        </p:spPr>
        <p:txBody>
          <a:bodyPr wrap="none" rtlCol="0">
            <a:spAutoFit/>
          </a:bodyPr>
          <a:lstStyle/>
          <a:p>
            <a:r>
              <a:rPr kumimoji="1" lang="ja-JP" altLang="en-US" dirty="0">
                <a:solidFill>
                  <a:srgbClr val="FF0000"/>
                </a:solidFill>
              </a:rPr>
              <a:t>クロス長</a:t>
            </a:r>
            <a:r>
              <a:rPr kumimoji="1" lang="ja-JP" altLang="en-US" dirty="0"/>
              <a:t>とは：胴側（</a:t>
            </a:r>
            <a:r>
              <a:rPr kumimoji="1" lang="ja-JP" altLang="en-US" dirty="0">
                <a:solidFill>
                  <a:srgbClr val="FF0000"/>
                </a:solidFill>
              </a:rPr>
              <a:t>赤線</a:t>
            </a:r>
            <a:r>
              <a:rPr kumimoji="1" lang="ja-JP" altLang="en-US" dirty="0"/>
              <a:t>）の温度が管側（</a:t>
            </a:r>
            <a:r>
              <a:rPr kumimoji="1" lang="ja-JP" altLang="en-US" dirty="0">
                <a:solidFill>
                  <a:schemeClr val="accent1">
                    <a:lumMod val="75000"/>
                  </a:schemeClr>
                </a:solidFill>
              </a:rPr>
              <a:t>青線</a:t>
            </a:r>
            <a:r>
              <a:rPr kumimoji="1" lang="ja-JP" altLang="en-US" dirty="0"/>
              <a:t>）の温度より低い温度クロス状態となっている管長さ</a:t>
            </a:r>
            <a:endParaRPr kumimoji="1" lang="en-US" altLang="ja-JP" dirty="0"/>
          </a:p>
          <a:p>
            <a:r>
              <a:rPr lang="ja-JP" altLang="en-US" dirty="0"/>
              <a:t>　　　　</a:t>
            </a:r>
            <a:r>
              <a:rPr lang="ja-JP" altLang="en-US" dirty="0">
                <a:solidFill>
                  <a:srgbClr val="FF0000"/>
                </a:solidFill>
              </a:rPr>
              <a:t>（％）</a:t>
            </a:r>
            <a:r>
              <a:rPr lang="ja-JP" altLang="en-US" dirty="0"/>
              <a:t>は：全管長</a:t>
            </a:r>
            <a:r>
              <a:rPr lang="en-US" altLang="ja-JP" dirty="0"/>
              <a:t>600</a:t>
            </a:r>
            <a:r>
              <a:rPr lang="ja-JP" altLang="en-US" dirty="0"/>
              <a:t>（</a:t>
            </a:r>
            <a:r>
              <a:rPr lang="en-US" altLang="ja-JP" dirty="0"/>
              <a:t>6×100</a:t>
            </a:r>
            <a:r>
              <a:rPr lang="ja-JP" altLang="en-US" dirty="0"/>
              <a:t>）</a:t>
            </a:r>
            <a:r>
              <a:rPr lang="en-US" altLang="ja-JP" dirty="0"/>
              <a:t>m</a:t>
            </a:r>
            <a:r>
              <a:rPr lang="ja-JP" altLang="en-US" dirty="0"/>
              <a:t>に対する割合で、伝熱に逆効果となっている伝熱面積割合　　　</a:t>
            </a:r>
            <a:endParaRPr kumimoji="1" lang="ja-JP" altLang="en-US" dirty="0"/>
          </a:p>
        </p:txBody>
      </p:sp>
      <p:sp>
        <p:nvSpPr>
          <p:cNvPr id="37" name="テキスト ボックス 36"/>
          <p:cNvSpPr txBox="1"/>
          <p:nvPr/>
        </p:nvSpPr>
        <p:spPr>
          <a:xfrm>
            <a:off x="1099351" y="5905497"/>
            <a:ext cx="10080004" cy="923330"/>
          </a:xfrm>
          <a:prstGeom prst="rect">
            <a:avLst/>
          </a:prstGeom>
          <a:noFill/>
        </p:spPr>
        <p:txBody>
          <a:bodyPr wrap="none" rtlCol="0">
            <a:spAutoFit/>
          </a:bodyPr>
          <a:lstStyle/>
          <a:p>
            <a:r>
              <a:rPr kumimoji="1" lang="ja-JP" altLang="en-US" dirty="0"/>
              <a:t>＊汚れの少ない場合には温度クロス伝面は２７％大きいが、非対称</a:t>
            </a:r>
            <a:r>
              <a:rPr kumimoji="1" lang="en-US" altLang="ja-JP" dirty="0"/>
              <a:t>2</a:t>
            </a:r>
            <a:r>
              <a:rPr kumimoji="1" lang="ja-JP" altLang="en-US" dirty="0"/>
              <a:t>パス</a:t>
            </a:r>
            <a:r>
              <a:rPr kumimoji="1" lang="en-US" altLang="ja-JP" dirty="0"/>
              <a:t>hiTRAN</a:t>
            </a:r>
            <a:r>
              <a:rPr kumimoji="1" lang="ja-JP" altLang="en-US" dirty="0"/>
              <a:t>では６％と少なくなる。</a:t>
            </a:r>
            <a:endParaRPr kumimoji="1" lang="en-US" altLang="ja-JP" dirty="0"/>
          </a:p>
          <a:p>
            <a:r>
              <a:rPr lang="ja-JP" altLang="en-US" dirty="0"/>
              <a:t>＊汚れが大きくなると、管と胴の温度差は大きくなる。</a:t>
            </a:r>
            <a:endParaRPr lang="en-US" altLang="ja-JP" dirty="0"/>
          </a:p>
          <a:p>
            <a:endParaRPr kumimoji="1" lang="ja-JP" altLang="en-US" dirty="0"/>
          </a:p>
        </p:txBody>
      </p:sp>
      <p:pic>
        <p:nvPicPr>
          <p:cNvPr id="38" name="h01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691992" y="418603"/>
            <a:ext cx="487363" cy="487363"/>
          </a:xfrm>
          <a:prstGeom prst="rect">
            <a:avLst/>
          </a:prstGeom>
        </p:spPr>
      </p:pic>
    </p:spTree>
    <p:extLst>
      <p:ext uri="{BB962C8B-B14F-4D97-AF65-F5344CB8AC3E}">
        <p14:creationId xmlns:p14="http://schemas.microsoft.com/office/powerpoint/2010/main" val="2181532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8001" fill="hold"/>
                                        <p:tgtEl>
                                          <p:spTgt spid="3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8"/>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147482" y="405466"/>
            <a:ext cx="10515600" cy="670299"/>
          </a:xfrm>
        </p:spPr>
        <p:txBody>
          <a:bodyPr>
            <a:normAutofit/>
          </a:bodyPr>
          <a:lstStyle/>
          <a:p>
            <a:r>
              <a:rPr kumimoji="1" lang="ja-JP" altLang="en-US" sz="3600" dirty="0"/>
              <a:t>現状</a:t>
            </a:r>
            <a:r>
              <a:rPr kumimoji="1" lang="en-US" altLang="ja-JP" sz="3600" dirty="0"/>
              <a:t>10</a:t>
            </a:r>
            <a:r>
              <a:rPr kumimoji="1" lang="ja-JP" altLang="en-US" sz="3600" dirty="0"/>
              <a:t>パスと非対称</a:t>
            </a:r>
            <a:r>
              <a:rPr kumimoji="1" lang="en-US" altLang="ja-JP" sz="3600" dirty="0"/>
              <a:t>2</a:t>
            </a:r>
            <a:r>
              <a:rPr kumimoji="1" lang="ja-JP" altLang="en-US" sz="3600" dirty="0"/>
              <a:t>パス</a:t>
            </a:r>
            <a:r>
              <a:rPr kumimoji="1" lang="en-US" altLang="ja-JP" sz="3600" dirty="0"/>
              <a:t>hiTRAN</a:t>
            </a:r>
            <a:r>
              <a:rPr kumimoji="1" lang="ja-JP" altLang="en-US" sz="3600" dirty="0"/>
              <a:t>の性能比較</a:t>
            </a:r>
          </a:p>
        </p:txBody>
      </p:sp>
      <p:graphicFrame>
        <p:nvGraphicFramePr>
          <p:cNvPr id="13" name="オブジェクト 12"/>
          <p:cNvGraphicFramePr>
            <a:graphicFrameLocks noChangeAspect="1"/>
          </p:cNvGraphicFramePr>
          <p:nvPr>
            <p:extLst>
              <p:ext uri="{D42A27DB-BD31-4B8C-83A1-F6EECF244321}">
                <p14:modId xmlns:p14="http://schemas.microsoft.com/office/powerpoint/2010/main" val="2651676296"/>
              </p:ext>
            </p:extLst>
          </p:nvPr>
        </p:nvGraphicFramePr>
        <p:xfrm>
          <a:off x="442619" y="1740087"/>
          <a:ext cx="10933383" cy="4216960"/>
        </p:xfrm>
        <a:graphic>
          <a:graphicData uri="http://schemas.openxmlformats.org/presentationml/2006/ole">
            <mc:AlternateContent xmlns:mc="http://schemas.openxmlformats.org/markup-compatibility/2006">
              <mc:Choice xmlns:v="urn:schemas-microsoft-com:vml" Requires="v">
                <p:oleObj name="Worksheet" r:id="rId5" imgW="6103523" imgH="2354603" progId="Excel.Sheet.12">
                  <p:embed/>
                </p:oleObj>
              </mc:Choice>
              <mc:Fallback>
                <p:oleObj name="Worksheet" r:id="rId5" imgW="6103523" imgH="2354603" progId="Excel.Sheet.12">
                  <p:embed/>
                  <p:pic>
                    <p:nvPicPr>
                      <p:cNvPr id="0" name=""/>
                      <p:cNvPicPr/>
                      <p:nvPr/>
                    </p:nvPicPr>
                    <p:blipFill>
                      <a:blip r:embed="rId6"/>
                      <a:stretch>
                        <a:fillRect/>
                      </a:stretch>
                    </p:blipFill>
                    <p:spPr>
                      <a:xfrm>
                        <a:off x="442619" y="1740087"/>
                        <a:ext cx="10933383" cy="4216960"/>
                      </a:xfrm>
                      <a:prstGeom prst="rect">
                        <a:avLst/>
                      </a:prstGeom>
                    </p:spPr>
                  </p:pic>
                </p:oleObj>
              </mc:Fallback>
            </mc:AlternateContent>
          </a:graphicData>
        </a:graphic>
      </p:graphicFrame>
      <p:pic>
        <p:nvPicPr>
          <p:cNvPr id="14" name="h01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631869" y="676881"/>
            <a:ext cx="487363" cy="487363"/>
          </a:xfrm>
          <a:prstGeom prst="rect">
            <a:avLst/>
          </a:prstGeom>
        </p:spPr>
      </p:pic>
    </p:spTree>
    <p:extLst>
      <p:ext uri="{BB962C8B-B14F-4D97-AF65-F5344CB8AC3E}">
        <p14:creationId xmlns:p14="http://schemas.microsoft.com/office/powerpoint/2010/main" val="1402113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3836"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492188" y="149972"/>
            <a:ext cx="6853518" cy="831663"/>
          </a:xfrm>
        </p:spPr>
        <p:txBody>
          <a:bodyPr>
            <a:normAutofit/>
          </a:bodyPr>
          <a:lstStyle/>
          <a:p>
            <a:r>
              <a:rPr kumimoji="1" lang="ja-JP" altLang="en-US" sz="3600" dirty="0"/>
              <a:t>現状解析と</a:t>
            </a:r>
            <a:r>
              <a:rPr kumimoji="1" lang="en-US" altLang="ja-JP" sz="3600" dirty="0"/>
              <a:t>hiTRAN</a:t>
            </a:r>
            <a:r>
              <a:rPr kumimoji="1" lang="ja-JP" altLang="en-US" sz="3600" dirty="0"/>
              <a:t>効果のまとめ</a:t>
            </a:r>
          </a:p>
        </p:txBody>
      </p:sp>
      <p:sp>
        <p:nvSpPr>
          <p:cNvPr id="3" name="コンテンツ プレースホルダー 2"/>
          <p:cNvSpPr>
            <a:spLocks noGrp="1"/>
          </p:cNvSpPr>
          <p:nvPr>
            <p:ph idx="1"/>
          </p:nvPr>
        </p:nvSpPr>
        <p:spPr>
          <a:xfrm>
            <a:off x="661146" y="981635"/>
            <a:ext cx="11105029" cy="5782236"/>
          </a:xfrm>
        </p:spPr>
        <p:txBody>
          <a:bodyPr>
            <a:noAutofit/>
          </a:bodyPr>
          <a:lstStyle/>
          <a:p>
            <a:r>
              <a:rPr lang="en-US" altLang="ja-JP" sz="2400" dirty="0"/>
              <a:t>HTRI</a:t>
            </a:r>
            <a:r>
              <a:rPr lang="ja-JP" altLang="en-US" sz="2400" dirty="0"/>
              <a:t>を用いて、運転データから汚れ係数を精度よく決定できた。</a:t>
            </a:r>
            <a:endParaRPr lang="en-US" altLang="ja-JP" sz="2400" dirty="0"/>
          </a:p>
          <a:p>
            <a:r>
              <a:rPr kumimoji="1" lang="ja-JP" altLang="en-US" sz="2400" dirty="0"/>
              <a:t>汚れの少ない運転初期には、温度クロスを生じていた。</a:t>
            </a:r>
            <a:endParaRPr kumimoji="1" lang="en-US" altLang="ja-JP" sz="2400" dirty="0"/>
          </a:p>
          <a:p>
            <a:pPr marL="0" indent="0">
              <a:buNone/>
            </a:pPr>
            <a:endParaRPr kumimoji="1" lang="en-US" altLang="ja-JP" sz="2400" dirty="0"/>
          </a:p>
          <a:p>
            <a:pPr marL="0" indent="0">
              <a:buNone/>
            </a:pPr>
            <a:r>
              <a:rPr lang="ja-JP" altLang="en-US" sz="2400" dirty="0"/>
              <a:t>この汚れを抑制するためには</a:t>
            </a:r>
            <a:endParaRPr kumimoji="1" lang="en-US" altLang="ja-JP" sz="2400" dirty="0"/>
          </a:p>
          <a:p>
            <a:r>
              <a:rPr lang="en-US" altLang="ja-JP" sz="2400" dirty="0">
                <a:solidFill>
                  <a:schemeClr val="accent1">
                    <a:lumMod val="50000"/>
                  </a:schemeClr>
                </a:solidFill>
              </a:rPr>
              <a:t>hiTRAN</a:t>
            </a:r>
            <a:r>
              <a:rPr lang="ja-JP" altLang="en-US" sz="2400" dirty="0">
                <a:solidFill>
                  <a:schemeClr val="accent1">
                    <a:lumMod val="50000"/>
                  </a:schemeClr>
                </a:solidFill>
              </a:rPr>
              <a:t>を挿入するためには、非対称</a:t>
            </a:r>
            <a:r>
              <a:rPr lang="en-US" altLang="ja-JP" sz="2400" dirty="0">
                <a:solidFill>
                  <a:schemeClr val="accent1">
                    <a:lumMod val="50000"/>
                  </a:schemeClr>
                </a:solidFill>
              </a:rPr>
              <a:t>2</a:t>
            </a:r>
            <a:r>
              <a:rPr lang="ja-JP" altLang="en-US" sz="2400" dirty="0">
                <a:solidFill>
                  <a:schemeClr val="accent1">
                    <a:lumMod val="50000"/>
                  </a:schemeClr>
                </a:solidFill>
              </a:rPr>
              <a:t>パス（</a:t>
            </a:r>
            <a:r>
              <a:rPr lang="en-US" altLang="ja-JP" sz="2400" dirty="0">
                <a:solidFill>
                  <a:schemeClr val="accent1">
                    <a:lumMod val="50000"/>
                  </a:schemeClr>
                </a:solidFill>
              </a:rPr>
              <a:t>90/10</a:t>
            </a:r>
            <a:r>
              <a:rPr lang="ja-JP" altLang="en-US" sz="2400" dirty="0">
                <a:solidFill>
                  <a:schemeClr val="accent1">
                    <a:lumMod val="50000"/>
                  </a:schemeClr>
                </a:solidFill>
              </a:rPr>
              <a:t>）バンドルとすることが、管側圧力損失を同等とするために必須であると確認された。</a:t>
            </a:r>
            <a:endParaRPr lang="en-US" altLang="ja-JP" sz="2400" dirty="0">
              <a:solidFill>
                <a:schemeClr val="accent1">
                  <a:lumMod val="50000"/>
                </a:schemeClr>
              </a:solidFill>
            </a:endParaRPr>
          </a:p>
          <a:p>
            <a:r>
              <a:rPr lang="ja-JP" altLang="en-US" sz="2400" dirty="0">
                <a:solidFill>
                  <a:schemeClr val="accent1">
                    <a:lumMod val="50000"/>
                  </a:schemeClr>
                </a:solidFill>
              </a:rPr>
              <a:t>胴側温度低下が有効であるが、他の熱源としても利用しているので、困難である。</a:t>
            </a:r>
            <a:endParaRPr lang="en-US" altLang="ja-JP" sz="2400" dirty="0">
              <a:solidFill>
                <a:schemeClr val="accent1">
                  <a:lumMod val="50000"/>
                </a:schemeClr>
              </a:solidFill>
            </a:endParaRPr>
          </a:p>
          <a:p>
            <a:r>
              <a:rPr kumimoji="1" lang="ja-JP" altLang="en-US" sz="2400" dirty="0">
                <a:solidFill>
                  <a:schemeClr val="accent1">
                    <a:lumMod val="50000"/>
                  </a:schemeClr>
                </a:solidFill>
              </a:rPr>
              <a:t>非対称</a:t>
            </a:r>
            <a:r>
              <a:rPr kumimoji="1" lang="en-US" altLang="ja-JP" sz="2400" dirty="0">
                <a:solidFill>
                  <a:schemeClr val="accent1">
                    <a:lumMod val="50000"/>
                  </a:schemeClr>
                </a:solidFill>
              </a:rPr>
              <a:t>2</a:t>
            </a:r>
            <a:r>
              <a:rPr kumimoji="1" lang="ja-JP" altLang="en-US" sz="2400" dirty="0">
                <a:solidFill>
                  <a:schemeClr val="accent1">
                    <a:lumMod val="50000"/>
                  </a:schemeClr>
                </a:solidFill>
              </a:rPr>
              <a:t>パス</a:t>
            </a:r>
            <a:r>
              <a:rPr kumimoji="1" lang="en-US" altLang="ja-JP" sz="2400" dirty="0">
                <a:solidFill>
                  <a:schemeClr val="accent1">
                    <a:lumMod val="50000"/>
                  </a:schemeClr>
                </a:solidFill>
              </a:rPr>
              <a:t>hiTRAN</a:t>
            </a:r>
            <a:r>
              <a:rPr kumimoji="1" lang="ja-JP" altLang="en-US" sz="2400" dirty="0">
                <a:solidFill>
                  <a:schemeClr val="accent1">
                    <a:lumMod val="50000"/>
                  </a:schemeClr>
                </a:solidFill>
              </a:rPr>
              <a:t>は</a:t>
            </a:r>
            <a:r>
              <a:rPr kumimoji="1" lang="en-US" altLang="ja-JP" sz="2400" dirty="0">
                <a:solidFill>
                  <a:schemeClr val="accent1">
                    <a:lumMod val="50000"/>
                  </a:schemeClr>
                </a:solidFill>
              </a:rPr>
              <a:t>10</a:t>
            </a:r>
            <a:r>
              <a:rPr kumimoji="1" lang="ja-JP" altLang="en-US" sz="2400" dirty="0">
                <a:solidFill>
                  <a:schemeClr val="accent1">
                    <a:lumMod val="50000"/>
                  </a:schemeClr>
                </a:solidFill>
              </a:rPr>
              <a:t>パスに比べて、温度クロスの起こらないこと、高温の境膜に晒される面積が小さいことが、</a:t>
            </a:r>
            <a:r>
              <a:rPr kumimoji="1" lang="en-US" altLang="ja-JP" sz="2400" dirty="0">
                <a:solidFill>
                  <a:schemeClr val="accent1">
                    <a:lumMod val="50000"/>
                  </a:schemeClr>
                </a:solidFill>
              </a:rPr>
              <a:t>HTRI</a:t>
            </a:r>
            <a:r>
              <a:rPr kumimoji="1" lang="ja-JP" altLang="en-US" sz="2400" dirty="0">
                <a:solidFill>
                  <a:schemeClr val="accent1">
                    <a:lumMod val="50000"/>
                  </a:schemeClr>
                </a:solidFill>
              </a:rPr>
              <a:t>の内部データ解析によって明らかとなった。</a:t>
            </a:r>
            <a:endParaRPr kumimoji="1" lang="en-US" altLang="ja-JP" sz="2400" dirty="0">
              <a:solidFill>
                <a:schemeClr val="accent1">
                  <a:lumMod val="50000"/>
                </a:schemeClr>
              </a:solidFill>
            </a:endParaRPr>
          </a:p>
          <a:p>
            <a:r>
              <a:rPr lang="ja-JP" altLang="en-US" sz="2400" dirty="0">
                <a:solidFill>
                  <a:schemeClr val="accent1">
                    <a:lumMod val="50000"/>
                  </a:schemeClr>
                </a:solidFill>
              </a:rPr>
              <a:t>非対称</a:t>
            </a:r>
            <a:r>
              <a:rPr lang="en-US" altLang="ja-JP" sz="2400" dirty="0">
                <a:solidFill>
                  <a:schemeClr val="accent1">
                    <a:lumMod val="50000"/>
                  </a:schemeClr>
                </a:solidFill>
              </a:rPr>
              <a:t>2</a:t>
            </a:r>
            <a:r>
              <a:rPr lang="ja-JP" altLang="en-US" sz="2400" dirty="0">
                <a:solidFill>
                  <a:schemeClr val="accent1">
                    <a:lumMod val="50000"/>
                  </a:schemeClr>
                </a:solidFill>
              </a:rPr>
              <a:t>パス</a:t>
            </a:r>
            <a:r>
              <a:rPr lang="en-US" altLang="ja-JP" sz="2400" dirty="0">
                <a:solidFill>
                  <a:schemeClr val="accent1">
                    <a:lumMod val="50000"/>
                  </a:schemeClr>
                </a:solidFill>
              </a:rPr>
              <a:t>hiTRAN</a:t>
            </a:r>
            <a:r>
              <a:rPr lang="ja-JP" altLang="en-US" sz="2400" dirty="0">
                <a:solidFill>
                  <a:schemeClr val="accent1">
                    <a:lumMod val="50000"/>
                  </a:schemeClr>
                </a:solidFill>
              </a:rPr>
              <a:t>とすることによって、</a:t>
            </a:r>
            <a:r>
              <a:rPr lang="en-US" altLang="ja-JP" sz="2400" dirty="0">
                <a:solidFill>
                  <a:schemeClr val="accent1">
                    <a:lumMod val="50000"/>
                  </a:schemeClr>
                </a:solidFill>
              </a:rPr>
              <a:t>OverDesign</a:t>
            </a:r>
            <a:r>
              <a:rPr lang="ja-JP" altLang="en-US" sz="2400" dirty="0">
                <a:solidFill>
                  <a:schemeClr val="accent1">
                    <a:lumMod val="50000"/>
                  </a:schemeClr>
                </a:solidFill>
              </a:rPr>
              <a:t>は</a:t>
            </a:r>
            <a:r>
              <a:rPr lang="en-US" altLang="ja-JP" sz="2400" dirty="0">
                <a:solidFill>
                  <a:schemeClr val="accent1">
                    <a:lumMod val="50000"/>
                  </a:schemeClr>
                </a:solidFill>
              </a:rPr>
              <a:t>22%</a:t>
            </a:r>
            <a:r>
              <a:rPr lang="ja-JP" altLang="en-US" sz="2400" dirty="0">
                <a:solidFill>
                  <a:schemeClr val="accent1">
                    <a:lumMod val="50000"/>
                  </a:schemeClr>
                </a:solidFill>
              </a:rPr>
              <a:t>向上すると予想され、胴側の温度を低下できる可能性を示した。</a:t>
            </a:r>
            <a:endParaRPr lang="en-US" altLang="ja-JP" sz="2400" dirty="0">
              <a:solidFill>
                <a:schemeClr val="accent1">
                  <a:lumMod val="50000"/>
                </a:schemeClr>
              </a:solidFill>
            </a:endParaRPr>
          </a:p>
          <a:p>
            <a:pPr marL="0" indent="0">
              <a:buNone/>
            </a:pPr>
            <a:r>
              <a:rPr kumimoji="1" lang="ja-JP" altLang="en-US" sz="2400" dirty="0">
                <a:solidFill>
                  <a:schemeClr val="accent1">
                    <a:lumMod val="50000"/>
                  </a:schemeClr>
                </a:solidFill>
              </a:rPr>
              <a:t>以上の結果を踏まえ、“非対称</a:t>
            </a:r>
            <a:r>
              <a:rPr kumimoji="1" lang="en-US" altLang="ja-JP" sz="2400" dirty="0">
                <a:solidFill>
                  <a:schemeClr val="accent1">
                    <a:lumMod val="50000"/>
                  </a:schemeClr>
                </a:solidFill>
              </a:rPr>
              <a:t>2</a:t>
            </a:r>
            <a:r>
              <a:rPr kumimoji="1" lang="ja-JP" altLang="en-US" sz="2400" dirty="0">
                <a:solidFill>
                  <a:schemeClr val="accent1">
                    <a:lumMod val="50000"/>
                  </a:schemeClr>
                </a:solidFill>
              </a:rPr>
              <a:t>パス</a:t>
            </a:r>
            <a:r>
              <a:rPr kumimoji="1" lang="en-US" altLang="ja-JP" sz="2400" dirty="0">
                <a:solidFill>
                  <a:schemeClr val="accent1">
                    <a:lumMod val="50000"/>
                  </a:schemeClr>
                </a:solidFill>
              </a:rPr>
              <a:t>hiTRAN</a:t>
            </a:r>
            <a:r>
              <a:rPr kumimoji="1" lang="ja-JP" altLang="en-US" sz="2400" dirty="0">
                <a:solidFill>
                  <a:schemeClr val="accent1">
                    <a:lumMod val="50000"/>
                  </a:schemeClr>
                </a:solidFill>
              </a:rPr>
              <a:t>“採用により、汚れの発生速度も低下できると予想され、現状運転期間を少なくとも２～３倍以上になることが期待できる。</a:t>
            </a:r>
          </a:p>
        </p:txBody>
      </p:sp>
      <p:pic>
        <p:nvPicPr>
          <p:cNvPr id="4" name="h01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423525" y="413249"/>
            <a:ext cx="487363" cy="487363"/>
          </a:xfrm>
          <a:prstGeom prst="rect">
            <a:avLst/>
          </a:prstGeom>
        </p:spPr>
      </p:pic>
    </p:spTree>
    <p:extLst>
      <p:ext uri="{BB962C8B-B14F-4D97-AF65-F5344CB8AC3E}">
        <p14:creationId xmlns:p14="http://schemas.microsoft.com/office/powerpoint/2010/main" val="1203673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558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492188" y="149972"/>
            <a:ext cx="6853518" cy="831663"/>
          </a:xfrm>
        </p:spPr>
        <p:txBody>
          <a:bodyPr>
            <a:normAutofit/>
          </a:bodyPr>
          <a:lstStyle/>
          <a:p>
            <a:pPr algn="ctr"/>
            <a:r>
              <a:rPr kumimoji="1" lang="ja-JP" altLang="en-US" sz="3600" dirty="0"/>
              <a:t>ご提案</a:t>
            </a:r>
          </a:p>
        </p:txBody>
      </p:sp>
      <p:sp>
        <p:nvSpPr>
          <p:cNvPr id="3" name="コンテンツ プレースホルダー 2"/>
          <p:cNvSpPr>
            <a:spLocks noGrp="1"/>
          </p:cNvSpPr>
          <p:nvPr>
            <p:ph idx="1"/>
          </p:nvPr>
        </p:nvSpPr>
        <p:spPr>
          <a:xfrm>
            <a:off x="647699" y="981635"/>
            <a:ext cx="11105029" cy="5432611"/>
          </a:xfrm>
        </p:spPr>
        <p:txBody>
          <a:bodyPr>
            <a:noAutofit/>
          </a:bodyPr>
          <a:lstStyle/>
          <a:p>
            <a:pPr marL="0" indent="0">
              <a:buNone/>
            </a:pPr>
            <a:r>
              <a:rPr kumimoji="1" lang="en-US" altLang="ja-JP" sz="2400" dirty="0">
                <a:solidFill>
                  <a:schemeClr val="accent1">
                    <a:lumMod val="50000"/>
                  </a:schemeClr>
                </a:solidFill>
              </a:rPr>
              <a:t>#</a:t>
            </a:r>
            <a:r>
              <a:rPr kumimoji="1" lang="ja-JP" altLang="en-US" sz="2400" dirty="0">
                <a:solidFill>
                  <a:schemeClr val="accent1">
                    <a:lumMod val="50000"/>
                  </a:schemeClr>
                </a:solidFill>
              </a:rPr>
              <a:t>　本資料を</a:t>
            </a:r>
            <a:r>
              <a:rPr lang="ja-JP" altLang="en-US" sz="2400" dirty="0">
                <a:solidFill>
                  <a:schemeClr val="accent1">
                    <a:lumMod val="50000"/>
                  </a:schemeClr>
                </a:solidFill>
              </a:rPr>
              <a:t>化学反応汚れの解析、</a:t>
            </a:r>
            <a:r>
              <a:rPr lang="en-US" altLang="ja-JP" sz="2400" dirty="0">
                <a:solidFill>
                  <a:schemeClr val="accent1">
                    <a:lumMod val="50000"/>
                  </a:schemeClr>
                </a:solidFill>
              </a:rPr>
              <a:t>hiTRAN</a:t>
            </a:r>
            <a:r>
              <a:rPr lang="ja-JP" altLang="en-US" sz="2400" dirty="0">
                <a:solidFill>
                  <a:schemeClr val="accent1">
                    <a:lumMod val="50000"/>
                  </a:schemeClr>
                </a:solidFill>
              </a:rPr>
              <a:t>によるソリューション事例として、雑誌発表し、同形の問題を抱える企業への</a:t>
            </a:r>
            <a:r>
              <a:rPr lang="en-US" altLang="ja-JP" sz="2400" dirty="0">
                <a:solidFill>
                  <a:schemeClr val="accent1">
                    <a:lumMod val="50000"/>
                  </a:schemeClr>
                </a:solidFill>
              </a:rPr>
              <a:t>PR</a:t>
            </a:r>
            <a:r>
              <a:rPr lang="ja-JP" altLang="en-US" sz="2400" dirty="0">
                <a:solidFill>
                  <a:schemeClr val="accent1">
                    <a:lumMod val="50000"/>
                  </a:schemeClr>
                </a:solidFill>
              </a:rPr>
              <a:t>資料としたい。</a:t>
            </a:r>
            <a:endParaRPr lang="en-US" altLang="ja-JP" sz="2400" dirty="0">
              <a:solidFill>
                <a:schemeClr val="accent1">
                  <a:lumMod val="50000"/>
                </a:schemeClr>
              </a:solidFill>
            </a:endParaRPr>
          </a:p>
          <a:p>
            <a:pPr marL="0" indent="0">
              <a:buNone/>
            </a:pPr>
            <a:endParaRPr lang="en-US" altLang="ja-JP" sz="2400" dirty="0">
              <a:solidFill>
                <a:schemeClr val="accent1">
                  <a:lumMod val="50000"/>
                </a:schemeClr>
              </a:solidFill>
            </a:endParaRPr>
          </a:p>
          <a:p>
            <a:pPr marL="0" indent="0">
              <a:buNone/>
            </a:pPr>
            <a:r>
              <a:rPr kumimoji="1" lang="ja-JP" altLang="en-US" sz="2400" dirty="0">
                <a:solidFill>
                  <a:schemeClr val="accent1">
                    <a:lumMod val="50000"/>
                  </a:schemeClr>
                </a:solidFill>
              </a:rPr>
              <a:t>＊　</a:t>
            </a:r>
            <a:r>
              <a:rPr kumimoji="1" lang="en-US" altLang="ja-JP" sz="2400" dirty="0">
                <a:solidFill>
                  <a:schemeClr val="accent1">
                    <a:lumMod val="50000"/>
                  </a:schemeClr>
                </a:solidFill>
              </a:rPr>
              <a:t>HTO</a:t>
            </a:r>
            <a:r>
              <a:rPr kumimoji="1" lang="ja-JP" altLang="en-US" sz="2400" dirty="0">
                <a:solidFill>
                  <a:schemeClr val="accent1">
                    <a:lumMod val="50000"/>
                  </a:schemeClr>
                </a:solidFill>
              </a:rPr>
              <a:t>予熱熱交換器での実機テスト</a:t>
            </a:r>
            <a:endParaRPr kumimoji="1" lang="en-US" altLang="ja-JP" sz="2400" dirty="0">
              <a:solidFill>
                <a:schemeClr val="accent1">
                  <a:lumMod val="50000"/>
                </a:schemeClr>
              </a:solidFill>
            </a:endParaRPr>
          </a:p>
          <a:p>
            <a:pPr marL="0" indent="0">
              <a:buNone/>
            </a:pPr>
            <a:r>
              <a:rPr lang="en-US" altLang="ja-JP" sz="2400" dirty="0">
                <a:solidFill>
                  <a:schemeClr val="accent1">
                    <a:lumMod val="50000"/>
                  </a:schemeClr>
                </a:solidFill>
              </a:rPr>
              <a:t>1)</a:t>
            </a:r>
            <a:r>
              <a:rPr lang="ja-JP" altLang="en-US" sz="2400" dirty="0">
                <a:solidFill>
                  <a:schemeClr val="accent1">
                    <a:lumMod val="50000"/>
                  </a:schemeClr>
                </a:solidFill>
              </a:rPr>
              <a:t>テスト用熱交換器頭部（非対称２パス用ヘッド）の試作</a:t>
            </a:r>
            <a:endParaRPr lang="en-US" altLang="ja-JP" sz="2400" dirty="0">
              <a:solidFill>
                <a:schemeClr val="accent1">
                  <a:lumMod val="50000"/>
                </a:schemeClr>
              </a:solidFill>
            </a:endParaRPr>
          </a:p>
          <a:p>
            <a:pPr marL="0" indent="0">
              <a:buNone/>
            </a:pPr>
            <a:r>
              <a:rPr kumimoji="1" lang="en-US" altLang="ja-JP" sz="2400" dirty="0">
                <a:solidFill>
                  <a:schemeClr val="accent1">
                    <a:lumMod val="50000"/>
                  </a:schemeClr>
                </a:solidFill>
              </a:rPr>
              <a:t>2)</a:t>
            </a:r>
            <a:r>
              <a:rPr kumimoji="1" lang="ja-JP" altLang="en-US" sz="2400" dirty="0">
                <a:solidFill>
                  <a:schemeClr val="accent1">
                    <a:lumMod val="50000"/>
                  </a:schemeClr>
                </a:solidFill>
              </a:rPr>
              <a:t>テスト</a:t>
            </a:r>
            <a:r>
              <a:rPr kumimoji="1" lang="en-US" altLang="ja-JP" sz="2400" dirty="0">
                <a:solidFill>
                  <a:schemeClr val="accent1">
                    <a:lumMod val="50000"/>
                  </a:schemeClr>
                </a:solidFill>
              </a:rPr>
              <a:t>hiTRAN</a:t>
            </a:r>
            <a:r>
              <a:rPr kumimoji="1" lang="ja-JP" altLang="en-US" sz="2400" dirty="0">
                <a:solidFill>
                  <a:schemeClr val="accent1">
                    <a:lumMod val="50000"/>
                  </a:schemeClr>
                </a:solidFill>
              </a:rPr>
              <a:t>（高密度</a:t>
            </a:r>
            <a:r>
              <a:rPr kumimoji="1" lang="en-US" altLang="ja-JP" sz="2400" dirty="0">
                <a:solidFill>
                  <a:schemeClr val="accent1">
                    <a:lumMod val="50000"/>
                  </a:schemeClr>
                </a:solidFill>
              </a:rPr>
              <a:t>90</a:t>
            </a:r>
            <a:r>
              <a:rPr kumimoji="1" lang="ja-JP" altLang="en-US" sz="2400" dirty="0">
                <a:solidFill>
                  <a:schemeClr val="accent1">
                    <a:lumMod val="50000"/>
                  </a:schemeClr>
                </a:solidFill>
              </a:rPr>
              <a:t>本、低密度</a:t>
            </a:r>
            <a:r>
              <a:rPr kumimoji="1" lang="en-US" altLang="ja-JP" sz="2400" dirty="0">
                <a:solidFill>
                  <a:schemeClr val="accent1">
                    <a:lumMod val="50000"/>
                  </a:schemeClr>
                </a:solidFill>
              </a:rPr>
              <a:t>10</a:t>
            </a:r>
            <a:r>
              <a:rPr kumimoji="1" lang="ja-JP" altLang="en-US" sz="2400" dirty="0">
                <a:solidFill>
                  <a:schemeClr val="accent1">
                    <a:lumMod val="50000"/>
                  </a:schemeClr>
                </a:solidFill>
              </a:rPr>
              <a:t>本</a:t>
            </a:r>
            <a:r>
              <a:rPr kumimoji="1" lang="en-US" altLang="ja-JP" sz="2400" dirty="0">
                <a:solidFill>
                  <a:schemeClr val="accent1">
                    <a:lumMod val="50000"/>
                  </a:schemeClr>
                </a:solidFill>
              </a:rPr>
              <a:t>)</a:t>
            </a:r>
            <a:r>
              <a:rPr kumimoji="1" lang="ja-JP" altLang="en-US" sz="2400" dirty="0">
                <a:solidFill>
                  <a:schemeClr val="accent1">
                    <a:lumMod val="50000"/>
                  </a:schemeClr>
                </a:solidFill>
              </a:rPr>
              <a:t>供給</a:t>
            </a:r>
            <a:endParaRPr kumimoji="1" lang="en-US" altLang="ja-JP" sz="2400" dirty="0">
              <a:solidFill>
                <a:schemeClr val="accent1">
                  <a:lumMod val="50000"/>
                </a:schemeClr>
              </a:solidFill>
            </a:endParaRPr>
          </a:p>
          <a:p>
            <a:pPr marL="0" indent="0">
              <a:buNone/>
            </a:pPr>
            <a:r>
              <a:rPr lang="en-US" altLang="ja-JP" sz="2400" dirty="0">
                <a:solidFill>
                  <a:schemeClr val="accent1">
                    <a:lumMod val="50000"/>
                  </a:schemeClr>
                </a:solidFill>
              </a:rPr>
              <a:t>3)</a:t>
            </a:r>
            <a:r>
              <a:rPr lang="ja-JP" altLang="en-US" sz="2400" dirty="0">
                <a:solidFill>
                  <a:schemeClr val="accent1">
                    <a:lumMod val="50000"/>
                  </a:schemeClr>
                </a:solidFill>
              </a:rPr>
              <a:t>テストのための工事・人件費</a:t>
            </a:r>
            <a:endParaRPr lang="en-US" altLang="ja-JP" sz="2400" dirty="0">
              <a:solidFill>
                <a:schemeClr val="accent1">
                  <a:lumMod val="50000"/>
                </a:schemeClr>
              </a:solidFill>
            </a:endParaRPr>
          </a:p>
          <a:p>
            <a:pPr marL="0" indent="0">
              <a:buNone/>
            </a:pPr>
            <a:endParaRPr kumimoji="1" lang="en-US" altLang="ja-JP" sz="2400" dirty="0">
              <a:solidFill>
                <a:schemeClr val="accent1">
                  <a:lumMod val="50000"/>
                </a:schemeClr>
              </a:solidFill>
            </a:endParaRPr>
          </a:p>
          <a:p>
            <a:pPr marL="0" indent="0">
              <a:buNone/>
            </a:pPr>
            <a:r>
              <a:rPr lang="ja-JP" altLang="en-US" sz="2400" dirty="0">
                <a:solidFill>
                  <a:schemeClr val="accent1">
                    <a:lumMod val="50000"/>
                  </a:schemeClr>
                </a:solidFill>
              </a:rPr>
              <a:t>＊　熱媒加熱系全体の熱バランス再検討</a:t>
            </a:r>
            <a:endParaRPr lang="en-US" altLang="ja-JP" sz="2400" dirty="0">
              <a:solidFill>
                <a:schemeClr val="accent1">
                  <a:lumMod val="50000"/>
                </a:schemeClr>
              </a:solidFill>
            </a:endParaRPr>
          </a:p>
          <a:p>
            <a:pPr marL="0" indent="0">
              <a:buNone/>
            </a:pPr>
            <a:r>
              <a:rPr lang="ja-JP" altLang="en-US" sz="2400" dirty="0">
                <a:solidFill>
                  <a:schemeClr val="accent1">
                    <a:lumMod val="50000"/>
                  </a:schemeClr>
                </a:solidFill>
              </a:rPr>
              <a:t>この予熱器の汚れを抑制するには熱媒温度を低下するのが最も効果的である。</a:t>
            </a:r>
            <a:endParaRPr lang="en-US" altLang="ja-JP" sz="2400" dirty="0">
              <a:solidFill>
                <a:schemeClr val="accent1">
                  <a:lumMod val="50000"/>
                </a:schemeClr>
              </a:solidFill>
            </a:endParaRPr>
          </a:p>
          <a:p>
            <a:pPr marL="0" indent="0">
              <a:buNone/>
            </a:pPr>
            <a:r>
              <a:rPr lang="ja-JP" altLang="en-US" sz="2400" dirty="0">
                <a:solidFill>
                  <a:schemeClr val="accent1">
                    <a:lumMod val="50000"/>
                  </a:schemeClr>
                </a:solidFill>
              </a:rPr>
              <a:t>その他の熱交換器の性能を</a:t>
            </a:r>
            <a:r>
              <a:rPr lang="en-US" altLang="ja-JP" sz="2400" dirty="0">
                <a:solidFill>
                  <a:schemeClr val="accent1">
                    <a:lumMod val="50000"/>
                  </a:schemeClr>
                </a:solidFill>
              </a:rPr>
              <a:t>hiTRAN</a:t>
            </a:r>
            <a:r>
              <a:rPr lang="ja-JP" altLang="en-US" sz="2400" dirty="0">
                <a:solidFill>
                  <a:schemeClr val="accent1">
                    <a:lumMod val="50000"/>
                  </a:schemeClr>
                </a:solidFill>
              </a:rPr>
              <a:t>で上げ、全体としての効率を上げ、かつ胴側熱媒油温度を下げるフィージビリティ・スタディの実施</a:t>
            </a:r>
            <a:endParaRPr lang="en-US" altLang="ja-JP" sz="2400" dirty="0">
              <a:solidFill>
                <a:schemeClr val="accent1">
                  <a:lumMod val="50000"/>
                </a:schemeClr>
              </a:solidFill>
            </a:endParaRPr>
          </a:p>
          <a:p>
            <a:pPr marL="0" indent="0">
              <a:buNone/>
            </a:pPr>
            <a:endParaRPr kumimoji="1" lang="ja-JP" altLang="en-US" sz="2400" dirty="0">
              <a:solidFill>
                <a:schemeClr val="accent1">
                  <a:lumMod val="50000"/>
                </a:schemeClr>
              </a:solidFill>
            </a:endParaRPr>
          </a:p>
        </p:txBody>
      </p:sp>
      <p:grpSp>
        <p:nvGrpSpPr>
          <p:cNvPr id="11" name="グループ化 10"/>
          <p:cNvGrpSpPr/>
          <p:nvPr/>
        </p:nvGrpSpPr>
        <p:grpSpPr>
          <a:xfrm>
            <a:off x="8581658" y="2563271"/>
            <a:ext cx="764048" cy="1314286"/>
            <a:chOff x="8315362" y="4291373"/>
            <a:chExt cx="764048" cy="1314286"/>
          </a:xfrm>
        </p:grpSpPr>
        <p:pic>
          <p:nvPicPr>
            <p:cNvPr id="6" name="図 5"/>
            <p:cNvPicPr>
              <a:picLocks noChangeAspect="1"/>
            </p:cNvPicPr>
            <p:nvPr/>
          </p:nvPicPr>
          <p:blipFill>
            <a:blip r:embed="rId5"/>
            <a:stretch>
              <a:fillRect/>
            </a:stretch>
          </p:blipFill>
          <p:spPr>
            <a:xfrm>
              <a:off x="8315362" y="4448516"/>
              <a:ext cx="590476" cy="1000000"/>
            </a:xfrm>
            <a:prstGeom prst="rect">
              <a:avLst/>
            </a:prstGeom>
          </p:spPr>
        </p:pic>
        <p:pic>
          <p:nvPicPr>
            <p:cNvPr id="7" name="図 6"/>
            <p:cNvPicPr>
              <a:picLocks noChangeAspect="1"/>
            </p:cNvPicPr>
            <p:nvPr/>
          </p:nvPicPr>
          <p:blipFill>
            <a:blip r:embed="rId6"/>
            <a:stretch>
              <a:fillRect/>
            </a:stretch>
          </p:blipFill>
          <p:spPr>
            <a:xfrm>
              <a:off x="8898458" y="4291373"/>
              <a:ext cx="180952" cy="1314286"/>
            </a:xfrm>
            <a:prstGeom prst="rect">
              <a:avLst/>
            </a:prstGeom>
          </p:spPr>
        </p:pic>
      </p:grpSp>
      <p:cxnSp>
        <p:nvCxnSpPr>
          <p:cNvPr id="9" name="直線コネクタ 8"/>
          <p:cNvCxnSpPr/>
          <p:nvPr/>
        </p:nvCxnSpPr>
        <p:spPr>
          <a:xfrm>
            <a:off x="10435263" y="4760260"/>
            <a:ext cx="852272" cy="359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5" name="グループ化 4"/>
          <p:cNvGrpSpPr/>
          <p:nvPr/>
        </p:nvGrpSpPr>
        <p:grpSpPr>
          <a:xfrm>
            <a:off x="10059264" y="2076857"/>
            <a:ext cx="1057143" cy="2341461"/>
            <a:chOff x="10394922" y="3804959"/>
            <a:chExt cx="1057143" cy="2341461"/>
          </a:xfrm>
        </p:grpSpPr>
        <p:pic>
          <p:nvPicPr>
            <p:cNvPr id="4" name="図 3"/>
            <p:cNvPicPr>
              <a:picLocks noChangeAspect="1"/>
            </p:cNvPicPr>
            <p:nvPr/>
          </p:nvPicPr>
          <p:blipFill>
            <a:blip r:embed="rId7"/>
            <a:stretch>
              <a:fillRect/>
            </a:stretch>
          </p:blipFill>
          <p:spPr>
            <a:xfrm>
              <a:off x="10394922" y="4119945"/>
              <a:ext cx="1057143" cy="1657143"/>
            </a:xfrm>
            <a:prstGeom prst="rect">
              <a:avLst/>
            </a:prstGeom>
          </p:spPr>
        </p:pic>
        <p:sp>
          <p:nvSpPr>
            <p:cNvPr id="12" name="テキスト ボックス 11"/>
            <p:cNvSpPr txBox="1"/>
            <p:nvPr/>
          </p:nvSpPr>
          <p:spPr>
            <a:xfrm>
              <a:off x="10513182" y="3804959"/>
              <a:ext cx="753732" cy="369332"/>
            </a:xfrm>
            <a:prstGeom prst="rect">
              <a:avLst/>
            </a:prstGeom>
            <a:noFill/>
          </p:spPr>
          <p:txBody>
            <a:bodyPr wrap="none" rtlCol="0">
              <a:spAutoFit/>
            </a:bodyPr>
            <a:lstStyle/>
            <a:p>
              <a:r>
                <a:rPr kumimoji="1" lang="en-US" altLang="ja-JP" b="1" dirty="0"/>
                <a:t>2</a:t>
              </a:r>
              <a:r>
                <a:rPr kumimoji="1" lang="ja-JP" altLang="en-US" b="1" dirty="0"/>
                <a:t>パス</a:t>
              </a:r>
            </a:p>
          </p:txBody>
        </p:sp>
        <p:sp>
          <p:nvSpPr>
            <p:cNvPr id="13" name="テキスト ボックス 12"/>
            <p:cNvSpPr txBox="1"/>
            <p:nvPr/>
          </p:nvSpPr>
          <p:spPr>
            <a:xfrm>
              <a:off x="10546627" y="5777088"/>
              <a:ext cx="740908" cy="369332"/>
            </a:xfrm>
            <a:prstGeom prst="rect">
              <a:avLst/>
            </a:prstGeom>
            <a:noFill/>
          </p:spPr>
          <p:txBody>
            <a:bodyPr wrap="none" rtlCol="0">
              <a:spAutoFit/>
            </a:bodyPr>
            <a:lstStyle/>
            <a:p>
              <a:r>
                <a:rPr kumimoji="1" lang="en-US" altLang="ja-JP" b="1" dirty="0"/>
                <a:t>1</a:t>
              </a:r>
              <a:r>
                <a:rPr kumimoji="1" lang="ja-JP" altLang="en-US" b="1" dirty="0"/>
                <a:t>パス</a:t>
              </a:r>
            </a:p>
          </p:txBody>
        </p:sp>
        <p:sp>
          <p:nvSpPr>
            <p:cNvPr id="14" name="テキスト ボックス 13"/>
            <p:cNvSpPr txBox="1"/>
            <p:nvPr/>
          </p:nvSpPr>
          <p:spPr>
            <a:xfrm>
              <a:off x="10399681" y="4763850"/>
              <a:ext cx="877163" cy="369332"/>
            </a:xfrm>
            <a:prstGeom prst="rect">
              <a:avLst/>
            </a:prstGeom>
            <a:noFill/>
          </p:spPr>
          <p:txBody>
            <a:bodyPr wrap="none" rtlCol="0">
              <a:spAutoFit/>
            </a:bodyPr>
            <a:lstStyle/>
            <a:p>
              <a:r>
                <a:rPr kumimoji="1" lang="ja-JP" altLang="en-US" b="1" dirty="0"/>
                <a:t>仕切板</a:t>
              </a:r>
            </a:p>
          </p:txBody>
        </p:sp>
      </p:grpSp>
      <p:pic>
        <p:nvPicPr>
          <p:cNvPr id="16" name="h01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059264" y="248796"/>
            <a:ext cx="487363" cy="487363"/>
          </a:xfrm>
          <a:prstGeom prst="rect">
            <a:avLst/>
          </a:prstGeom>
        </p:spPr>
      </p:pic>
    </p:spTree>
    <p:extLst>
      <p:ext uri="{BB962C8B-B14F-4D97-AF65-F5344CB8AC3E}">
        <p14:creationId xmlns:p14="http://schemas.microsoft.com/office/powerpoint/2010/main" val="3222941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2939"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ja-JP" altLang="en-US" dirty="0"/>
              <a:t>１）　粗トール油蒸留予熱工程の化学反応汚れ</a:t>
            </a:r>
            <a:br>
              <a:rPr lang="en-US" altLang="ja-JP" dirty="0"/>
            </a:br>
            <a:endParaRPr kumimoji="1" lang="ja-JP" altLang="en-US" dirty="0"/>
          </a:p>
        </p:txBody>
      </p:sp>
      <p:pic>
        <p:nvPicPr>
          <p:cNvPr id="4" name="コンテンツ プレースホルダー 3"/>
          <p:cNvPicPr>
            <a:picLocks noGrp="1" noChangeAspect="1"/>
          </p:cNvPicPr>
          <p:nvPr>
            <p:ph idx="1"/>
          </p:nvPr>
        </p:nvPicPr>
        <p:blipFill>
          <a:blip r:embed="rId5"/>
          <a:stretch>
            <a:fillRect/>
          </a:stretch>
        </p:blipFill>
        <p:spPr>
          <a:xfrm>
            <a:off x="1198382" y="1872266"/>
            <a:ext cx="5273040" cy="4501377"/>
          </a:xfrm>
          <a:prstGeom prst="rect">
            <a:avLst/>
          </a:prstGeom>
        </p:spPr>
      </p:pic>
      <p:sp>
        <p:nvSpPr>
          <p:cNvPr id="5" name="テキスト ボックス 4"/>
          <p:cNvSpPr txBox="1"/>
          <p:nvPr/>
        </p:nvSpPr>
        <p:spPr>
          <a:xfrm>
            <a:off x="2606040" y="1690964"/>
            <a:ext cx="2457724" cy="523220"/>
          </a:xfrm>
          <a:prstGeom prst="rect">
            <a:avLst/>
          </a:prstGeom>
          <a:noFill/>
        </p:spPr>
        <p:txBody>
          <a:bodyPr wrap="none" rtlCol="0">
            <a:spAutoFit/>
          </a:bodyPr>
          <a:lstStyle/>
          <a:p>
            <a:r>
              <a:rPr kumimoji="1" lang="ja-JP" altLang="en-US" sz="2800" dirty="0"/>
              <a:t>プロセスと制御</a:t>
            </a:r>
          </a:p>
        </p:txBody>
      </p:sp>
      <p:sp>
        <p:nvSpPr>
          <p:cNvPr id="15" name="テキスト ボックス 14"/>
          <p:cNvSpPr txBox="1"/>
          <p:nvPr/>
        </p:nvSpPr>
        <p:spPr>
          <a:xfrm>
            <a:off x="7376160" y="2133876"/>
            <a:ext cx="3512244" cy="4154984"/>
          </a:xfrm>
          <a:prstGeom prst="rect">
            <a:avLst/>
          </a:prstGeom>
          <a:noFill/>
        </p:spPr>
        <p:txBody>
          <a:bodyPr wrap="none" rtlCol="0">
            <a:spAutoFit/>
          </a:bodyPr>
          <a:lstStyle/>
          <a:p>
            <a:r>
              <a:rPr kumimoji="1" lang="ja-JP" altLang="en-US" sz="2400" b="1" dirty="0"/>
              <a:t>管側（</a:t>
            </a:r>
            <a:r>
              <a:rPr kumimoji="1" lang="en-US" altLang="ja-JP" sz="2400" b="1" dirty="0"/>
              <a:t>Tube)</a:t>
            </a:r>
          </a:p>
          <a:p>
            <a:r>
              <a:rPr kumimoji="1" lang="en-US" altLang="ja-JP" sz="2400" b="1" dirty="0"/>
              <a:t>CTO</a:t>
            </a:r>
            <a:r>
              <a:rPr kumimoji="1" lang="ja-JP" altLang="en-US" sz="2400" b="1" dirty="0"/>
              <a:t>　　　　　</a:t>
            </a:r>
            <a:r>
              <a:rPr kumimoji="1" lang="en-US" altLang="ja-JP" sz="2400" b="1" dirty="0"/>
              <a:t>7</a:t>
            </a:r>
            <a:r>
              <a:rPr lang="en-US" altLang="ja-JP" sz="2400" b="1" dirty="0"/>
              <a:t>.0</a:t>
            </a:r>
            <a:r>
              <a:rPr lang="ja-JP" altLang="en-US" sz="2400" b="1" dirty="0"/>
              <a:t>　</a:t>
            </a:r>
            <a:r>
              <a:rPr kumimoji="1" lang="en-US" altLang="ja-JP" sz="2400" b="1" dirty="0"/>
              <a:t>ton/</a:t>
            </a:r>
            <a:r>
              <a:rPr kumimoji="1" lang="en-US" altLang="ja-JP" sz="2400" b="1" dirty="0" err="1"/>
              <a:t>hr</a:t>
            </a:r>
            <a:endParaRPr kumimoji="1" lang="en-US" altLang="ja-JP" sz="2400" b="1" dirty="0"/>
          </a:p>
          <a:p>
            <a:r>
              <a:rPr kumimoji="1" lang="ja-JP" altLang="en-US" sz="2400" b="1" dirty="0"/>
              <a:t>出口温度：目標</a:t>
            </a:r>
            <a:r>
              <a:rPr kumimoji="1" lang="en-US" altLang="ja-JP" sz="2400" b="1" dirty="0"/>
              <a:t>220℃</a:t>
            </a:r>
          </a:p>
          <a:p>
            <a:r>
              <a:rPr lang="ja-JP" altLang="en-US" sz="2400" b="1" dirty="0"/>
              <a:t>入口温度：実績</a:t>
            </a:r>
            <a:r>
              <a:rPr lang="en-US" altLang="ja-JP" sz="2400" b="1" dirty="0"/>
              <a:t>152</a:t>
            </a:r>
            <a:r>
              <a:rPr lang="ja-JP" altLang="en-US" sz="2400" b="1" dirty="0"/>
              <a:t>℃</a:t>
            </a:r>
            <a:endParaRPr lang="en-US" altLang="ja-JP" sz="2400" b="1" dirty="0"/>
          </a:p>
          <a:p>
            <a:endParaRPr kumimoji="1" lang="en-US" altLang="ja-JP" sz="2400" b="1" dirty="0"/>
          </a:p>
          <a:p>
            <a:r>
              <a:rPr lang="ja-JP" altLang="en-US" sz="2400" b="1" dirty="0"/>
              <a:t>胴側（</a:t>
            </a:r>
            <a:r>
              <a:rPr lang="en-US" altLang="ja-JP" sz="2400" b="1" dirty="0"/>
              <a:t>Shell</a:t>
            </a:r>
            <a:r>
              <a:rPr lang="ja-JP" altLang="en-US" sz="2400" b="1" dirty="0"/>
              <a:t>）</a:t>
            </a:r>
            <a:endParaRPr kumimoji="1" lang="en-US" altLang="ja-JP" sz="2400" b="1" dirty="0"/>
          </a:p>
          <a:p>
            <a:r>
              <a:rPr lang="ja-JP" altLang="en-US" sz="2400" b="1" dirty="0"/>
              <a:t>熱媒油</a:t>
            </a:r>
            <a:r>
              <a:rPr lang="en-US" altLang="ja-JP" sz="2400" b="1" dirty="0"/>
              <a:t>HTO</a:t>
            </a:r>
            <a:r>
              <a:rPr lang="ja-JP" altLang="en-US" sz="2400" b="1" dirty="0"/>
              <a:t>　　　流量制御</a:t>
            </a:r>
            <a:endParaRPr lang="en-US" altLang="ja-JP" sz="2400" b="1" dirty="0"/>
          </a:p>
          <a:p>
            <a:r>
              <a:rPr lang="ja-JP" altLang="en-US" sz="2400" b="1" dirty="0"/>
              <a:t>　　　（</a:t>
            </a:r>
            <a:r>
              <a:rPr lang="en-US" altLang="ja-JP" sz="2400" b="1" dirty="0"/>
              <a:t>5.0</a:t>
            </a:r>
            <a:r>
              <a:rPr lang="ja-JP" altLang="en-US" sz="2400" b="1" dirty="0"/>
              <a:t>～</a:t>
            </a:r>
            <a:r>
              <a:rPr lang="en-US" altLang="ja-JP" sz="2400" b="1" dirty="0"/>
              <a:t>8.5ton/</a:t>
            </a:r>
            <a:r>
              <a:rPr lang="en-US" altLang="ja-JP" sz="2400" b="1" dirty="0" err="1"/>
              <a:t>hr</a:t>
            </a:r>
            <a:r>
              <a:rPr lang="ja-JP" altLang="en-US" sz="2400" b="1" dirty="0"/>
              <a:t>）</a:t>
            </a:r>
            <a:endParaRPr lang="en-US" altLang="ja-JP" sz="2400" b="1" dirty="0"/>
          </a:p>
          <a:p>
            <a:r>
              <a:rPr kumimoji="1" lang="ja-JP" altLang="en-US" sz="2400" b="1" dirty="0"/>
              <a:t>入口温度：　</a:t>
            </a:r>
            <a:r>
              <a:rPr kumimoji="1" lang="en-US" altLang="ja-JP" sz="2400" b="1" dirty="0"/>
              <a:t>311</a:t>
            </a:r>
            <a:r>
              <a:rPr kumimoji="1" lang="ja-JP" altLang="en-US" sz="2400" b="1" dirty="0"/>
              <a:t>℃</a:t>
            </a:r>
            <a:endParaRPr kumimoji="1" lang="en-US" altLang="ja-JP" sz="2400" b="1" dirty="0"/>
          </a:p>
          <a:p>
            <a:r>
              <a:rPr lang="ja-JP" altLang="en-US" sz="2400" b="1" dirty="0"/>
              <a:t>出口温度：　成り行き</a:t>
            </a:r>
            <a:endParaRPr kumimoji="1" lang="en-US" altLang="ja-JP" sz="2400" b="1" dirty="0"/>
          </a:p>
          <a:p>
            <a:endParaRPr kumimoji="1" lang="ja-JP" altLang="en-US" sz="2400" b="1" dirty="0"/>
          </a:p>
        </p:txBody>
      </p:sp>
      <p:sp>
        <p:nvSpPr>
          <p:cNvPr id="16" name="円/楕円 15"/>
          <p:cNvSpPr/>
          <p:nvPr/>
        </p:nvSpPr>
        <p:spPr>
          <a:xfrm>
            <a:off x="4724400" y="2606040"/>
            <a:ext cx="701040" cy="33528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円/楕円 16"/>
          <p:cNvSpPr/>
          <p:nvPr/>
        </p:nvSpPr>
        <p:spPr>
          <a:xfrm>
            <a:off x="3834902" y="5121798"/>
            <a:ext cx="889498" cy="52099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 name="CCm0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10118" y="654267"/>
            <a:ext cx="487363" cy="487363"/>
          </a:xfrm>
          <a:prstGeom prst="rect">
            <a:avLst/>
          </a:prstGeom>
        </p:spPr>
      </p:pic>
    </p:spTree>
    <p:extLst>
      <p:ext uri="{BB962C8B-B14F-4D97-AF65-F5344CB8AC3E}">
        <p14:creationId xmlns:p14="http://schemas.microsoft.com/office/powerpoint/2010/main" val="1136444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11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838200" y="243531"/>
            <a:ext cx="10515600" cy="1325563"/>
          </a:xfrm>
        </p:spPr>
        <p:txBody>
          <a:bodyPr/>
          <a:lstStyle/>
          <a:p>
            <a:pPr algn="ctr"/>
            <a:r>
              <a:rPr lang="ja-JP" altLang="en-US" dirty="0"/>
              <a:t>熱交換器の仕様</a:t>
            </a:r>
            <a:endParaRPr kumimoji="1" lang="ja-JP" altLang="en-US" dirty="0"/>
          </a:p>
        </p:txBody>
      </p:sp>
      <p:pic>
        <p:nvPicPr>
          <p:cNvPr id="5" name="図 4"/>
          <p:cNvPicPr>
            <a:picLocks noChangeAspect="1"/>
          </p:cNvPicPr>
          <p:nvPr/>
        </p:nvPicPr>
        <p:blipFill>
          <a:blip r:embed="rId5"/>
          <a:stretch>
            <a:fillRect/>
          </a:stretch>
        </p:blipFill>
        <p:spPr>
          <a:xfrm rot="5400000">
            <a:off x="2837464" y="-364823"/>
            <a:ext cx="2555086" cy="5906018"/>
          </a:xfrm>
          <a:prstGeom prst="rect">
            <a:avLst/>
          </a:prstGeom>
        </p:spPr>
      </p:pic>
      <p:pic>
        <p:nvPicPr>
          <p:cNvPr id="6" name="図 5"/>
          <p:cNvPicPr/>
          <p:nvPr/>
        </p:nvPicPr>
        <p:blipFill>
          <a:blip r:embed="rId6">
            <a:extLst>
              <a:ext uri="{28A0092B-C50C-407E-A947-70E740481C1C}">
                <a14:useLocalDpi xmlns:a14="http://schemas.microsoft.com/office/drawing/2010/main" val="0"/>
              </a:ext>
            </a:extLst>
          </a:blip>
          <a:stretch>
            <a:fillRect/>
          </a:stretch>
        </p:blipFill>
        <p:spPr>
          <a:xfrm>
            <a:off x="2629992" y="4377673"/>
            <a:ext cx="2055495" cy="1975485"/>
          </a:xfrm>
          <a:prstGeom prst="rect">
            <a:avLst/>
          </a:prstGeom>
        </p:spPr>
      </p:pic>
      <p:sp>
        <p:nvSpPr>
          <p:cNvPr id="7" name="テキスト ボックス 6"/>
          <p:cNvSpPr txBox="1"/>
          <p:nvPr/>
        </p:nvSpPr>
        <p:spPr>
          <a:xfrm>
            <a:off x="7237456" y="2362235"/>
            <a:ext cx="5126403" cy="1815882"/>
          </a:xfrm>
          <a:prstGeom prst="rect">
            <a:avLst/>
          </a:prstGeom>
          <a:noFill/>
        </p:spPr>
        <p:txBody>
          <a:bodyPr wrap="none" rtlCol="0">
            <a:spAutoFit/>
          </a:bodyPr>
          <a:lstStyle/>
          <a:p>
            <a:r>
              <a:rPr kumimoji="1" lang="ja-JP" altLang="en-US" sz="2800" dirty="0"/>
              <a:t>　　　　　　　　　　　汚れ係数</a:t>
            </a:r>
            <a:endParaRPr kumimoji="1" lang="en-US" altLang="ja-JP" sz="2800" dirty="0"/>
          </a:p>
          <a:p>
            <a:r>
              <a:rPr kumimoji="1" lang="ja-JP" altLang="en-US" sz="2800" dirty="0"/>
              <a:t>設計条件：              </a:t>
            </a:r>
            <a:r>
              <a:rPr lang="en-US" altLang="ja-JP" sz="2800" dirty="0"/>
              <a:t>m2</a:t>
            </a:r>
            <a:r>
              <a:rPr lang="ja-JP" altLang="en-US" sz="2800" dirty="0"/>
              <a:t>･</a:t>
            </a:r>
            <a:r>
              <a:rPr lang="en-US" altLang="ja-JP" sz="2800" dirty="0" err="1"/>
              <a:t>hr</a:t>
            </a:r>
            <a:r>
              <a:rPr lang="ja-JP" altLang="en-US" sz="2800" dirty="0"/>
              <a:t>･℃</a:t>
            </a:r>
            <a:r>
              <a:rPr lang="en-US" altLang="ja-JP" sz="2800" dirty="0"/>
              <a:t>/Kcal</a:t>
            </a:r>
            <a:endParaRPr kumimoji="1" lang="en-US" altLang="ja-JP" sz="2800" dirty="0"/>
          </a:p>
          <a:p>
            <a:r>
              <a:rPr lang="ja-JP" altLang="en-US" sz="2800" dirty="0"/>
              <a:t>胴側熱媒オイル：　</a:t>
            </a:r>
            <a:r>
              <a:rPr lang="en-US" altLang="ja-JP" sz="2800" dirty="0"/>
              <a:t>0.000205</a:t>
            </a:r>
          </a:p>
          <a:p>
            <a:r>
              <a:rPr kumimoji="1" lang="ja-JP" altLang="en-US" sz="2800" dirty="0"/>
              <a:t>管側</a:t>
            </a:r>
            <a:r>
              <a:rPr lang="ja-JP" altLang="en-US" sz="2800" dirty="0"/>
              <a:t>租トール油：　 </a:t>
            </a:r>
            <a:r>
              <a:rPr lang="en-US" altLang="ja-JP" sz="2800" dirty="0"/>
              <a:t>0.0023</a:t>
            </a:r>
            <a:endParaRPr kumimoji="1" lang="ja-JP" altLang="en-US" sz="2800" dirty="0"/>
          </a:p>
        </p:txBody>
      </p:sp>
      <p:sp>
        <p:nvSpPr>
          <p:cNvPr id="10" name="テキスト ボックス 9"/>
          <p:cNvSpPr txBox="1"/>
          <p:nvPr/>
        </p:nvSpPr>
        <p:spPr>
          <a:xfrm>
            <a:off x="6871246" y="4537276"/>
            <a:ext cx="4352474" cy="1815882"/>
          </a:xfrm>
          <a:prstGeom prst="rect">
            <a:avLst/>
          </a:prstGeom>
          <a:noFill/>
        </p:spPr>
        <p:txBody>
          <a:bodyPr wrap="none" rtlCol="0">
            <a:spAutoFit/>
          </a:bodyPr>
          <a:lstStyle/>
          <a:p>
            <a:r>
              <a:rPr kumimoji="1" lang="ja-JP" altLang="en-US" sz="2800" dirty="0"/>
              <a:t>メンテナンス</a:t>
            </a:r>
            <a:endParaRPr kumimoji="1" lang="en-US" altLang="ja-JP" sz="2800" dirty="0"/>
          </a:p>
          <a:p>
            <a:r>
              <a:rPr lang="ja-JP" altLang="en-US" sz="2800" dirty="0"/>
              <a:t>１）ケミカル洗浄（薬液循環）</a:t>
            </a:r>
            <a:endParaRPr lang="en-US" altLang="ja-JP" sz="2800" dirty="0"/>
          </a:p>
          <a:p>
            <a:r>
              <a:rPr kumimoji="1" lang="ja-JP" altLang="en-US" sz="2800" dirty="0"/>
              <a:t>２）スチーム洗浄（開放）</a:t>
            </a:r>
            <a:endParaRPr kumimoji="1" lang="en-US" altLang="ja-JP" sz="2800" dirty="0"/>
          </a:p>
          <a:p>
            <a:r>
              <a:rPr lang="ja-JP" altLang="en-US" sz="2800" dirty="0"/>
              <a:t>３）高圧ジェット水洗浄</a:t>
            </a:r>
            <a:endParaRPr kumimoji="1" lang="ja-JP" altLang="en-US" sz="2800" dirty="0"/>
          </a:p>
        </p:txBody>
      </p:sp>
      <p:pic>
        <p:nvPicPr>
          <p:cNvPr id="3" name="CCm0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736357" y="418949"/>
            <a:ext cx="487363" cy="487363"/>
          </a:xfrm>
          <a:prstGeom prst="rect">
            <a:avLst/>
          </a:prstGeom>
        </p:spPr>
      </p:pic>
    </p:spTree>
    <p:extLst>
      <p:ext uri="{BB962C8B-B14F-4D97-AF65-F5344CB8AC3E}">
        <p14:creationId xmlns:p14="http://schemas.microsoft.com/office/powerpoint/2010/main" val="1870552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60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1630680" y="487681"/>
            <a:ext cx="8915400" cy="1010602"/>
          </a:xfrm>
        </p:spPr>
        <p:txBody>
          <a:bodyPr>
            <a:normAutofit fontScale="90000"/>
          </a:bodyPr>
          <a:lstStyle/>
          <a:p>
            <a:r>
              <a:rPr lang="ja-JP" altLang="en-US" dirty="0"/>
              <a:t>汚れの</a:t>
            </a:r>
            <a:r>
              <a:rPr lang="en-US" altLang="ja-JP" dirty="0"/>
              <a:t>Ebert</a:t>
            </a:r>
            <a:r>
              <a:rPr lang="ja-JP" altLang="en-US" dirty="0"/>
              <a:t>＆</a:t>
            </a:r>
            <a:r>
              <a:rPr lang="en-US" altLang="ja-JP" dirty="0" err="1"/>
              <a:t>Pannchal</a:t>
            </a:r>
            <a:r>
              <a:rPr lang="ja-JP" altLang="en-US" dirty="0"/>
              <a:t>モデル</a:t>
            </a:r>
            <a:endParaRPr kumimoji="1" lang="ja-JP" altLang="en-US" dirty="0"/>
          </a:p>
        </p:txBody>
      </p:sp>
      <p:pic>
        <p:nvPicPr>
          <p:cNvPr id="4" name="図 3"/>
          <p:cNvPicPr/>
          <p:nvPr/>
        </p:nvPicPr>
        <p:blipFill>
          <a:blip r:embed="rId5">
            <a:extLst>
              <a:ext uri="{28A0092B-C50C-407E-A947-70E740481C1C}">
                <a14:useLocalDpi xmlns:a14="http://schemas.microsoft.com/office/drawing/2010/main" val="0"/>
              </a:ext>
            </a:extLst>
          </a:blip>
          <a:stretch>
            <a:fillRect/>
          </a:stretch>
        </p:blipFill>
        <p:spPr>
          <a:xfrm>
            <a:off x="6244405" y="2000904"/>
            <a:ext cx="5669280" cy="4328159"/>
          </a:xfrm>
          <a:prstGeom prst="rect">
            <a:avLst/>
          </a:prstGeom>
          <a:noFill/>
        </p:spPr>
      </p:pic>
      <p:sp>
        <p:nvSpPr>
          <p:cNvPr id="5" name="テキスト ボックス 4"/>
          <p:cNvSpPr txBox="1"/>
          <p:nvPr/>
        </p:nvSpPr>
        <p:spPr>
          <a:xfrm>
            <a:off x="7650480" y="1703308"/>
            <a:ext cx="2178802" cy="584775"/>
          </a:xfrm>
          <a:prstGeom prst="rect">
            <a:avLst/>
          </a:prstGeom>
          <a:noFill/>
        </p:spPr>
        <p:txBody>
          <a:bodyPr wrap="none" rtlCol="0">
            <a:spAutoFit/>
          </a:bodyPr>
          <a:lstStyle/>
          <a:p>
            <a:r>
              <a:rPr kumimoji="1" lang="ja-JP" altLang="en-US" sz="3200" dirty="0"/>
              <a:t>閾値モデル</a:t>
            </a:r>
          </a:p>
        </p:txBody>
      </p:sp>
      <p:sp>
        <p:nvSpPr>
          <p:cNvPr id="6" name="テキスト ボックス 5"/>
          <p:cNvSpPr txBox="1"/>
          <p:nvPr/>
        </p:nvSpPr>
        <p:spPr>
          <a:xfrm>
            <a:off x="335280" y="2169171"/>
            <a:ext cx="5674951" cy="523220"/>
          </a:xfrm>
          <a:prstGeom prst="rect">
            <a:avLst/>
          </a:prstGeom>
          <a:noFill/>
        </p:spPr>
        <p:txBody>
          <a:bodyPr wrap="none" rtlCol="0">
            <a:spAutoFit/>
          </a:bodyPr>
          <a:lstStyle/>
          <a:p>
            <a:r>
              <a:rPr kumimoji="1" lang="ja-JP" altLang="en-US" sz="2800" dirty="0"/>
              <a:t>汚れ速度＝発生速度　</a:t>
            </a:r>
            <a:r>
              <a:rPr kumimoji="1" lang="ja-JP" altLang="en-US" sz="2800" dirty="0" err="1"/>
              <a:t>ー</a:t>
            </a:r>
            <a:r>
              <a:rPr kumimoji="1" lang="ja-JP" altLang="en-US" sz="2800" dirty="0"/>
              <a:t>　剥離速度</a:t>
            </a:r>
          </a:p>
        </p:txBody>
      </p:sp>
      <p:sp>
        <p:nvSpPr>
          <p:cNvPr id="7" name="テキスト ボックス 6"/>
          <p:cNvSpPr txBox="1"/>
          <p:nvPr/>
        </p:nvSpPr>
        <p:spPr>
          <a:xfrm>
            <a:off x="461883" y="4645521"/>
            <a:ext cx="4185761" cy="461665"/>
          </a:xfrm>
          <a:prstGeom prst="rect">
            <a:avLst/>
          </a:prstGeom>
          <a:noFill/>
        </p:spPr>
        <p:txBody>
          <a:bodyPr wrap="none" rtlCol="0">
            <a:spAutoFit/>
          </a:bodyPr>
          <a:lstStyle/>
          <a:p>
            <a:r>
              <a:rPr kumimoji="1" lang="ja-JP" altLang="en-US" sz="2400" b="1" dirty="0"/>
              <a:t>原油予熱工程</a:t>
            </a:r>
            <a:r>
              <a:rPr lang="ja-JP" altLang="en-US" sz="2400" b="1" dirty="0"/>
              <a:t>の汚れ低減研究</a:t>
            </a:r>
            <a:endParaRPr kumimoji="1" lang="ja-JP" altLang="en-US" sz="2400" b="1" dirty="0"/>
          </a:p>
        </p:txBody>
      </p:sp>
      <p:sp>
        <p:nvSpPr>
          <p:cNvPr id="8" name="正方形/長方形 7"/>
          <p:cNvSpPr/>
          <p:nvPr/>
        </p:nvSpPr>
        <p:spPr>
          <a:xfrm>
            <a:off x="605463" y="5404543"/>
            <a:ext cx="6096000" cy="861774"/>
          </a:xfrm>
          <a:prstGeom prst="rect">
            <a:avLst/>
          </a:prstGeom>
        </p:spPr>
        <p:txBody>
          <a:bodyPr>
            <a:spAutoFit/>
          </a:bodyPr>
          <a:lstStyle/>
          <a:p>
            <a:pPr algn="just">
              <a:spcAft>
                <a:spcPts val="0"/>
              </a:spcAft>
            </a:pPr>
            <a:r>
              <a:rPr lang="en-US" altLang="ja-JP" u="sng" kern="100" dirty="0">
                <a:solidFill>
                  <a:srgbClr val="0563C1"/>
                </a:solidFill>
                <a:effectLst/>
                <a:latin typeface="Century" panose="02040604050505020304" pitchFamily="18" charset="0"/>
                <a:ea typeface="ＭＳ 明朝" panose="02020609040205080304" pitchFamily="17" charset="-128"/>
                <a:cs typeface="Times New Roman" panose="02020603050405020304" pitchFamily="18" charset="0"/>
                <a:hlinkClick r:id="rId6"/>
              </a:rPr>
              <a:t>http://www.heatexchanger-fouling.com/index.htm</a:t>
            </a:r>
            <a:endParaRPr lang="ja-JP" altLang="ja-JP" kern="100" dirty="0">
              <a:effectLst/>
              <a:latin typeface="Century" panose="02040604050505020304" pitchFamily="18" charset="0"/>
              <a:ea typeface="ＭＳ 明朝" panose="02020609040205080304" pitchFamily="17" charset="-128"/>
              <a:cs typeface="Times New Roman" panose="02020603050405020304" pitchFamily="18" charset="0"/>
            </a:endParaRPr>
          </a:p>
          <a:p>
            <a:pPr algn="just">
              <a:spcAft>
                <a:spcPts val="0"/>
              </a:spcAft>
            </a:pPr>
            <a:r>
              <a:rPr lang="en-US" altLang="ja-JP" sz="1400" kern="100" dirty="0">
                <a:solidFill>
                  <a:srgbClr val="000000"/>
                </a:solidFill>
                <a:effectLst/>
                <a:latin typeface="Arial" panose="020B0604020202020204" pitchFamily="34" charset="0"/>
                <a:ea typeface="ＭＳ 明朝" panose="02020609040205080304" pitchFamily="17" charset="-128"/>
                <a:cs typeface="Times New Roman" panose="02020603050405020304" pitchFamily="18" charset="0"/>
              </a:rPr>
              <a:t>Engineering Conferences International (ECI)</a:t>
            </a:r>
            <a:endParaRPr lang="ja-JP" altLang="ja-JP" kern="100" dirty="0">
              <a:effectLst/>
              <a:latin typeface="Century" panose="02040604050505020304" pitchFamily="18" charset="0"/>
              <a:ea typeface="ＭＳ 明朝" panose="02020609040205080304" pitchFamily="17" charset="-128"/>
              <a:cs typeface="Times New Roman" panose="02020603050405020304" pitchFamily="18" charset="0"/>
            </a:endParaRPr>
          </a:p>
          <a:p>
            <a:pPr algn="just">
              <a:spcAft>
                <a:spcPts val="0"/>
              </a:spcAft>
            </a:pPr>
            <a:r>
              <a:rPr lang="en-US" altLang="ja-JP" kern="100" dirty="0">
                <a:effectLst/>
                <a:latin typeface="Century" panose="02040604050505020304" pitchFamily="18" charset="0"/>
                <a:ea typeface="ＭＳ 明朝" panose="02020609040205080304" pitchFamily="17" charset="-128"/>
                <a:cs typeface="Times New Roman" panose="02020603050405020304" pitchFamily="18" charset="0"/>
              </a:rPr>
              <a:t>Heat Exchanger Fouling and Cleaning</a:t>
            </a:r>
            <a:endParaRPr lang="ja-JP" altLang="ja-JP"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9" name="下矢印 8"/>
          <p:cNvSpPr/>
          <p:nvPr/>
        </p:nvSpPr>
        <p:spPr>
          <a:xfrm>
            <a:off x="2652400" y="2773993"/>
            <a:ext cx="207601" cy="51816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下矢印 9"/>
          <p:cNvSpPr/>
          <p:nvPr/>
        </p:nvSpPr>
        <p:spPr>
          <a:xfrm>
            <a:off x="4757073" y="2773993"/>
            <a:ext cx="222841" cy="51816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テキスト ボックス 11"/>
          <p:cNvSpPr txBox="1"/>
          <p:nvPr/>
        </p:nvSpPr>
        <p:spPr>
          <a:xfrm>
            <a:off x="1334743" y="3363279"/>
            <a:ext cx="2520242" cy="954107"/>
          </a:xfrm>
          <a:prstGeom prst="rect">
            <a:avLst/>
          </a:prstGeom>
          <a:noFill/>
          <a:ln>
            <a:solidFill>
              <a:schemeClr val="tx1"/>
            </a:solidFill>
            <a:prstDash val="solid"/>
          </a:ln>
        </p:spPr>
        <p:txBody>
          <a:bodyPr wrap="none" rtlCol="0">
            <a:spAutoFit/>
          </a:bodyPr>
          <a:lstStyle/>
          <a:p>
            <a:pPr algn="ctr"/>
            <a:r>
              <a:rPr kumimoji="1" lang="ja-JP" altLang="en-US" sz="2800" dirty="0"/>
              <a:t>化学反応</a:t>
            </a:r>
            <a:endParaRPr kumimoji="1" lang="en-US" altLang="ja-JP" sz="2800" dirty="0"/>
          </a:p>
          <a:p>
            <a:r>
              <a:rPr lang="ja-JP" altLang="en-US" sz="2800" dirty="0"/>
              <a:t>アレニウスの式</a:t>
            </a:r>
            <a:endParaRPr kumimoji="1" lang="ja-JP" altLang="en-US" sz="2800" dirty="0"/>
          </a:p>
        </p:txBody>
      </p:sp>
      <p:sp>
        <p:nvSpPr>
          <p:cNvPr id="15" name="テキスト ボックス 14"/>
          <p:cNvSpPr txBox="1"/>
          <p:nvPr/>
        </p:nvSpPr>
        <p:spPr>
          <a:xfrm>
            <a:off x="3933043" y="3373755"/>
            <a:ext cx="2233304" cy="954107"/>
          </a:xfrm>
          <a:prstGeom prst="rect">
            <a:avLst/>
          </a:prstGeom>
          <a:noFill/>
          <a:ln>
            <a:solidFill>
              <a:schemeClr val="tx1"/>
            </a:solidFill>
            <a:prstDash val="solid"/>
          </a:ln>
        </p:spPr>
        <p:txBody>
          <a:bodyPr wrap="none" rtlCol="0">
            <a:spAutoFit/>
          </a:bodyPr>
          <a:lstStyle/>
          <a:p>
            <a:pPr algn="ctr"/>
            <a:r>
              <a:rPr kumimoji="1" lang="ja-JP" altLang="en-US" sz="2800" dirty="0"/>
              <a:t>壁面す</a:t>
            </a:r>
            <a:r>
              <a:rPr kumimoji="1" lang="ja-JP" altLang="en-US" sz="2800" dirty="0" err="1"/>
              <a:t>り</a:t>
            </a:r>
            <a:r>
              <a:rPr kumimoji="1" lang="ja-JP" altLang="en-US" sz="2800" dirty="0"/>
              <a:t>応力</a:t>
            </a:r>
            <a:endParaRPr kumimoji="1" lang="en-US" altLang="ja-JP" sz="2800" dirty="0"/>
          </a:p>
          <a:p>
            <a:pPr algn="ctr"/>
            <a:r>
              <a:rPr lang="ja-JP" altLang="en-US" sz="2800" dirty="0"/>
              <a:t>流速</a:t>
            </a:r>
            <a:endParaRPr kumimoji="1" lang="ja-JP" altLang="en-US" sz="2800" dirty="0"/>
          </a:p>
        </p:txBody>
      </p:sp>
      <p:pic>
        <p:nvPicPr>
          <p:cNvPr id="3" name="CCm0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974670" y="366169"/>
            <a:ext cx="487363" cy="487363"/>
          </a:xfrm>
          <a:prstGeom prst="rect">
            <a:avLst/>
          </a:prstGeom>
        </p:spPr>
      </p:pic>
    </p:spTree>
    <p:extLst>
      <p:ext uri="{BB962C8B-B14F-4D97-AF65-F5344CB8AC3E}">
        <p14:creationId xmlns:p14="http://schemas.microsoft.com/office/powerpoint/2010/main" val="1122071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17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838200" y="243045"/>
            <a:ext cx="9520825" cy="1325563"/>
          </a:xfrm>
        </p:spPr>
        <p:txBody>
          <a:bodyPr/>
          <a:lstStyle/>
          <a:p>
            <a:pPr algn="ctr"/>
            <a:r>
              <a:rPr kumimoji="1" lang="en-US" altLang="ja-JP" dirty="0"/>
              <a:t>hiTRAN</a:t>
            </a:r>
            <a:r>
              <a:rPr kumimoji="1" lang="ja-JP" altLang="en-US" dirty="0"/>
              <a:t>の伝熱性能とずり応力</a:t>
            </a:r>
          </a:p>
        </p:txBody>
      </p:sp>
      <p:pic>
        <p:nvPicPr>
          <p:cNvPr id="5" name="図 4"/>
          <p:cNvPicPr/>
          <p:nvPr/>
        </p:nvPicPr>
        <p:blipFill>
          <a:blip r:embed="rId5">
            <a:extLst>
              <a:ext uri="{28A0092B-C50C-407E-A947-70E740481C1C}">
                <a14:useLocalDpi xmlns:a14="http://schemas.microsoft.com/office/drawing/2010/main" val="0"/>
              </a:ext>
            </a:extLst>
          </a:blip>
          <a:stretch>
            <a:fillRect/>
          </a:stretch>
        </p:blipFill>
        <p:spPr>
          <a:xfrm>
            <a:off x="7180433" y="1379299"/>
            <a:ext cx="3430270" cy="2395855"/>
          </a:xfrm>
          <a:prstGeom prst="rect">
            <a:avLst/>
          </a:prstGeom>
        </p:spPr>
      </p:pic>
      <p:pic>
        <p:nvPicPr>
          <p:cNvPr id="8" name="図 7"/>
          <p:cNvPicPr/>
          <p:nvPr/>
        </p:nvPicPr>
        <p:blipFill>
          <a:blip r:embed="rId6">
            <a:extLst>
              <a:ext uri="{28A0092B-C50C-407E-A947-70E740481C1C}">
                <a14:useLocalDpi xmlns:a14="http://schemas.microsoft.com/office/drawing/2010/main" val="0"/>
              </a:ext>
            </a:extLst>
          </a:blip>
          <a:stretch>
            <a:fillRect/>
          </a:stretch>
        </p:blipFill>
        <p:spPr>
          <a:xfrm>
            <a:off x="195379" y="1742042"/>
            <a:ext cx="5562600" cy="4066223"/>
          </a:xfrm>
          <a:prstGeom prst="rect">
            <a:avLst/>
          </a:prstGeom>
        </p:spPr>
      </p:pic>
      <p:pic>
        <p:nvPicPr>
          <p:cNvPr id="9" name="図 8"/>
          <p:cNvPicPr/>
          <p:nvPr/>
        </p:nvPicPr>
        <p:blipFill>
          <a:blip r:embed="rId7">
            <a:extLst>
              <a:ext uri="{28A0092B-C50C-407E-A947-70E740481C1C}">
                <a14:useLocalDpi xmlns:a14="http://schemas.microsoft.com/office/drawing/2010/main" val="0"/>
              </a:ext>
            </a:extLst>
          </a:blip>
          <a:stretch>
            <a:fillRect/>
          </a:stretch>
        </p:blipFill>
        <p:spPr>
          <a:xfrm>
            <a:off x="5914363" y="3438208"/>
            <a:ext cx="3214370" cy="2946400"/>
          </a:xfrm>
          <a:prstGeom prst="rect">
            <a:avLst/>
          </a:prstGeom>
        </p:spPr>
      </p:pic>
      <p:sp>
        <p:nvSpPr>
          <p:cNvPr id="10" name="テキスト ボックス 9"/>
          <p:cNvSpPr txBox="1"/>
          <p:nvPr/>
        </p:nvSpPr>
        <p:spPr>
          <a:xfrm>
            <a:off x="9368961" y="1568608"/>
            <a:ext cx="1984839" cy="523220"/>
          </a:xfrm>
          <a:prstGeom prst="rect">
            <a:avLst/>
          </a:prstGeom>
          <a:noFill/>
        </p:spPr>
        <p:txBody>
          <a:bodyPr wrap="none" rtlCol="0">
            <a:spAutoFit/>
          </a:bodyPr>
          <a:lstStyle/>
          <a:p>
            <a:r>
              <a:rPr kumimoji="1" lang="en-US" altLang="ja-JP" sz="2800" dirty="0"/>
              <a:t>hiTRAN</a:t>
            </a:r>
            <a:r>
              <a:rPr kumimoji="1" lang="ja-JP" altLang="en-US" sz="2800" dirty="0"/>
              <a:t>形状</a:t>
            </a:r>
          </a:p>
        </p:txBody>
      </p:sp>
      <p:sp>
        <p:nvSpPr>
          <p:cNvPr id="12" name="テキスト ボックス 11"/>
          <p:cNvSpPr txBox="1"/>
          <p:nvPr/>
        </p:nvSpPr>
        <p:spPr>
          <a:xfrm>
            <a:off x="1783080" y="5989320"/>
            <a:ext cx="2622962" cy="523220"/>
          </a:xfrm>
          <a:prstGeom prst="rect">
            <a:avLst/>
          </a:prstGeom>
          <a:noFill/>
        </p:spPr>
        <p:txBody>
          <a:bodyPr wrap="none" rtlCol="0">
            <a:spAutoFit/>
          </a:bodyPr>
          <a:lstStyle/>
          <a:p>
            <a:r>
              <a:rPr kumimoji="1" lang="ja-JP" altLang="en-US" sz="2800" dirty="0"/>
              <a:t>伝熱性能と</a:t>
            </a:r>
            <a:r>
              <a:rPr kumimoji="1" lang="en-US" altLang="ja-JP" sz="2800" dirty="0"/>
              <a:t>Re</a:t>
            </a:r>
            <a:r>
              <a:rPr kumimoji="1" lang="ja-JP" altLang="en-US" sz="2800" dirty="0"/>
              <a:t>数</a:t>
            </a:r>
          </a:p>
        </p:txBody>
      </p:sp>
      <p:sp>
        <p:nvSpPr>
          <p:cNvPr id="14" name="テキスト ボックス 13"/>
          <p:cNvSpPr txBox="1"/>
          <p:nvPr/>
        </p:nvSpPr>
        <p:spPr>
          <a:xfrm>
            <a:off x="8465577" y="5644754"/>
            <a:ext cx="3547766" cy="954107"/>
          </a:xfrm>
          <a:prstGeom prst="rect">
            <a:avLst/>
          </a:prstGeom>
          <a:noFill/>
        </p:spPr>
        <p:txBody>
          <a:bodyPr wrap="none" rtlCol="0">
            <a:spAutoFit/>
          </a:bodyPr>
          <a:lstStyle/>
          <a:p>
            <a:r>
              <a:rPr kumimoji="1" lang="ja-JP" altLang="en-US" sz="2800" dirty="0"/>
              <a:t>管断面の速度分布</a:t>
            </a:r>
            <a:endParaRPr kumimoji="1" lang="en-US" altLang="ja-JP" sz="2800" dirty="0"/>
          </a:p>
          <a:p>
            <a:r>
              <a:rPr lang="ja-JP" altLang="en-US" sz="2800" dirty="0"/>
              <a:t>レーザー・ドップラー法</a:t>
            </a:r>
            <a:endParaRPr kumimoji="1" lang="ja-JP" altLang="en-US" sz="2800" dirty="0"/>
          </a:p>
        </p:txBody>
      </p:sp>
      <p:pic>
        <p:nvPicPr>
          <p:cNvPr id="4" name="CCm0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866437" y="286700"/>
            <a:ext cx="487363" cy="487363"/>
          </a:xfrm>
          <a:prstGeom prst="rect">
            <a:avLst/>
          </a:prstGeom>
        </p:spPr>
      </p:pic>
    </p:spTree>
    <p:extLst>
      <p:ext uri="{BB962C8B-B14F-4D97-AF65-F5344CB8AC3E}">
        <p14:creationId xmlns:p14="http://schemas.microsoft.com/office/powerpoint/2010/main" val="2527252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35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コンテンツ プレースホルダー 3"/>
          <p:cNvGraphicFramePr>
            <a:graphicFrameLocks noGrp="1"/>
          </p:cNvGraphicFramePr>
          <p:nvPr>
            <p:ph idx="1"/>
            <p:extLst>
              <p:ext uri="{D42A27DB-BD31-4B8C-83A1-F6EECF244321}">
                <p14:modId xmlns:p14="http://schemas.microsoft.com/office/powerpoint/2010/main" val="344894573"/>
              </p:ext>
            </p:extLst>
          </p:nvPr>
        </p:nvGraphicFramePr>
        <p:xfrm>
          <a:off x="1219200" y="1219200"/>
          <a:ext cx="9662160" cy="5242560"/>
        </p:xfrm>
        <a:graphic>
          <a:graphicData uri="http://schemas.openxmlformats.org/drawingml/2006/chart">
            <c:chart xmlns:c="http://schemas.openxmlformats.org/drawingml/2006/chart" xmlns:r="http://schemas.openxmlformats.org/officeDocument/2006/relationships" r:id="rId5"/>
          </a:graphicData>
        </a:graphic>
      </p:graphicFrame>
      <p:sp>
        <p:nvSpPr>
          <p:cNvPr id="5" name="テキスト ボックス 4"/>
          <p:cNvSpPr txBox="1"/>
          <p:nvPr/>
        </p:nvSpPr>
        <p:spPr>
          <a:xfrm>
            <a:off x="3520440" y="411480"/>
            <a:ext cx="5072222" cy="584775"/>
          </a:xfrm>
          <a:prstGeom prst="rect">
            <a:avLst/>
          </a:prstGeom>
          <a:noFill/>
        </p:spPr>
        <p:txBody>
          <a:bodyPr wrap="none" rtlCol="0">
            <a:spAutoFit/>
          </a:bodyPr>
          <a:lstStyle/>
          <a:p>
            <a:r>
              <a:rPr kumimoji="1" lang="ja-JP" altLang="en-US" sz="3200" dirty="0"/>
              <a:t>運転実績の</a:t>
            </a:r>
            <a:r>
              <a:rPr kumimoji="1" lang="en-US" altLang="ja-JP" sz="3200" dirty="0"/>
              <a:t>HTRI</a:t>
            </a:r>
            <a:r>
              <a:rPr kumimoji="1" lang="ja-JP" altLang="en-US" sz="3200" dirty="0"/>
              <a:t>解析（流量）</a:t>
            </a:r>
          </a:p>
        </p:txBody>
      </p:sp>
      <p:pic>
        <p:nvPicPr>
          <p:cNvPr id="2" name="CCm0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24983" y="411480"/>
            <a:ext cx="487363" cy="487363"/>
          </a:xfrm>
          <a:prstGeom prst="rect">
            <a:avLst/>
          </a:prstGeom>
        </p:spPr>
      </p:pic>
    </p:spTree>
    <p:extLst>
      <p:ext uri="{BB962C8B-B14F-4D97-AF65-F5344CB8AC3E}">
        <p14:creationId xmlns:p14="http://schemas.microsoft.com/office/powerpoint/2010/main" val="987718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18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p:cNvSpPr txBox="1"/>
          <p:nvPr/>
        </p:nvSpPr>
        <p:spPr>
          <a:xfrm>
            <a:off x="3520440" y="411480"/>
            <a:ext cx="5803192" cy="584775"/>
          </a:xfrm>
          <a:prstGeom prst="rect">
            <a:avLst/>
          </a:prstGeom>
          <a:noFill/>
        </p:spPr>
        <p:txBody>
          <a:bodyPr wrap="none" rtlCol="0">
            <a:spAutoFit/>
          </a:bodyPr>
          <a:lstStyle/>
          <a:p>
            <a:r>
              <a:rPr kumimoji="1" lang="ja-JP" altLang="en-US" sz="3200" dirty="0"/>
              <a:t>運転実績の</a:t>
            </a:r>
            <a:r>
              <a:rPr kumimoji="1" lang="en-US" altLang="ja-JP" sz="3200" dirty="0"/>
              <a:t>HTRI</a:t>
            </a:r>
            <a:r>
              <a:rPr kumimoji="1" lang="ja-JP" altLang="en-US" sz="3200" dirty="0"/>
              <a:t>解析（</a:t>
            </a:r>
            <a:r>
              <a:rPr kumimoji="1" lang="en-US" altLang="ja-JP" sz="3200" dirty="0"/>
              <a:t>ho</a:t>
            </a:r>
            <a:r>
              <a:rPr kumimoji="1" lang="ja-JP" altLang="en-US" sz="3200" dirty="0" err="1"/>
              <a:t>、</a:t>
            </a:r>
            <a:r>
              <a:rPr kumimoji="1" lang="en-US" altLang="ja-JP" sz="3200" dirty="0"/>
              <a:t>hi</a:t>
            </a:r>
            <a:r>
              <a:rPr kumimoji="1" lang="ja-JP" altLang="en-US" sz="3200" dirty="0" err="1"/>
              <a:t>、</a:t>
            </a:r>
            <a:r>
              <a:rPr kumimoji="1" lang="en-US" altLang="ja-JP" sz="3200" dirty="0"/>
              <a:t>U</a:t>
            </a:r>
            <a:r>
              <a:rPr kumimoji="1" lang="ja-JP" altLang="en-US" sz="3200" dirty="0"/>
              <a:t>）</a:t>
            </a:r>
          </a:p>
        </p:txBody>
      </p:sp>
      <p:graphicFrame>
        <p:nvGraphicFramePr>
          <p:cNvPr id="5" name="グラフ 4"/>
          <p:cNvGraphicFramePr>
            <a:graphicFrameLocks/>
          </p:cNvGraphicFramePr>
          <p:nvPr>
            <p:extLst>
              <p:ext uri="{D42A27DB-BD31-4B8C-83A1-F6EECF244321}">
                <p14:modId xmlns:p14="http://schemas.microsoft.com/office/powerpoint/2010/main" val="1144613529"/>
              </p:ext>
            </p:extLst>
          </p:nvPr>
        </p:nvGraphicFramePr>
        <p:xfrm>
          <a:off x="1613646" y="1194736"/>
          <a:ext cx="8552329" cy="5259851"/>
        </p:xfrm>
        <a:graphic>
          <a:graphicData uri="http://schemas.openxmlformats.org/drawingml/2006/chart">
            <c:chart xmlns:c="http://schemas.openxmlformats.org/drawingml/2006/chart" xmlns:r="http://schemas.openxmlformats.org/officeDocument/2006/relationships" r:id="rId5"/>
          </a:graphicData>
        </a:graphic>
      </p:graphicFrame>
      <p:pic>
        <p:nvPicPr>
          <p:cNvPr id="2" name="CCm0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962144" y="411480"/>
            <a:ext cx="487363" cy="487363"/>
          </a:xfrm>
          <a:prstGeom prst="rect">
            <a:avLst/>
          </a:prstGeom>
        </p:spPr>
      </p:pic>
    </p:spTree>
    <p:extLst>
      <p:ext uri="{BB962C8B-B14F-4D97-AF65-F5344CB8AC3E}">
        <p14:creationId xmlns:p14="http://schemas.microsoft.com/office/powerpoint/2010/main" val="2995428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55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グラフ 1"/>
          <p:cNvGraphicFramePr>
            <a:graphicFrameLocks/>
          </p:cNvGraphicFramePr>
          <p:nvPr>
            <p:extLst>
              <p:ext uri="{D42A27DB-BD31-4B8C-83A1-F6EECF244321}">
                <p14:modId xmlns:p14="http://schemas.microsoft.com/office/powerpoint/2010/main" val="826340335"/>
              </p:ext>
            </p:extLst>
          </p:nvPr>
        </p:nvGraphicFramePr>
        <p:xfrm>
          <a:off x="1127760" y="1173480"/>
          <a:ext cx="9845040" cy="5684520"/>
        </p:xfrm>
        <a:graphic>
          <a:graphicData uri="http://schemas.openxmlformats.org/drawingml/2006/chart">
            <c:chart xmlns:c="http://schemas.openxmlformats.org/drawingml/2006/chart" xmlns:r="http://schemas.openxmlformats.org/officeDocument/2006/relationships" r:id="rId5"/>
          </a:graphicData>
        </a:graphic>
      </p:graphicFrame>
      <p:sp>
        <p:nvSpPr>
          <p:cNvPr id="3" name="テキスト ボックス 2"/>
          <p:cNvSpPr txBox="1"/>
          <p:nvPr/>
        </p:nvSpPr>
        <p:spPr>
          <a:xfrm>
            <a:off x="3520440" y="411480"/>
            <a:ext cx="5892960" cy="584775"/>
          </a:xfrm>
          <a:prstGeom prst="rect">
            <a:avLst/>
          </a:prstGeom>
          <a:noFill/>
        </p:spPr>
        <p:txBody>
          <a:bodyPr wrap="none" rtlCol="0">
            <a:spAutoFit/>
          </a:bodyPr>
          <a:lstStyle/>
          <a:p>
            <a:r>
              <a:rPr kumimoji="1" lang="ja-JP" altLang="en-US" sz="3200" dirty="0"/>
              <a:t>運転実績の</a:t>
            </a:r>
            <a:r>
              <a:rPr kumimoji="1" lang="en-US" altLang="ja-JP" sz="3200" dirty="0"/>
              <a:t>HTRI</a:t>
            </a:r>
            <a:r>
              <a:rPr kumimoji="1" lang="ja-JP" altLang="en-US" sz="3200" dirty="0"/>
              <a:t>解析（汚れ係数）</a:t>
            </a:r>
          </a:p>
        </p:txBody>
      </p:sp>
      <p:cxnSp>
        <p:nvCxnSpPr>
          <p:cNvPr id="5" name="直線矢印コネクタ 4"/>
          <p:cNvCxnSpPr/>
          <p:nvPr/>
        </p:nvCxnSpPr>
        <p:spPr>
          <a:xfrm flipV="1">
            <a:off x="3230880" y="4434840"/>
            <a:ext cx="853440" cy="94488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8" name="直線矢印コネクタ 7"/>
          <p:cNvCxnSpPr/>
          <p:nvPr/>
        </p:nvCxnSpPr>
        <p:spPr>
          <a:xfrm flipV="1">
            <a:off x="7383780" y="2337554"/>
            <a:ext cx="2392680" cy="792480"/>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直線矢印コネクタ 13"/>
          <p:cNvCxnSpPr/>
          <p:nvPr/>
        </p:nvCxnSpPr>
        <p:spPr>
          <a:xfrm flipH="1">
            <a:off x="5318760" y="4511040"/>
            <a:ext cx="944880" cy="0"/>
          </a:xfrm>
          <a:prstGeom prst="straightConnector1">
            <a:avLst/>
          </a:prstGeom>
          <a:ln w="38100">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15" name="テキスト ボックス 14"/>
          <p:cNvSpPr txBox="1"/>
          <p:nvPr/>
        </p:nvSpPr>
        <p:spPr>
          <a:xfrm>
            <a:off x="6263640" y="4294108"/>
            <a:ext cx="2880917" cy="400110"/>
          </a:xfrm>
          <a:prstGeom prst="rect">
            <a:avLst/>
          </a:prstGeom>
          <a:noFill/>
        </p:spPr>
        <p:txBody>
          <a:bodyPr wrap="none" rtlCol="0">
            <a:spAutoFit/>
          </a:bodyPr>
          <a:lstStyle/>
          <a:p>
            <a:r>
              <a:rPr kumimoji="1" lang="ja-JP" altLang="en-US" sz="2000" b="1" dirty="0"/>
              <a:t>汚れ係数　設計値</a:t>
            </a:r>
            <a:r>
              <a:rPr kumimoji="1" lang="en-US" altLang="ja-JP" sz="2000" b="1" dirty="0"/>
              <a:t>0.0023</a:t>
            </a:r>
            <a:endParaRPr kumimoji="1" lang="ja-JP" altLang="en-US" sz="2000" b="1" dirty="0"/>
          </a:p>
        </p:txBody>
      </p:sp>
      <p:pic>
        <p:nvPicPr>
          <p:cNvPr id="6" name="CCm0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972800" y="353823"/>
            <a:ext cx="487363" cy="487363"/>
          </a:xfrm>
          <a:prstGeom prst="rect">
            <a:avLst/>
          </a:prstGeom>
        </p:spPr>
      </p:pic>
    </p:spTree>
    <p:extLst>
      <p:ext uri="{BB962C8B-B14F-4D97-AF65-F5344CB8AC3E}">
        <p14:creationId xmlns:p14="http://schemas.microsoft.com/office/powerpoint/2010/main" val="987096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73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827129" y="632313"/>
            <a:ext cx="5087923" cy="776288"/>
          </a:xfrm>
        </p:spPr>
        <p:txBody>
          <a:bodyPr>
            <a:normAutofit/>
          </a:bodyPr>
          <a:lstStyle/>
          <a:p>
            <a:r>
              <a:rPr kumimoji="1" lang="ja-JP" altLang="en-US" sz="3600" dirty="0"/>
              <a:t>汚れ係数と温度クロス</a:t>
            </a:r>
          </a:p>
        </p:txBody>
      </p:sp>
      <p:pic>
        <p:nvPicPr>
          <p:cNvPr id="3" name="図 2"/>
          <p:cNvPicPr>
            <a:picLocks noChangeAspect="1"/>
          </p:cNvPicPr>
          <p:nvPr/>
        </p:nvPicPr>
        <p:blipFill>
          <a:blip r:embed="rId5"/>
          <a:stretch>
            <a:fillRect/>
          </a:stretch>
        </p:blipFill>
        <p:spPr>
          <a:xfrm>
            <a:off x="717936" y="1808480"/>
            <a:ext cx="3579304" cy="2591401"/>
          </a:xfrm>
          <a:prstGeom prst="rect">
            <a:avLst/>
          </a:prstGeom>
        </p:spPr>
      </p:pic>
      <p:pic>
        <p:nvPicPr>
          <p:cNvPr id="4" name="図 3"/>
          <p:cNvPicPr>
            <a:picLocks noChangeAspect="1"/>
          </p:cNvPicPr>
          <p:nvPr/>
        </p:nvPicPr>
        <p:blipFill>
          <a:blip r:embed="rId6"/>
          <a:stretch>
            <a:fillRect/>
          </a:stretch>
        </p:blipFill>
        <p:spPr>
          <a:xfrm>
            <a:off x="4322597" y="1858980"/>
            <a:ext cx="3492242" cy="2540901"/>
          </a:xfrm>
          <a:prstGeom prst="rect">
            <a:avLst/>
          </a:prstGeom>
        </p:spPr>
      </p:pic>
      <p:pic>
        <p:nvPicPr>
          <p:cNvPr id="5" name="図 4"/>
          <p:cNvPicPr>
            <a:picLocks noChangeAspect="1"/>
          </p:cNvPicPr>
          <p:nvPr/>
        </p:nvPicPr>
        <p:blipFill>
          <a:blip r:embed="rId7"/>
          <a:stretch>
            <a:fillRect/>
          </a:stretch>
        </p:blipFill>
        <p:spPr>
          <a:xfrm>
            <a:off x="7840197" y="1858980"/>
            <a:ext cx="3625790" cy="2571681"/>
          </a:xfrm>
          <a:prstGeom prst="rect">
            <a:avLst/>
          </a:prstGeom>
        </p:spPr>
      </p:pic>
      <p:sp>
        <p:nvSpPr>
          <p:cNvPr id="6" name="テキスト ボックス 5"/>
          <p:cNvSpPr txBox="1"/>
          <p:nvPr/>
        </p:nvSpPr>
        <p:spPr>
          <a:xfrm>
            <a:off x="4744720" y="4618973"/>
            <a:ext cx="2217274" cy="1200329"/>
          </a:xfrm>
          <a:prstGeom prst="rect">
            <a:avLst/>
          </a:prstGeom>
          <a:noFill/>
        </p:spPr>
        <p:txBody>
          <a:bodyPr wrap="none" rtlCol="0">
            <a:spAutoFit/>
          </a:bodyPr>
          <a:lstStyle/>
          <a:p>
            <a:r>
              <a:rPr kumimoji="1" lang="ja-JP" altLang="en-US" dirty="0"/>
              <a:t>運転：</a:t>
            </a:r>
            <a:r>
              <a:rPr kumimoji="1" lang="en-US" altLang="ja-JP" dirty="0"/>
              <a:t>3</a:t>
            </a:r>
            <a:r>
              <a:rPr kumimoji="1" lang="ja-JP" altLang="en-US" dirty="0"/>
              <a:t>日目</a:t>
            </a:r>
            <a:endParaRPr kumimoji="1" lang="en-US" altLang="ja-JP" dirty="0"/>
          </a:p>
          <a:p>
            <a:r>
              <a:rPr lang="ja-JP" altLang="en-US" dirty="0"/>
              <a:t>汚れ係数：</a:t>
            </a:r>
            <a:r>
              <a:rPr lang="en-US" altLang="ja-JP" dirty="0"/>
              <a:t>0.00215</a:t>
            </a:r>
          </a:p>
          <a:p>
            <a:r>
              <a:rPr kumimoji="1" lang="en-US" altLang="ja-JP" dirty="0"/>
              <a:t>U</a:t>
            </a:r>
            <a:r>
              <a:rPr kumimoji="1" lang="ja-JP" altLang="en-US" dirty="0"/>
              <a:t>値：</a:t>
            </a:r>
            <a:r>
              <a:rPr kumimoji="1" lang="en-US" altLang="ja-JP" dirty="0"/>
              <a:t>141</a:t>
            </a:r>
            <a:r>
              <a:rPr kumimoji="1" lang="ja-JP" altLang="en-US" dirty="0"/>
              <a:t>　</a:t>
            </a:r>
            <a:r>
              <a:rPr lang="en-US" altLang="ja-JP" sz="1200" dirty="0"/>
              <a:t>kcal/m2</a:t>
            </a:r>
            <a:r>
              <a:rPr lang="ja-JP" altLang="en-US" sz="1200" dirty="0"/>
              <a:t>・</a:t>
            </a:r>
            <a:r>
              <a:rPr lang="en-US" altLang="ja-JP" sz="1200" dirty="0" err="1"/>
              <a:t>hr</a:t>
            </a:r>
            <a:r>
              <a:rPr lang="ja-JP" altLang="en-US" sz="1200" dirty="0"/>
              <a:t>・</a:t>
            </a:r>
            <a:r>
              <a:rPr lang="en-US" altLang="ja-JP" sz="1200" dirty="0"/>
              <a:t>C</a:t>
            </a:r>
            <a:endParaRPr kumimoji="1" lang="en-US" altLang="ja-JP" sz="1200" dirty="0"/>
          </a:p>
          <a:p>
            <a:r>
              <a:rPr kumimoji="1" lang="en-US" altLang="ja-JP" dirty="0"/>
              <a:t>Duty</a:t>
            </a:r>
            <a:r>
              <a:rPr kumimoji="1" lang="ja-JP" altLang="en-US" dirty="0"/>
              <a:t>：</a:t>
            </a:r>
            <a:r>
              <a:rPr lang="en-US" altLang="ja-JP" dirty="0"/>
              <a:t>0.3309</a:t>
            </a:r>
            <a:r>
              <a:rPr lang="ja-JP" altLang="en-US" dirty="0"/>
              <a:t>　</a:t>
            </a:r>
            <a:r>
              <a:rPr lang="en-US" altLang="ja-JP" sz="1200" dirty="0" err="1"/>
              <a:t>MMkcal</a:t>
            </a:r>
            <a:r>
              <a:rPr lang="en-US" altLang="ja-JP" sz="1200" dirty="0"/>
              <a:t>/h</a:t>
            </a:r>
            <a:endParaRPr kumimoji="1" lang="ja-JP" altLang="en-US" sz="1200" dirty="0"/>
          </a:p>
        </p:txBody>
      </p:sp>
      <p:sp>
        <p:nvSpPr>
          <p:cNvPr id="7" name="テキスト ボックス 6"/>
          <p:cNvSpPr txBox="1"/>
          <p:nvPr/>
        </p:nvSpPr>
        <p:spPr>
          <a:xfrm>
            <a:off x="1351280" y="4747826"/>
            <a:ext cx="2185150" cy="1200329"/>
          </a:xfrm>
          <a:prstGeom prst="rect">
            <a:avLst/>
          </a:prstGeom>
          <a:noFill/>
        </p:spPr>
        <p:txBody>
          <a:bodyPr wrap="none" rtlCol="0">
            <a:spAutoFit/>
          </a:bodyPr>
          <a:lstStyle/>
          <a:p>
            <a:r>
              <a:rPr kumimoji="1" lang="ja-JP" altLang="en-US" dirty="0"/>
              <a:t>運転：初日</a:t>
            </a:r>
            <a:endParaRPr kumimoji="1" lang="en-US" altLang="ja-JP" dirty="0"/>
          </a:p>
          <a:p>
            <a:r>
              <a:rPr lang="ja-JP" altLang="en-US" dirty="0"/>
              <a:t>汚れ係数：</a:t>
            </a:r>
            <a:r>
              <a:rPr lang="en-US" altLang="ja-JP" dirty="0"/>
              <a:t>0.00060</a:t>
            </a:r>
          </a:p>
          <a:p>
            <a:r>
              <a:rPr kumimoji="1" lang="en-US" altLang="ja-JP" dirty="0"/>
              <a:t>U</a:t>
            </a:r>
            <a:r>
              <a:rPr kumimoji="1" lang="ja-JP" altLang="en-US" dirty="0"/>
              <a:t>値：</a:t>
            </a:r>
            <a:r>
              <a:rPr kumimoji="1" lang="en-US" altLang="ja-JP" dirty="0"/>
              <a:t>193</a:t>
            </a:r>
            <a:r>
              <a:rPr kumimoji="1" lang="ja-JP" altLang="en-US" dirty="0"/>
              <a:t>　</a:t>
            </a:r>
            <a:r>
              <a:rPr lang="en-US" altLang="ja-JP" sz="1200" dirty="0"/>
              <a:t>kcal/m2</a:t>
            </a:r>
            <a:r>
              <a:rPr lang="ja-JP" altLang="en-US" sz="1200" dirty="0"/>
              <a:t>・</a:t>
            </a:r>
            <a:r>
              <a:rPr lang="en-US" altLang="ja-JP" sz="1200" dirty="0" err="1"/>
              <a:t>hr</a:t>
            </a:r>
            <a:r>
              <a:rPr lang="ja-JP" altLang="en-US" sz="1200" dirty="0"/>
              <a:t>・</a:t>
            </a:r>
            <a:r>
              <a:rPr lang="en-US" altLang="ja-JP" sz="1200" dirty="0"/>
              <a:t>C</a:t>
            </a:r>
            <a:endParaRPr kumimoji="1" lang="en-US" altLang="ja-JP" sz="1200" dirty="0"/>
          </a:p>
          <a:p>
            <a:r>
              <a:rPr kumimoji="1" lang="en-US" altLang="ja-JP" dirty="0"/>
              <a:t>Duty</a:t>
            </a:r>
            <a:r>
              <a:rPr kumimoji="1" lang="ja-JP" altLang="en-US" dirty="0"/>
              <a:t>：</a:t>
            </a:r>
            <a:r>
              <a:rPr lang="en-US" altLang="ja-JP" dirty="0"/>
              <a:t>0.3197</a:t>
            </a:r>
            <a:r>
              <a:rPr lang="ja-JP" altLang="en-US" dirty="0"/>
              <a:t>　</a:t>
            </a:r>
            <a:r>
              <a:rPr lang="en-US" altLang="ja-JP" sz="1200" dirty="0" err="1"/>
              <a:t>MMkcal</a:t>
            </a:r>
            <a:r>
              <a:rPr lang="en-US" altLang="ja-JP" sz="1200" dirty="0"/>
              <a:t>/h</a:t>
            </a:r>
            <a:endParaRPr kumimoji="1" lang="ja-JP" altLang="en-US" sz="1200" dirty="0"/>
          </a:p>
        </p:txBody>
      </p:sp>
      <p:sp>
        <p:nvSpPr>
          <p:cNvPr id="8" name="テキスト ボックス 7"/>
          <p:cNvSpPr txBox="1"/>
          <p:nvPr/>
        </p:nvSpPr>
        <p:spPr>
          <a:xfrm>
            <a:off x="8170284" y="4720452"/>
            <a:ext cx="2217274" cy="1200329"/>
          </a:xfrm>
          <a:prstGeom prst="rect">
            <a:avLst/>
          </a:prstGeom>
          <a:noFill/>
        </p:spPr>
        <p:txBody>
          <a:bodyPr wrap="none" rtlCol="0">
            <a:spAutoFit/>
          </a:bodyPr>
          <a:lstStyle/>
          <a:p>
            <a:r>
              <a:rPr kumimoji="1" lang="ja-JP" altLang="en-US" dirty="0"/>
              <a:t>運転：</a:t>
            </a:r>
            <a:r>
              <a:rPr kumimoji="1" lang="en-US" altLang="ja-JP" dirty="0"/>
              <a:t>17</a:t>
            </a:r>
            <a:r>
              <a:rPr kumimoji="1" lang="ja-JP" altLang="en-US" dirty="0"/>
              <a:t>日目（停止）</a:t>
            </a:r>
            <a:endParaRPr kumimoji="1" lang="en-US" altLang="ja-JP" dirty="0"/>
          </a:p>
          <a:p>
            <a:r>
              <a:rPr lang="ja-JP" altLang="en-US" dirty="0"/>
              <a:t>汚れ係数：</a:t>
            </a:r>
            <a:r>
              <a:rPr lang="en-US" altLang="ja-JP" dirty="0"/>
              <a:t>0.00635</a:t>
            </a:r>
          </a:p>
          <a:p>
            <a:r>
              <a:rPr kumimoji="1" lang="en-US" altLang="ja-JP" dirty="0"/>
              <a:t>U</a:t>
            </a:r>
            <a:r>
              <a:rPr kumimoji="1" lang="ja-JP" altLang="en-US" dirty="0"/>
              <a:t>値：</a:t>
            </a:r>
            <a:r>
              <a:rPr kumimoji="1" lang="en-US" altLang="ja-JP" dirty="0"/>
              <a:t>81</a:t>
            </a:r>
            <a:r>
              <a:rPr kumimoji="1" lang="ja-JP" altLang="en-US" dirty="0"/>
              <a:t>　</a:t>
            </a:r>
            <a:r>
              <a:rPr lang="en-US" altLang="ja-JP" sz="1200" dirty="0"/>
              <a:t>kcal/m2</a:t>
            </a:r>
            <a:r>
              <a:rPr lang="ja-JP" altLang="en-US" sz="1200" dirty="0"/>
              <a:t>・</a:t>
            </a:r>
            <a:r>
              <a:rPr lang="en-US" altLang="ja-JP" sz="1200" dirty="0" err="1"/>
              <a:t>hr</a:t>
            </a:r>
            <a:r>
              <a:rPr lang="ja-JP" altLang="en-US" sz="1200" dirty="0"/>
              <a:t>・</a:t>
            </a:r>
            <a:r>
              <a:rPr lang="en-US" altLang="ja-JP" sz="1200" dirty="0"/>
              <a:t>C</a:t>
            </a:r>
            <a:endParaRPr kumimoji="1" lang="en-US" altLang="ja-JP" sz="1200" dirty="0"/>
          </a:p>
          <a:p>
            <a:r>
              <a:rPr kumimoji="1" lang="en-US" altLang="ja-JP" dirty="0"/>
              <a:t>Duty</a:t>
            </a:r>
            <a:r>
              <a:rPr kumimoji="1" lang="ja-JP" altLang="en-US" dirty="0"/>
              <a:t>：</a:t>
            </a:r>
            <a:r>
              <a:rPr lang="en-US" altLang="ja-JP" dirty="0"/>
              <a:t>0.3309</a:t>
            </a:r>
            <a:r>
              <a:rPr lang="ja-JP" altLang="en-US" dirty="0"/>
              <a:t>　</a:t>
            </a:r>
            <a:r>
              <a:rPr lang="en-US" altLang="ja-JP" sz="1200" dirty="0" err="1"/>
              <a:t>MMkcal</a:t>
            </a:r>
            <a:r>
              <a:rPr lang="en-US" altLang="ja-JP" sz="1200" dirty="0"/>
              <a:t>/h</a:t>
            </a:r>
            <a:endParaRPr kumimoji="1" lang="ja-JP" altLang="en-US" sz="1200" dirty="0"/>
          </a:p>
        </p:txBody>
      </p:sp>
      <p:sp>
        <p:nvSpPr>
          <p:cNvPr id="9" name="テキスト ボックス 8"/>
          <p:cNvSpPr txBox="1"/>
          <p:nvPr/>
        </p:nvSpPr>
        <p:spPr>
          <a:xfrm>
            <a:off x="1557327" y="2734848"/>
            <a:ext cx="2029723" cy="369332"/>
          </a:xfrm>
          <a:prstGeom prst="rect">
            <a:avLst/>
          </a:prstGeom>
          <a:noFill/>
        </p:spPr>
        <p:txBody>
          <a:bodyPr wrap="none" rtlCol="0">
            <a:spAutoFit/>
          </a:bodyPr>
          <a:lstStyle/>
          <a:p>
            <a:r>
              <a:rPr kumimoji="1" lang="ja-JP" altLang="en-US" dirty="0"/>
              <a:t>↓温度クロス</a:t>
            </a:r>
            <a:r>
              <a:rPr kumimoji="1" lang="en-US" altLang="ja-JP" dirty="0"/>
              <a:t>226℃</a:t>
            </a:r>
            <a:endParaRPr kumimoji="1" lang="ja-JP" altLang="en-US" dirty="0"/>
          </a:p>
        </p:txBody>
      </p:sp>
      <p:sp>
        <p:nvSpPr>
          <p:cNvPr id="10" name="テキスト ボックス 9"/>
          <p:cNvSpPr txBox="1"/>
          <p:nvPr/>
        </p:nvSpPr>
        <p:spPr>
          <a:xfrm>
            <a:off x="4650961" y="2651782"/>
            <a:ext cx="1898277" cy="369332"/>
          </a:xfrm>
          <a:prstGeom prst="rect">
            <a:avLst/>
          </a:prstGeom>
          <a:noFill/>
        </p:spPr>
        <p:txBody>
          <a:bodyPr wrap="none" rtlCol="0">
            <a:spAutoFit/>
          </a:bodyPr>
          <a:lstStyle/>
          <a:p>
            <a:r>
              <a:rPr kumimoji="1" lang="ja-JP" altLang="en-US"/>
              <a:t>↙管内</a:t>
            </a:r>
            <a:r>
              <a:rPr kumimoji="1" lang="ja-JP" altLang="en-US" dirty="0"/>
              <a:t>温度</a:t>
            </a:r>
            <a:r>
              <a:rPr kumimoji="1" lang="en-US" altLang="ja-JP" dirty="0"/>
              <a:t>226℃</a:t>
            </a:r>
            <a:endParaRPr kumimoji="1" lang="ja-JP" altLang="en-US" dirty="0"/>
          </a:p>
        </p:txBody>
      </p:sp>
      <p:sp>
        <p:nvSpPr>
          <p:cNvPr id="11" name="テキスト ボックス 10"/>
          <p:cNvSpPr txBox="1"/>
          <p:nvPr/>
        </p:nvSpPr>
        <p:spPr>
          <a:xfrm>
            <a:off x="8064721" y="2834662"/>
            <a:ext cx="1893467" cy="369332"/>
          </a:xfrm>
          <a:prstGeom prst="rect">
            <a:avLst/>
          </a:prstGeom>
          <a:noFill/>
        </p:spPr>
        <p:txBody>
          <a:bodyPr wrap="none" rtlCol="0">
            <a:spAutoFit/>
          </a:bodyPr>
          <a:lstStyle/>
          <a:p>
            <a:r>
              <a:rPr kumimoji="1" lang="ja-JP" altLang="en-US" dirty="0"/>
              <a:t>↙管内温度</a:t>
            </a:r>
            <a:r>
              <a:rPr kumimoji="1" lang="en-US" altLang="ja-JP" dirty="0"/>
              <a:t>211℃</a:t>
            </a:r>
            <a:endParaRPr kumimoji="1" lang="ja-JP" altLang="en-US" dirty="0"/>
          </a:p>
        </p:txBody>
      </p:sp>
      <p:pic>
        <p:nvPicPr>
          <p:cNvPr id="12" name="9h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387558" y="632313"/>
            <a:ext cx="487363" cy="487363"/>
          </a:xfrm>
          <a:prstGeom prst="rect">
            <a:avLst/>
          </a:prstGeom>
        </p:spPr>
      </p:pic>
    </p:spTree>
    <p:extLst>
      <p:ext uri="{BB962C8B-B14F-4D97-AF65-F5344CB8AC3E}">
        <p14:creationId xmlns:p14="http://schemas.microsoft.com/office/powerpoint/2010/main" val="1419353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569"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2"/>
                </p:tgtEl>
              </p:cMediaNode>
            </p:audio>
          </p:childTnLst>
        </p:cTn>
      </p:par>
    </p:tnLst>
  </p:timing>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Malgun Gothic"/>
        <a:font script="Hans" typeface="SimSun"/>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Malgun Gothic"/>
        <a:font script="Hans" typeface="SimSu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a:ln>
        <a:ln w="12700" cap="flat" cmpd="sng" algn="ctr">
          <a:solidFill>
            <a:schemeClr val="phClr"/>
          </a:solidFill>
          <a:prstDash val="solid"/>
          <a:miter/>
        </a:ln>
        <a:ln w="19050" cap="flat" cmpd="sng" algn="ctr">
          <a:solidFill>
            <a:schemeClr val="phClr"/>
          </a:solidFill>
          <a:prstDash val="solid"/>
          <a:miter/>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Malgun Gothic"/>
        <a:font script="Hans" typeface="SimSun"/>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Malgun Gothic"/>
        <a:font script="Hans" typeface="SimSu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a:ln>
        <a:ln w="12700" cap="flat" cmpd="sng" algn="ctr">
          <a:solidFill>
            <a:schemeClr val="phClr"/>
          </a:solidFill>
          <a:prstDash val="solid"/>
          <a:miter/>
        </a:ln>
        <a:ln w="19050" cap="flat" cmpd="sng" algn="ctr">
          <a:solidFill>
            <a:schemeClr val="phClr"/>
          </a:solidFill>
          <a:prstDash val="solid"/>
          <a:miter/>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3722</Words>
  <Application>Microsoft Office PowerPoint</Application>
  <PresentationFormat>ワイド画面</PresentationFormat>
  <Paragraphs>277</Paragraphs>
  <Slides>17</Slides>
  <Notes>17</Notes>
  <HiddenSlides>0</HiddenSlides>
  <MMClips>17</MMClips>
  <ScaleCrop>false</ScaleCrop>
  <HeadingPairs>
    <vt:vector size="8" baseType="variant">
      <vt:variant>
        <vt:lpstr>使用されているフォント</vt:lpstr>
      </vt:variant>
      <vt:variant>
        <vt:i4>4</vt:i4>
      </vt:variant>
      <vt:variant>
        <vt:lpstr>テーマ</vt:lpstr>
      </vt:variant>
      <vt:variant>
        <vt:i4>1</vt:i4>
      </vt:variant>
      <vt:variant>
        <vt:lpstr>埋め込まれた OLE サーバー</vt:lpstr>
      </vt:variant>
      <vt:variant>
        <vt:i4>1</vt:i4>
      </vt:variant>
      <vt:variant>
        <vt:lpstr>スライド タイトル</vt:lpstr>
      </vt:variant>
      <vt:variant>
        <vt:i4>17</vt:i4>
      </vt:variant>
    </vt:vector>
  </HeadingPairs>
  <TitlesOfParts>
    <vt:vector size="23" baseType="lpstr">
      <vt:lpstr>Arial</vt:lpstr>
      <vt:lpstr>Calibri</vt:lpstr>
      <vt:lpstr>Calibri Light</vt:lpstr>
      <vt:lpstr>Century</vt:lpstr>
      <vt:lpstr>Office テーマ</vt:lpstr>
      <vt:lpstr>Worksheet</vt:lpstr>
      <vt:lpstr>PowerPoint プレゼンテーション</vt:lpstr>
      <vt:lpstr>１）　粗トール油蒸留予熱工程の化学反応汚れ </vt:lpstr>
      <vt:lpstr>熱交換器の仕様</vt:lpstr>
      <vt:lpstr>汚れのEbert＆Pannchalモデル</vt:lpstr>
      <vt:lpstr>hiTRANの伝熱性能とずり応力</vt:lpstr>
      <vt:lpstr>PowerPoint プレゼンテーション</vt:lpstr>
      <vt:lpstr>PowerPoint プレゼンテーション</vt:lpstr>
      <vt:lpstr>PowerPoint プレゼンテーション</vt:lpstr>
      <vt:lpstr>汚れ係数と温度クロス</vt:lpstr>
      <vt:lpstr>hiTRANによる汚れ速度の低下（提案）</vt:lpstr>
      <vt:lpstr>PowerPoint プレゼンテーション</vt:lpstr>
      <vt:lpstr>PowerPoint プレゼンテーション</vt:lpstr>
      <vt:lpstr>PowerPoint プレゼンテーション</vt:lpstr>
      <vt:lpstr>壁面温度の温度クロスと汚れのレベル</vt:lpstr>
      <vt:lpstr>現状10パスと非対称2パスhiTRANの性能比較</vt:lpstr>
      <vt:lpstr>現状解析とhiTRAN効果のまとめ</vt:lpstr>
      <vt:lpstr>ご提案</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酒井昭二</dc:creator>
  <cp:lastModifiedBy>昭二 酒井</cp:lastModifiedBy>
  <cp:revision>296</cp:revision>
  <dcterms:created xsi:type="dcterms:W3CDTF">2018-01-15T23:30:19Z</dcterms:created>
  <dcterms:modified xsi:type="dcterms:W3CDTF">2024-07-01T03:45:06Z</dcterms:modified>
  <cp:version/>
</cp:coreProperties>
</file>