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4243E4-5316-1FAE-B399-665A8536A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E90694E-7DBD-3AEE-93E1-FF3B08D20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9B9EF7-E482-5248-4020-8608E5CE3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B3DD3E-E457-73F2-FA02-CE14C3A2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0C62AC-40DB-2B04-C451-90B52771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2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44D4E1-2F7B-0A8D-27D9-7B2B313E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F60A99-A81F-151C-00E8-4EB39E4E9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35DBAB-1929-9562-38D9-D3D9990B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38E4D0-FF3E-3902-E908-DE4EA859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6ECFA7-416C-DE30-1141-31BF35AE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30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62072D2-1857-9A65-E751-AE5ED4642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9EA31F-F8B8-8233-A66C-2FF61320D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91BDEE-534E-34BD-DDC2-E89ADCCE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15CB3D-DADD-1435-05C3-D36848D5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CA3400-5C4F-E5B9-86F7-7801263B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189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7D5C1E-2C5D-73BE-1D03-E1DAEC25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931A56-8789-0F2A-1A9C-3DE427EE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143C1B-7C4C-E463-6C87-F9D9E088C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5A18E3-D78E-9839-C9C9-97974945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510877-6C3D-A1B6-2FA9-343AA756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95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E9ABA5-897D-001C-E5DE-6A453A66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DF382F-40D0-CAF7-2AB5-6096F1290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D4DC89-A09C-9506-3500-3BC7AE77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9B7C5A-570D-B4BC-B108-E49BE198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6948B0-E3C3-13C0-010D-91A57AEE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47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692118-727A-CE47-01AE-D8B3475ED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7F2557-6F04-11CF-7AEB-BB0F692C4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44AD86-B0BE-7F07-2CAA-6CFF08FC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586E951-74F9-4D99-D1FA-8B96F7C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AE9221-309A-610B-AECB-41EB75A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5809AF-51F4-40FD-B9EC-DAC89756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09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FF4F73-01A7-CB99-0326-313F7531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216024-FF59-759F-5EC8-A8D66BE0C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77EBF16-A862-3017-DF69-5A6EBE40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00B9DB-5AAA-678A-F439-6C7074245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3B3F2CD-255C-52C2-4F2C-2AF18E5AD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CA71B83-3B18-CF66-6ED0-089A4F8E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8A6E740-8DD6-14E7-F502-E0A9C21A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F83F74A-DFC0-514A-1E95-EAC6D0F8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6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B53AEC-BB9D-23A6-C03B-D2AF45A5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3D35FC2-944D-475E-FD68-AAE7713C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5EC5D9-5811-DF95-CDC8-1F30F5CB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69BC16-5F95-1C73-7F67-0ED63FD1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2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4C9F31B-3E23-388F-1D2F-59F5FBA3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13C565-25C5-3FF9-04F7-41AF09F6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7A95C9-5882-C870-3756-9FC6036C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6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AC55A-A6D3-BDA0-EB71-C656CCAC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ACDA56-AB16-7D52-21F7-D00A36DD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517F8D-4A2E-734B-5B42-89EBE0942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1DC137D-5ACE-46B2-D2DD-0AAC9E65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029A03-9DDD-41CF-9B0D-487F97A5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279F36-D6C7-C933-9F66-746CF2EE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42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A6D258-B5DB-6446-1337-37BD4112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92FDF6-2DEF-0F59-9C8B-E2304A8AC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F49EB01-5BD7-F56F-E861-E7AAC9A69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3B8940-FFB7-612D-3AD4-F846252C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1599A0-7E1C-B75F-C4FB-D0803201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952B74-327C-1E42-C8F9-037B32FC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11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8B0CCB0-B25D-9FAF-0DB4-552FC33B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2FE27B-5DC6-62A1-EACF-CD200B194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F9E06B-124F-862F-BD95-816AA2EBC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CDFCF-50BD-4E67-9B04-96C2ED40FB5D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3A6F1D-BBB9-5FE2-8AA5-86DD99DD8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819090-A9AD-F478-B294-4F69E580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8ADD-9EE5-492E-914D-21B0679B2E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75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image" Target="../media/image14.jpe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BB394C5-89C1-6EB7-3B6C-E207DC975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04" y="701675"/>
            <a:ext cx="4360972" cy="6095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F2B889-74EF-B5CE-523C-BD59264FC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6" y="1569372"/>
            <a:ext cx="7989335" cy="52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_start">
            <a:hlinkClick r:id="" action="ppaction://media"/>
            <a:extLst>
              <a:ext uri="{FF2B5EF4-FFF2-40B4-BE49-F238E27FC236}">
                <a16:creationId xmlns:a16="http://schemas.microsoft.com/office/drawing/2014/main" id="{3EC290E7-3BFC-684E-490A-DA8FC167D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6A3655-9D88-B549-EF8C-0CBDA185A5DD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2_start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5480BE7-CAF2-9D07-5ACF-D4EA6AC73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588" y="629818"/>
            <a:ext cx="5689063" cy="7717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5746BE-599F-3B2E-0DCD-51BACDF1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68" y="4255958"/>
            <a:ext cx="2845740" cy="8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2D584E7-A77B-DA6A-5B8D-85B7C708D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764" y="5571039"/>
            <a:ext cx="4895236" cy="6571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4F62A6-249C-EFAF-2357-63052BAB2666}"/>
              </a:ext>
            </a:extLst>
          </p:cNvPr>
          <p:cNvSpPr txBox="1"/>
          <p:nvPr/>
        </p:nvSpPr>
        <p:spPr>
          <a:xfrm>
            <a:off x="9672314" y="38895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日本総代理店</a:t>
            </a:r>
          </a:p>
        </p:txBody>
      </p:sp>
    </p:spTree>
    <p:extLst>
      <p:ext uri="{BB962C8B-B14F-4D97-AF65-F5344CB8AC3E}">
        <p14:creationId xmlns:p14="http://schemas.microsoft.com/office/powerpoint/2010/main" val="7449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34C866-39E9-B2D0-D8E3-AEAE5CD3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管側伝熱促進技術　</a:t>
            </a:r>
            <a:r>
              <a:rPr kumimoji="1" lang="en-US" altLang="ja-JP" dirty="0" err="1"/>
              <a:t>hiTRAN</a:t>
            </a:r>
            <a:r>
              <a:rPr kumimoji="1" lang="ja-JP" altLang="en-US" dirty="0"/>
              <a:t>の効果</a:t>
            </a:r>
          </a:p>
        </p:txBody>
      </p:sp>
      <p:pic>
        <p:nvPicPr>
          <p:cNvPr id="11" name="2_start">
            <a:hlinkClick r:id="" action="ppaction://media"/>
            <a:extLst>
              <a:ext uri="{FF2B5EF4-FFF2-40B4-BE49-F238E27FC236}">
                <a16:creationId xmlns:a16="http://schemas.microsoft.com/office/drawing/2014/main" id="{4A7F90DD-FD4F-43A3-B4CB-00E475895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6096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8C1C36-0D9C-1293-10AD-B0D742820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438" y="2055813"/>
            <a:ext cx="5200000" cy="22857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8D0A9D2-9B6C-D4B7-3A02-DAA1AA33D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258" y="2055813"/>
            <a:ext cx="3559980" cy="228571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5F800B90-200F-6EF2-5BF1-5CF55BB2C52C}"/>
              </a:ext>
            </a:extLst>
          </p:cNvPr>
          <p:cNvSpPr txBox="1">
            <a:spLocks/>
          </p:cNvSpPr>
          <p:nvPr/>
        </p:nvSpPr>
        <p:spPr>
          <a:xfrm>
            <a:off x="534390" y="4578886"/>
            <a:ext cx="109480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rgbClr val="FF0000"/>
                </a:solidFill>
              </a:rPr>
              <a:t>流体自身の運動エネルギーによる</a:t>
            </a:r>
            <a:r>
              <a:rPr lang="ja-JP" altLang="en-US" b="1" dirty="0"/>
              <a:t>境膜伝熱係数</a:t>
            </a:r>
            <a:r>
              <a:rPr lang="en-US" altLang="ja-JP" b="1" dirty="0"/>
              <a:t>h</a:t>
            </a:r>
            <a:r>
              <a:rPr lang="ja-JP" altLang="en-US" b="1" dirty="0"/>
              <a:t>の増加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熱交換器の小型化、→　設備投資とメンテナンスコストを削減</a:t>
            </a:r>
          </a:p>
        </p:txBody>
      </p:sp>
    </p:spTree>
    <p:extLst>
      <p:ext uri="{BB962C8B-B14F-4D97-AF65-F5344CB8AC3E}">
        <p14:creationId xmlns:p14="http://schemas.microsoft.com/office/powerpoint/2010/main" val="21131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0A70D9-51AA-35BC-DF32-58DCF901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312" y="320633"/>
            <a:ext cx="6441374" cy="978169"/>
          </a:xfrm>
        </p:spPr>
        <p:txBody>
          <a:bodyPr/>
          <a:lstStyle/>
          <a:p>
            <a:r>
              <a:rPr kumimoji="1" lang="en-US" altLang="ja-JP" dirty="0" err="1"/>
              <a:t>hiTRAN</a:t>
            </a:r>
            <a:r>
              <a:rPr kumimoji="1" lang="ja-JP" altLang="en-US" dirty="0"/>
              <a:t>の実験ビデオ</a:t>
            </a:r>
          </a:p>
        </p:txBody>
      </p:sp>
      <p:pic>
        <p:nvPicPr>
          <p:cNvPr id="6" name="Allcfd">
            <a:hlinkClick r:id="" action="ppaction://media"/>
            <a:extLst>
              <a:ext uri="{FF2B5EF4-FFF2-40B4-BE49-F238E27FC236}">
                <a16:creationId xmlns:a16="http://schemas.microsoft.com/office/drawing/2014/main" id="{32CD4084-9640-EAC0-3798-B7C47AE65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761" y="1388422"/>
            <a:ext cx="8336477" cy="55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2BD97-34E9-EC6A-FC1F-CACC1B3F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62" y="843292"/>
            <a:ext cx="11555124" cy="1325563"/>
          </a:xfrm>
        </p:spPr>
        <p:txBody>
          <a:bodyPr>
            <a:noAutofit/>
          </a:bodyPr>
          <a:lstStyle/>
          <a:p>
            <a:r>
              <a:rPr kumimoji="1" lang="en-US" altLang="ja-JP" sz="3600" b="1" dirty="0" err="1"/>
              <a:t>hiTRAN</a:t>
            </a:r>
            <a:r>
              <a:rPr kumimoji="1" lang="ja-JP" altLang="en-US" sz="3600" b="1" dirty="0"/>
              <a:t>の伝熱促進効果は</a:t>
            </a:r>
            <a:br>
              <a:rPr kumimoji="1" lang="en-US" altLang="ja-JP" sz="3600" dirty="0"/>
            </a:br>
            <a:r>
              <a:rPr kumimoji="1" lang="ja-JP" altLang="en-US" sz="3200" dirty="0"/>
              <a:t>熱交換器設計ソフト</a:t>
            </a:r>
            <a:r>
              <a:rPr kumimoji="1" lang="en-US" altLang="ja-JP" sz="3200" dirty="0"/>
              <a:t>HTRI</a:t>
            </a:r>
            <a:r>
              <a:rPr kumimoji="1" lang="ja-JP" altLang="en-US" sz="3200" dirty="0"/>
              <a:t>、</a:t>
            </a:r>
            <a:r>
              <a:rPr kumimoji="1" lang="en-US" altLang="ja-JP" sz="3200" dirty="0"/>
              <a:t>Aspen EDR</a:t>
            </a:r>
            <a:r>
              <a:rPr kumimoji="1" lang="ja-JP" altLang="en-US" sz="3200" dirty="0"/>
              <a:t>に組み込まれている</a:t>
            </a:r>
            <a:br>
              <a:rPr kumimoji="1" lang="en-US" altLang="ja-JP" sz="3200" dirty="0"/>
            </a:br>
            <a:r>
              <a:rPr kumimoji="1" lang="ja-JP" altLang="en-US" sz="3200" dirty="0"/>
              <a:t>（プラグインソフトとして無償で提供されている）</a:t>
            </a:r>
          </a:p>
        </p:txBody>
      </p:sp>
      <p:pic>
        <p:nvPicPr>
          <p:cNvPr id="5" name="3_.Ma1">
            <a:hlinkClick r:id="" action="ppaction://media"/>
            <a:extLst>
              <a:ext uri="{FF2B5EF4-FFF2-40B4-BE49-F238E27FC236}">
                <a16:creationId xmlns:a16="http://schemas.microsoft.com/office/drawing/2014/main" id="{66BEA03F-72FA-B41F-559D-0D230A32E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433DCD9-C7AE-528E-2BCC-4F8C4E415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195" y="2257597"/>
            <a:ext cx="5518391" cy="4275117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C5E01CE3-CC92-B5F0-D9FB-4B4735A9D63A}"/>
              </a:ext>
            </a:extLst>
          </p:cNvPr>
          <p:cNvGrpSpPr/>
          <p:nvPr/>
        </p:nvGrpSpPr>
        <p:grpSpPr>
          <a:xfrm>
            <a:off x="544801" y="2474756"/>
            <a:ext cx="5060983" cy="3481968"/>
            <a:chOff x="942975" y="1717644"/>
            <a:chExt cx="7743825" cy="467360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FFDFB4E-B581-A01B-A3DB-3ED401CFC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1717644"/>
              <a:ext cx="7743825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BEDC9824-A32C-9F01-2859-6A014F1F8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5725" y="4278313"/>
              <a:ext cx="184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endParaRPr lang="en-US" b="0" u="sng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C2FB7E4A-C888-6299-995D-287627E00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4263" y="5013325"/>
              <a:ext cx="7953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600" b="0" dirty="0"/>
                <a:t>1.2m/s</a:t>
              </a: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D38B042E-0777-BD7F-C814-2B94C7EAA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6800" y="5257800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FA92222D-EDCE-9523-A2A9-880F692E9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0350" y="5014913"/>
              <a:ext cx="7953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600" b="0" dirty="0"/>
                <a:t>0.3m/s</a:t>
              </a: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E2CAD761-357D-609D-DF85-6B4C3B466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8600" y="5240338"/>
              <a:ext cx="98425" cy="93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71EA0395-49CA-21BE-56E0-2D16EB815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2749" y="3188650"/>
              <a:ext cx="1943100" cy="0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5FE5FA4D-5B19-8D60-0323-CC91CB4FC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5049" y="3144941"/>
              <a:ext cx="0" cy="2257425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64E61A09-65FF-0C84-2035-6226BACC6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1400" y="4459288"/>
              <a:ext cx="1109663" cy="825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600" b="0" dirty="0"/>
                <a:t>6.2m/s  </a:t>
              </a:r>
            </a:p>
            <a:p>
              <a:r>
                <a:rPr lang="en-GB" sz="1600" b="0" dirty="0"/>
                <a:t>42passes </a:t>
              </a:r>
            </a:p>
            <a:p>
              <a:r>
                <a:rPr lang="en-GB" sz="1600" b="0" dirty="0"/>
                <a:t>136 bar</a:t>
              </a: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19CB0425-AFF6-8395-9470-99E879039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5350" y="5381625"/>
              <a:ext cx="393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000" dirty="0"/>
                <a:t>200</a:t>
              </a: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DAE5B517-7365-57CC-34DB-183A5A5F6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863" y="5389563"/>
              <a:ext cx="393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000"/>
                <a:t>400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A18820C7-97FF-9B64-AF02-BD25059B5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7100" y="5378450"/>
              <a:ext cx="463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000" dirty="0"/>
                <a:t>1600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5BAF8DC0-4FAF-A433-2B9A-1C1364C9D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4688" y="5386388"/>
              <a:ext cx="463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Futurist" charset="0"/>
                  <a:ea typeface="ＭＳ Ｐゴシック" pitchFamily="34" charset="-128"/>
                </a:defRPr>
              </a:lvl9pPr>
            </a:lstStyle>
            <a:p>
              <a:r>
                <a:rPr lang="en-GB" sz="1000"/>
                <a:t>8200</a:t>
              </a:r>
            </a:p>
          </p:txBody>
        </p:sp>
      </p:grpSp>
      <p:sp>
        <p:nvSpPr>
          <p:cNvPr id="20" name="矢印: 右 19">
            <a:extLst>
              <a:ext uri="{FF2B5EF4-FFF2-40B4-BE49-F238E27FC236}">
                <a16:creationId xmlns:a16="http://schemas.microsoft.com/office/drawing/2014/main" id="{9376841C-0D5D-5D4B-CC88-D83BE750F596}"/>
              </a:ext>
            </a:extLst>
          </p:cNvPr>
          <p:cNvSpPr/>
          <p:nvPr/>
        </p:nvSpPr>
        <p:spPr>
          <a:xfrm>
            <a:off x="5533901" y="4215740"/>
            <a:ext cx="809294" cy="4637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0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FD74EF-6221-B179-3F6C-C89C6ADA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55" y="92075"/>
            <a:ext cx="5888182" cy="1325563"/>
          </a:xfrm>
        </p:spPr>
        <p:txBody>
          <a:bodyPr/>
          <a:lstStyle/>
          <a:p>
            <a:r>
              <a:rPr kumimoji="1" lang="en-US" altLang="ja-JP" dirty="0" err="1"/>
              <a:t>hiTRAN</a:t>
            </a:r>
            <a:r>
              <a:rPr kumimoji="1" lang="ja-JP" altLang="en-US" dirty="0"/>
              <a:t>設計事例</a:t>
            </a:r>
          </a:p>
        </p:txBody>
      </p:sp>
      <p:pic>
        <p:nvPicPr>
          <p:cNvPr id="3" name="4_na1">
            <a:hlinkClick r:id="" action="ppaction://media"/>
            <a:extLst>
              <a:ext uri="{FF2B5EF4-FFF2-40B4-BE49-F238E27FC236}">
                <a16:creationId xmlns:a16="http://schemas.microsoft.com/office/drawing/2014/main" id="{1AACDD85-3C8C-9016-1288-0F13E25B2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482BF7B-B2A4-1B39-45CC-159E7915F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13" y="1094693"/>
            <a:ext cx="4716196" cy="57633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B64C915-6C02-4AD6-5484-1E4CABE4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10" y="1140030"/>
            <a:ext cx="4390468" cy="57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8BAB3-3773-26AF-495D-0D5BC3A5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201478"/>
            <a:ext cx="10515600" cy="1542392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err="1"/>
              <a:t>hiTRAN</a:t>
            </a:r>
            <a:r>
              <a:rPr kumimoji="1" lang="ja-JP" altLang="en-US" b="1" dirty="0"/>
              <a:t>採用で省エネルギー</a:t>
            </a:r>
            <a:br>
              <a:rPr kumimoji="1" lang="en-US" altLang="ja-JP" b="1" dirty="0"/>
            </a:br>
            <a:br>
              <a:rPr kumimoji="1" lang="en-US" altLang="ja-JP" b="1" dirty="0"/>
            </a:br>
            <a:r>
              <a:rPr kumimoji="1" lang="ja-JP" altLang="en-US" b="1" dirty="0">
                <a:solidFill>
                  <a:srgbClr val="FF0000"/>
                </a:solidFill>
              </a:rPr>
              <a:t>省エネルギーは　</a:t>
            </a:r>
            <a:r>
              <a:rPr kumimoji="1" lang="en-US" altLang="ja-JP" b="1" dirty="0">
                <a:solidFill>
                  <a:srgbClr val="FF0000"/>
                </a:solidFill>
              </a:rPr>
              <a:t>CO2</a:t>
            </a:r>
            <a:r>
              <a:rPr kumimoji="1" lang="ja-JP" altLang="en-US" b="1" dirty="0">
                <a:solidFill>
                  <a:srgbClr val="FF0000"/>
                </a:solidFill>
              </a:rPr>
              <a:t>削減</a:t>
            </a:r>
          </a:p>
        </p:txBody>
      </p:sp>
      <p:pic>
        <p:nvPicPr>
          <p:cNvPr id="3" name="5_Ma2">
            <a:hlinkClick r:id="" action="ppaction://media"/>
            <a:extLst>
              <a:ext uri="{FF2B5EF4-FFF2-40B4-BE49-F238E27FC236}">
                <a16:creationId xmlns:a16="http://schemas.microsoft.com/office/drawing/2014/main" id="{2C186B0E-0DEE-BFA8-0674-F098E31E6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026" name="Picture 2" descr="尼崎の工業地帯の夜景">
            <a:extLst>
              <a:ext uri="{FF2B5EF4-FFF2-40B4-BE49-F238E27FC236}">
                <a16:creationId xmlns:a16="http://schemas.microsoft.com/office/drawing/2014/main" id="{CD8E360B-5E14-54A5-C940-E6DA0755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9" y="1831746"/>
            <a:ext cx="6149190" cy="30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3109F4E-C4A4-C498-7BD5-9FE10C0D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353" y="1984631"/>
            <a:ext cx="4703134" cy="306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矢印: 左右 4">
            <a:extLst>
              <a:ext uri="{FF2B5EF4-FFF2-40B4-BE49-F238E27FC236}">
                <a16:creationId xmlns:a16="http://schemas.microsoft.com/office/drawing/2014/main" id="{849DDDF0-B631-FDCA-D8DB-355CA255A589}"/>
              </a:ext>
            </a:extLst>
          </p:cNvPr>
          <p:cNvSpPr/>
          <p:nvPr/>
        </p:nvSpPr>
        <p:spPr>
          <a:xfrm>
            <a:off x="4833257" y="3439720"/>
            <a:ext cx="3099460" cy="716644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76B116-721E-94F3-A386-EDC370741BD3}"/>
              </a:ext>
            </a:extLst>
          </p:cNvPr>
          <p:cNvSpPr txBox="1"/>
          <p:nvPr/>
        </p:nvSpPr>
        <p:spPr>
          <a:xfrm>
            <a:off x="362797" y="4903567"/>
            <a:ext cx="519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プラントプロセスの熱交換器の</a:t>
            </a:r>
            <a:r>
              <a:rPr kumimoji="1" lang="en-US" altLang="ja-JP" sz="2000" b="1" dirty="0" err="1"/>
              <a:t>hiTRAN</a:t>
            </a:r>
            <a:r>
              <a:rPr kumimoji="1" lang="ja-JP" altLang="en-US" sz="2000" b="1" dirty="0"/>
              <a:t>設計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新規・改造　省エネランニングコスト低減</a:t>
            </a:r>
            <a:endParaRPr kumimoji="1" lang="en-US" altLang="ja-JP" sz="2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C4999F8-0AD8-0A80-9CD5-55D22F9E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00" y="5852214"/>
            <a:ext cx="231146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9477D6-A230-F120-420B-E9F297663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922" y="5047013"/>
            <a:ext cx="3619048" cy="342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9AEFD28-90FD-ADF4-9C7C-EF7E30815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5301" y="5773708"/>
            <a:ext cx="4895238" cy="6571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1D57208-DE24-506E-395D-0BF54B0EE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6729" y="1393160"/>
            <a:ext cx="2752381" cy="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965CF3-F837-0791-3107-5850BB40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61" y="1349253"/>
            <a:ext cx="1524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5AFA081-EF78-BC48-C5A2-523CAB207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603" y="1196900"/>
            <a:ext cx="2523809" cy="7714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3E2EF6-429F-4A27-0DC6-4BC850C1B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061" y="2762334"/>
            <a:ext cx="3619048" cy="3428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520917-4E57-A4AB-37AE-CC5BBCE26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732" y="3513452"/>
            <a:ext cx="7933333" cy="10761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11A43D1-B3EC-43F0-59E6-6DE93296F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951" y="1873120"/>
            <a:ext cx="4895238" cy="6571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D39B22-E35E-5BAF-3720-4212DB0BE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221" y="4997903"/>
            <a:ext cx="2752381" cy="476190"/>
          </a:xfrm>
          <a:prstGeom prst="rect">
            <a:avLst/>
          </a:prstGeom>
        </p:spPr>
      </p:pic>
      <p:pic>
        <p:nvPicPr>
          <p:cNvPr id="9" name="ビデオ 8">
            <a:hlinkClick r:id="" action="ppaction://media"/>
            <a:extLst>
              <a:ext uri="{FF2B5EF4-FFF2-40B4-BE49-F238E27FC236}">
                <a16:creationId xmlns:a16="http://schemas.microsoft.com/office/drawing/2014/main" id="{C842E552-2C00-C96F-EE9C-99FE75BBF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6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3"/>
    </mc:Choice>
    <mc:Fallback>
      <p:transition spd="slow" advTm="2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A1ADF0F-6D74-35B8-6192-BB4AA559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905" y="3238524"/>
            <a:ext cx="476190" cy="3809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CA57D8D-13EF-D033-F966-8BA82730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91" y="0"/>
            <a:ext cx="4880179" cy="37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106</Words>
  <Application>Microsoft Office PowerPoint</Application>
  <PresentationFormat>ワイド画面</PresentationFormat>
  <Paragraphs>21</Paragraphs>
  <Slides>8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游ゴシック</vt:lpstr>
      <vt:lpstr>游ゴシック Light</vt:lpstr>
      <vt:lpstr>Arial</vt:lpstr>
      <vt:lpstr>Office テーマ</vt:lpstr>
      <vt:lpstr>PowerPoint プレゼンテーション</vt:lpstr>
      <vt:lpstr>管側伝熱促進技術　hiTRANの効果</vt:lpstr>
      <vt:lpstr>hiTRANの実験ビデオ</vt:lpstr>
      <vt:lpstr>hiTRANの伝熱促進効果は 熱交換器設計ソフトHTRI、Aspen EDRに組み込まれている （プラグインソフトとして無償で提供されている）</vt:lpstr>
      <vt:lpstr>hiTRAN設計事例</vt:lpstr>
      <vt:lpstr>hiTRAN採用で省エネルギー  省エネルギーは　CO2削減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持続可能なプラントEXPO2024</dc:title>
  <dc:creator>昭二 酒井</dc:creator>
  <cp:lastModifiedBy>昭二 酒井</cp:lastModifiedBy>
  <cp:revision>10</cp:revision>
  <dcterms:created xsi:type="dcterms:W3CDTF">2024-04-30T23:17:21Z</dcterms:created>
  <dcterms:modified xsi:type="dcterms:W3CDTF">2024-05-06T00:24:01Z</dcterms:modified>
</cp:coreProperties>
</file>